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7"/>
  </p:notesMasterIdLst>
  <p:sldIdLst>
    <p:sldId id="256" r:id="rId2"/>
    <p:sldId id="276" r:id="rId3"/>
    <p:sldId id="299" r:id="rId4"/>
    <p:sldId id="367" r:id="rId5"/>
    <p:sldId id="375" r:id="rId6"/>
    <p:sldId id="377" r:id="rId7"/>
    <p:sldId id="376" r:id="rId8"/>
    <p:sldId id="463" r:id="rId9"/>
    <p:sldId id="368" r:id="rId10"/>
    <p:sldId id="319" r:id="rId11"/>
    <p:sldId id="355" r:id="rId12"/>
    <p:sldId id="465" r:id="rId13"/>
    <p:sldId id="464" r:id="rId14"/>
    <p:sldId id="258" r:id="rId15"/>
    <p:sldId id="260" r:id="rId16"/>
    <p:sldId id="261" r:id="rId17"/>
    <p:sldId id="262" r:id="rId18"/>
    <p:sldId id="264" r:id="rId19"/>
    <p:sldId id="369" r:id="rId20"/>
    <p:sldId id="316" r:id="rId21"/>
    <p:sldId id="311" r:id="rId22"/>
    <p:sldId id="308" r:id="rId23"/>
    <p:sldId id="309" r:id="rId24"/>
    <p:sldId id="466" r:id="rId25"/>
    <p:sldId id="312" r:id="rId26"/>
    <p:sldId id="310" r:id="rId27"/>
    <p:sldId id="467" r:id="rId28"/>
    <p:sldId id="350" r:id="rId29"/>
    <p:sldId id="351" r:id="rId30"/>
    <p:sldId id="352" r:id="rId31"/>
    <p:sldId id="317" r:id="rId32"/>
    <p:sldId id="320" r:id="rId33"/>
    <p:sldId id="473" r:id="rId34"/>
    <p:sldId id="468" r:id="rId35"/>
    <p:sldId id="271" r:id="rId36"/>
    <p:sldId id="318" r:id="rId37"/>
    <p:sldId id="288" r:id="rId38"/>
    <p:sldId id="370" r:id="rId39"/>
    <p:sldId id="354" r:id="rId40"/>
    <p:sldId id="357" r:id="rId41"/>
    <p:sldId id="268" r:id="rId42"/>
    <p:sldId id="269" r:id="rId43"/>
    <p:sldId id="272" r:id="rId44"/>
    <p:sldId id="273" r:id="rId45"/>
    <p:sldId id="379" r:id="rId46"/>
    <p:sldId id="383" r:id="rId47"/>
    <p:sldId id="385" r:id="rId48"/>
    <p:sldId id="384" r:id="rId49"/>
    <p:sldId id="386" r:id="rId50"/>
    <p:sldId id="387" r:id="rId51"/>
    <p:sldId id="388" r:id="rId52"/>
    <p:sldId id="389" r:id="rId53"/>
    <p:sldId id="390" r:id="rId54"/>
    <p:sldId id="391" r:id="rId55"/>
    <p:sldId id="330" r:id="rId56"/>
    <p:sldId id="289" r:id="rId57"/>
    <p:sldId id="325" r:id="rId58"/>
    <p:sldId id="331" r:id="rId59"/>
    <p:sldId id="361" r:id="rId60"/>
    <p:sldId id="329" r:id="rId61"/>
    <p:sldId id="360" r:id="rId62"/>
    <p:sldId id="363" r:id="rId63"/>
    <p:sldId id="275" r:id="rId64"/>
    <p:sldId id="353" r:id="rId65"/>
    <p:sldId id="303" r:id="rId66"/>
    <p:sldId id="304" r:id="rId67"/>
    <p:sldId id="287" r:id="rId68"/>
    <p:sldId id="364" r:id="rId69"/>
    <p:sldId id="365" r:id="rId70"/>
    <p:sldId id="366" r:id="rId71"/>
    <p:sldId id="371" r:id="rId72"/>
    <p:sldId id="336" r:id="rId73"/>
    <p:sldId id="491" r:id="rId74"/>
    <p:sldId id="345" r:id="rId75"/>
    <p:sldId id="393" r:id="rId76"/>
    <p:sldId id="394" r:id="rId77"/>
    <p:sldId id="396" r:id="rId78"/>
    <p:sldId id="398" r:id="rId79"/>
    <p:sldId id="397" r:id="rId80"/>
    <p:sldId id="400" r:id="rId81"/>
    <p:sldId id="401" r:id="rId82"/>
    <p:sldId id="402" r:id="rId83"/>
    <p:sldId id="403" r:id="rId84"/>
    <p:sldId id="404" r:id="rId85"/>
    <p:sldId id="405" r:id="rId86"/>
    <p:sldId id="395" r:id="rId87"/>
    <p:sldId id="406" r:id="rId88"/>
    <p:sldId id="346" r:id="rId89"/>
    <p:sldId id="300" r:id="rId90"/>
    <p:sldId id="302" r:id="rId91"/>
    <p:sldId id="372" r:id="rId92"/>
    <p:sldId id="409" r:id="rId93"/>
    <p:sldId id="407" r:id="rId94"/>
    <p:sldId id="413" r:id="rId95"/>
    <p:sldId id="410" r:id="rId96"/>
    <p:sldId id="414" r:id="rId97"/>
    <p:sldId id="411" r:id="rId98"/>
    <p:sldId id="415" r:id="rId99"/>
    <p:sldId id="416" r:id="rId100"/>
    <p:sldId id="417" r:id="rId101"/>
    <p:sldId id="408" r:id="rId102"/>
    <p:sldId id="265" r:id="rId103"/>
    <p:sldId id="270" r:id="rId104"/>
    <p:sldId id="419" r:id="rId105"/>
    <p:sldId id="285" r:id="rId106"/>
    <p:sldId id="374" r:id="rId107"/>
    <p:sldId id="373" r:id="rId108"/>
    <p:sldId id="421" r:id="rId109"/>
    <p:sldId id="424" r:id="rId110"/>
    <p:sldId id="422" r:id="rId111"/>
    <p:sldId id="423" r:id="rId112"/>
    <p:sldId id="412" r:id="rId113"/>
    <p:sldId id="425" r:id="rId114"/>
    <p:sldId id="347" r:id="rId115"/>
    <p:sldId id="426" r:id="rId116"/>
    <p:sldId id="427" r:id="rId117"/>
    <p:sldId id="428" r:id="rId118"/>
    <p:sldId id="490" r:id="rId119"/>
    <p:sldId id="472" r:id="rId120"/>
    <p:sldId id="469" r:id="rId121"/>
    <p:sldId id="471" r:id="rId122"/>
    <p:sldId id="430" r:id="rId123"/>
    <p:sldId id="489" r:id="rId124"/>
    <p:sldId id="432" r:id="rId125"/>
    <p:sldId id="348" r:id="rId126"/>
    <p:sldId id="278" r:id="rId127"/>
    <p:sldId id="356" r:id="rId128"/>
    <p:sldId id="359" r:id="rId129"/>
    <p:sldId id="279" r:id="rId130"/>
    <p:sldId id="392" r:id="rId131"/>
    <p:sldId id="280" r:id="rId132"/>
    <p:sldId id="281" r:id="rId133"/>
    <p:sldId id="292" r:id="rId134"/>
    <p:sldId id="293" r:id="rId135"/>
    <p:sldId id="294" r:id="rId136"/>
    <p:sldId id="296" r:id="rId137"/>
    <p:sldId id="297" r:id="rId138"/>
    <p:sldId id="290" r:id="rId139"/>
    <p:sldId id="433" r:id="rId140"/>
    <p:sldId id="341" r:id="rId141"/>
    <p:sldId id="342" r:id="rId142"/>
    <p:sldId id="434" r:id="rId143"/>
    <p:sldId id="436" r:id="rId144"/>
    <p:sldId id="437" r:id="rId145"/>
    <p:sldId id="435" r:id="rId146"/>
    <p:sldId id="438" r:id="rId147"/>
    <p:sldId id="439" r:id="rId148"/>
    <p:sldId id="440" r:id="rId149"/>
    <p:sldId id="445" r:id="rId150"/>
    <p:sldId id="446" r:id="rId151"/>
    <p:sldId id="447" r:id="rId152"/>
    <p:sldId id="448" r:id="rId153"/>
    <p:sldId id="449" r:id="rId154"/>
    <p:sldId id="455" r:id="rId155"/>
    <p:sldId id="444" r:id="rId156"/>
    <p:sldId id="452" r:id="rId157"/>
    <p:sldId id="453" r:id="rId158"/>
    <p:sldId id="454" r:id="rId159"/>
    <p:sldId id="456" r:id="rId160"/>
    <p:sldId id="457" r:id="rId161"/>
    <p:sldId id="443" r:id="rId162"/>
    <p:sldId id="450" r:id="rId163"/>
    <p:sldId id="451" r:id="rId164"/>
    <p:sldId id="441" r:id="rId165"/>
    <p:sldId id="343" r:id="rId166"/>
    <p:sldId id="442" r:id="rId167"/>
    <p:sldId id="458" r:id="rId168"/>
    <p:sldId id="459" r:id="rId169"/>
    <p:sldId id="461" r:id="rId170"/>
    <p:sldId id="462" r:id="rId171"/>
    <p:sldId id="474" r:id="rId172"/>
    <p:sldId id="475" r:id="rId173"/>
    <p:sldId id="476" r:id="rId174"/>
    <p:sldId id="477" r:id="rId175"/>
    <p:sldId id="478" r:id="rId176"/>
    <p:sldId id="479" r:id="rId177"/>
    <p:sldId id="344" r:id="rId178"/>
    <p:sldId id="480" r:id="rId179"/>
    <p:sldId id="481" r:id="rId180"/>
    <p:sldId id="482" r:id="rId181"/>
    <p:sldId id="483" r:id="rId182"/>
    <p:sldId id="484" r:id="rId183"/>
    <p:sldId id="486" r:id="rId184"/>
    <p:sldId id="494" r:id="rId185"/>
    <p:sldId id="496" r:id="rId186"/>
    <p:sldId id="497" r:id="rId187"/>
    <p:sldId id="498" r:id="rId188"/>
    <p:sldId id="499" r:id="rId189"/>
    <p:sldId id="500" r:id="rId190"/>
    <p:sldId id="495" r:id="rId191"/>
    <p:sldId id="487" r:id="rId192"/>
    <p:sldId id="488" r:id="rId193"/>
    <p:sldId id="492" r:id="rId194"/>
    <p:sldId id="493" r:id="rId195"/>
    <p:sldId id="315" r:id="rId196"/>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93557" autoAdjust="0"/>
  </p:normalViewPr>
  <p:slideViewPr>
    <p:cSldViewPr snapToGrid="0">
      <p:cViewPr varScale="1">
        <p:scale>
          <a:sx n="60" d="100"/>
          <a:sy n="60" d="100"/>
        </p:scale>
        <p:origin x="7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2C11C-0154-4BAB-A623-A1F59CC8467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88E1D6-32BD-43CB-8975-BDD8E369E289}">
      <dgm:prSet/>
      <dgm:spPr/>
      <dgm:t>
        <a:bodyPr/>
        <a:lstStyle/>
        <a:p>
          <a:pPr>
            <a:lnSpc>
              <a:spcPct val="100000"/>
            </a:lnSpc>
          </a:pPr>
          <a:r>
            <a:rPr lang="es-ES" b="1"/>
            <a:t>Home Assistant conecta dispositivos inteligentes en un solo lugar donde puedes automatizar el estado de esos dispositivos/añadidos. </a:t>
          </a:r>
          <a:endParaRPr lang="en-US"/>
        </a:p>
      </dgm:t>
    </dgm:pt>
    <dgm:pt modelId="{0F94E257-0DB9-4818-BFFF-F2B825BE8DEB}" type="parTrans" cxnId="{C451D7D2-F9DF-40D8-B25B-C05A5ACD1D1C}">
      <dgm:prSet/>
      <dgm:spPr/>
      <dgm:t>
        <a:bodyPr/>
        <a:lstStyle/>
        <a:p>
          <a:endParaRPr lang="en-US"/>
        </a:p>
      </dgm:t>
    </dgm:pt>
    <dgm:pt modelId="{BF5ED734-A859-4E0D-821B-496EF5A2EF71}" type="sibTrans" cxnId="{C451D7D2-F9DF-40D8-B25B-C05A5ACD1D1C}">
      <dgm:prSet/>
      <dgm:spPr/>
      <dgm:t>
        <a:bodyPr/>
        <a:lstStyle/>
        <a:p>
          <a:endParaRPr lang="en-US"/>
        </a:p>
      </dgm:t>
    </dgm:pt>
    <dgm:pt modelId="{38C13189-B40D-4F33-937A-81D292608348}">
      <dgm:prSet/>
      <dgm:spPr/>
      <dgm:t>
        <a:bodyPr/>
        <a:lstStyle/>
        <a:p>
          <a:pPr>
            <a:lnSpc>
              <a:spcPct val="100000"/>
            </a:lnSpc>
          </a:pPr>
          <a:r>
            <a:rPr lang="es-ES" b="1"/>
            <a:t>Puedes acceder a Home Assistant  a través de la web o de una aplicación instalada en tu móvil.</a:t>
          </a:r>
          <a:endParaRPr lang="en-US"/>
        </a:p>
      </dgm:t>
    </dgm:pt>
    <dgm:pt modelId="{D83D52D0-C31C-4C0F-83EF-22889F954FC3}" type="parTrans" cxnId="{FD6F3F0B-C32B-4A70-AF51-0A6694650E61}">
      <dgm:prSet/>
      <dgm:spPr/>
      <dgm:t>
        <a:bodyPr/>
        <a:lstStyle/>
        <a:p>
          <a:endParaRPr lang="en-US"/>
        </a:p>
      </dgm:t>
    </dgm:pt>
    <dgm:pt modelId="{9208F48F-AEC3-44B0-B9CA-200E9D76D1CA}" type="sibTrans" cxnId="{FD6F3F0B-C32B-4A70-AF51-0A6694650E61}">
      <dgm:prSet/>
      <dgm:spPr/>
      <dgm:t>
        <a:bodyPr/>
        <a:lstStyle/>
        <a:p>
          <a:endParaRPr lang="en-US"/>
        </a:p>
      </dgm:t>
    </dgm:pt>
    <dgm:pt modelId="{0A7AA2D7-008E-47BA-811F-E3334C33E34D}">
      <dgm:prSet/>
      <dgm:spPr/>
      <dgm:t>
        <a:bodyPr/>
        <a:lstStyle/>
        <a:p>
          <a:pPr>
            <a:lnSpc>
              <a:spcPct val="100000"/>
            </a:lnSpc>
          </a:pPr>
          <a:r>
            <a:rPr lang="es-ES" b="1"/>
            <a:t>Permite conectar dispositivos utilizando múltiples protocolos de transporte como MQTT, Z-Wave, ZigBee, CoAP, DDS, etc.</a:t>
          </a:r>
          <a:endParaRPr lang="en-US"/>
        </a:p>
      </dgm:t>
    </dgm:pt>
    <dgm:pt modelId="{95BD99DF-44D4-47DF-B1FA-FFA0FA003EB4}" type="parTrans" cxnId="{9E3A998C-1E9C-4A2D-A3CD-4287F8D40CB7}">
      <dgm:prSet/>
      <dgm:spPr/>
      <dgm:t>
        <a:bodyPr/>
        <a:lstStyle/>
        <a:p>
          <a:endParaRPr lang="en-US"/>
        </a:p>
      </dgm:t>
    </dgm:pt>
    <dgm:pt modelId="{DED33179-84D7-4251-8A6F-1AD963D33A2B}" type="sibTrans" cxnId="{9E3A998C-1E9C-4A2D-A3CD-4287F8D40CB7}">
      <dgm:prSet/>
      <dgm:spPr/>
      <dgm:t>
        <a:bodyPr/>
        <a:lstStyle/>
        <a:p>
          <a:endParaRPr lang="en-US"/>
        </a:p>
      </dgm:t>
    </dgm:pt>
    <dgm:pt modelId="{5AC55A97-4662-4932-8807-D88A70E9A61C}">
      <dgm:prSet/>
      <dgm:spPr/>
      <dgm:t>
        <a:bodyPr/>
        <a:lstStyle/>
        <a:p>
          <a:pPr>
            <a:lnSpc>
              <a:spcPct val="100000"/>
            </a:lnSpc>
          </a:pPr>
          <a:r>
            <a:rPr lang="es-ES" b="1"/>
            <a:t>La lista de fabricantes de dispositivos soportados por Home Assistant es muy amplia: </a:t>
          </a:r>
          <a:r>
            <a:rPr lang="en-US" b="1"/>
            <a:t>Philips Hue, IKEA,  Xiaomi, Shelly, Nest, Ecobee , Honeywell, Amazon Echo, Google Home, Sonos, etc.</a:t>
          </a:r>
          <a:endParaRPr lang="en-US"/>
        </a:p>
      </dgm:t>
    </dgm:pt>
    <dgm:pt modelId="{89432799-876A-4360-B0E6-A34C74D6BB0E}" type="parTrans" cxnId="{1AA7096D-18A4-41EA-98F5-92B773BE0753}">
      <dgm:prSet/>
      <dgm:spPr/>
      <dgm:t>
        <a:bodyPr/>
        <a:lstStyle/>
        <a:p>
          <a:endParaRPr lang="en-US"/>
        </a:p>
      </dgm:t>
    </dgm:pt>
    <dgm:pt modelId="{ACF0E9A1-0916-4AB6-A4BB-E53DF16A091B}" type="sibTrans" cxnId="{1AA7096D-18A4-41EA-98F5-92B773BE0753}">
      <dgm:prSet/>
      <dgm:spPr/>
      <dgm:t>
        <a:bodyPr/>
        <a:lstStyle/>
        <a:p>
          <a:endParaRPr lang="en-US"/>
        </a:p>
      </dgm:t>
    </dgm:pt>
    <dgm:pt modelId="{82A42E93-E3A0-4B7E-ABCB-2DB71DF170B1}" type="pres">
      <dgm:prSet presAssocID="{83F2C11C-0154-4BAB-A623-A1F59CC84672}" presName="root" presStyleCnt="0">
        <dgm:presLayoutVars>
          <dgm:dir/>
          <dgm:resizeHandles val="exact"/>
        </dgm:presLayoutVars>
      </dgm:prSet>
      <dgm:spPr/>
    </dgm:pt>
    <dgm:pt modelId="{D4FE2EF9-DFBB-40FA-9D29-F47C0DF7AF9C}" type="pres">
      <dgm:prSet presAssocID="{5B88E1D6-32BD-43CB-8975-BDD8E369E289}" presName="compNode" presStyleCnt="0"/>
      <dgm:spPr/>
    </dgm:pt>
    <dgm:pt modelId="{F6C94997-1460-494A-B778-F1A827379915}" type="pres">
      <dgm:prSet presAssocID="{5B88E1D6-32BD-43CB-8975-BDD8E369E289}" presName="bgRect" presStyleLbl="bgShp" presStyleIdx="0" presStyleCnt="4"/>
      <dgm:spPr/>
    </dgm:pt>
    <dgm:pt modelId="{46666023-3EF8-4891-B9CF-81B169478B02}" type="pres">
      <dgm:prSet presAssocID="{5B88E1D6-32BD-43CB-8975-BDD8E369E2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8ADAE1D8-8648-44AB-B5D5-B155367A677C}" type="pres">
      <dgm:prSet presAssocID="{5B88E1D6-32BD-43CB-8975-BDD8E369E289}" presName="spaceRect" presStyleCnt="0"/>
      <dgm:spPr/>
    </dgm:pt>
    <dgm:pt modelId="{80AC7602-1AA5-4D72-A90D-0A75508193F9}" type="pres">
      <dgm:prSet presAssocID="{5B88E1D6-32BD-43CB-8975-BDD8E369E289}" presName="parTx" presStyleLbl="revTx" presStyleIdx="0" presStyleCnt="4">
        <dgm:presLayoutVars>
          <dgm:chMax val="0"/>
          <dgm:chPref val="0"/>
        </dgm:presLayoutVars>
      </dgm:prSet>
      <dgm:spPr/>
    </dgm:pt>
    <dgm:pt modelId="{81462116-BC2A-4A04-B386-A79C59AFA72F}" type="pres">
      <dgm:prSet presAssocID="{BF5ED734-A859-4E0D-821B-496EF5A2EF71}" presName="sibTrans" presStyleCnt="0"/>
      <dgm:spPr/>
    </dgm:pt>
    <dgm:pt modelId="{D18442F0-5E6A-44A6-A782-FAB5169B09E2}" type="pres">
      <dgm:prSet presAssocID="{38C13189-B40D-4F33-937A-81D292608348}" presName="compNode" presStyleCnt="0"/>
      <dgm:spPr/>
    </dgm:pt>
    <dgm:pt modelId="{51F35258-BB8F-4DF3-A9AF-5D93CBB74965}" type="pres">
      <dgm:prSet presAssocID="{38C13189-B40D-4F33-937A-81D292608348}" presName="bgRect" presStyleLbl="bgShp" presStyleIdx="1" presStyleCnt="4"/>
      <dgm:spPr/>
    </dgm:pt>
    <dgm:pt modelId="{B16A4558-5506-43AA-B287-96F34DC55A6C}" type="pres">
      <dgm:prSet presAssocID="{38C13189-B40D-4F33-937A-81D2926083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rtátil"/>
        </a:ext>
      </dgm:extLst>
    </dgm:pt>
    <dgm:pt modelId="{CA58A1BF-1DD9-4B4D-9AAB-FA9F1F881943}" type="pres">
      <dgm:prSet presAssocID="{38C13189-B40D-4F33-937A-81D292608348}" presName="spaceRect" presStyleCnt="0"/>
      <dgm:spPr/>
    </dgm:pt>
    <dgm:pt modelId="{9228AB67-F55D-4582-8B8D-9E449BC35D54}" type="pres">
      <dgm:prSet presAssocID="{38C13189-B40D-4F33-937A-81D292608348}" presName="parTx" presStyleLbl="revTx" presStyleIdx="1" presStyleCnt="4">
        <dgm:presLayoutVars>
          <dgm:chMax val="0"/>
          <dgm:chPref val="0"/>
        </dgm:presLayoutVars>
      </dgm:prSet>
      <dgm:spPr/>
    </dgm:pt>
    <dgm:pt modelId="{F4E4FEDA-EC95-4C46-89C6-932F66153B1C}" type="pres">
      <dgm:prSet presAssocID="{9208F48F-AEC3-44B0-B9CA-200E9D76D1CA}" presName="sibTrans" presStyleCnt="0"/>
      <dgm:spPr/>
    </dgm:pt>
    <dgm:pt modelId="{4028AA1A-DCF8-4213-86C6-BB72CA6F5D08}" type="pres">
      <dgm:prSet presAssocID="{0A7AA2D7-008E-47BA-811F-E3334C33E34D}" presName="compNode" presStyleCnt="0"/>
      <dgm:spPr/>
    </dgm:pt>
    <dgm:pt modelId="{041B1595-D46B-4CF6-B4BC-E3B5117ED9C3}" type="pres">
      <dgm:prSet presAssocID="{0A7AA2D7-008E-47BA-811F-E3334C33E34D}" presName="bgRect" presStyleLbl="bgShp" presStyleIdx="2" presStyleCnt="4"/>
      <dgm:spPr/>
    </dgm:pt>
    <dgm:pt modelId="{E8ADC970-32CD-4339-8C3B-0864E4B0A275}" type="pres">
      <dgm:prSet presAssocID="{0A7AA2D7-008E-47BA-811F-E3334C33E3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mitir"/>
        </a:ext>
      </dgm:extLst>
    </dgm:pt>
    <dgm:pt modelId="{929373D3-30EF-49CB-8BE2-248D0CBF9894}" type="pres">
      <dgm:prSet presAssocID="{0A7AA2D7-008E-47BA-811F-E3334C33E34D}" presName="spaceRect" presStyleCnt="0"/>
      <dgm:spPr/>
    </dgm:pt>
    <dgm:pt modelId="{E3FE3E57-92D4-4B4C-BE12-971A26786B15}" type="pres">
      <dgm:prSet presAssocID="{0A7AA2D7-008E-47BA-811F-E3334C33E34D}" presName="parTx" presStyleLbl="revTx" presStyleIdx="2" presStyleCnt="4">
        <dgm:presLayoutVars>
          <dgm:chMax val="0"/>
          <dgm:chPref val="0"/>
        </dgm:presLayoutVars>
      </dgm:prSet>
      <dgm:spPr/>
    </dgm:pt>
    <dgm:pt modelId="{8E98E293-2BE9-408C-8D21-2D1AE1595F23}" type="pres">
      <dgm:prSet presAssocID="{DED33179-84D7-4251-8A6F-1AD963D33A2B}" presName="sibTrans" presStyleCnt="0"/>
      <dgm:spPr/>
    </dgm:pt>
    <dgm:pt modelId="{25AFAB8D-CA62-4D7D-B8FD-421EEB902C01}" type="pres">
      <dgm:prSet presAssocID="{5AC55A97-4662-4932-8807-D88A70E9A61C}" presName="compNode" presStyleCnt="0"/>
      <dgm:spPr/>
    </dgm:pt>
    <dgm:pt modelId="{7D1BE87F-AA42-4D76-8444-F08FD064DA94}" type="pres">
      <dgm:prSet presAssocID="{5AC55A97-4662-4932-8807-D88A70E9A61C}" presName="bgRect" presStyleLbl="bgShp" presStyleIdx="3" presStyleCnt="4"/>
      <dgm:spPr/>
    </dgm:pt>
    <dgm:pt modelId="{BE1B860D-4F58-44DC-A547-01C41B1E76A5}" type="pres">
      <dgm:prSet presAssocID="{5AC55A97-4662-4932-8807-D88A70E9A6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oalla"/>
        </a:ext>
      </dgm:extLst>
    </dgm:pt>
    <dgm:pt modelId="{C0CDB554-120C-4FFF-8695-E7722B941965}" type="pres">
      <dgm:prSet presAssocID="{5AC55A97-4662-4932-8807-D88A70E9A61C}" presName="spaceRect" presStyleCnt="0"/>
      <dgm:spPr/>
    </dgm:pt>
    <dgm:pt modelId="{9FFA40B8-1067-4AD6-9C52-A47D9B884B9E}" type="pres">
      <dgm:prSet presAssocID="{5AC55A97-4662-4932-8807-D88A70E9A61C}" presName="parTx" presStyleLbl="revTx" presStyleIdx="3" presStyleCnt="4">
        <dgm:presLayoutVars>
          <dgm:chMax val="0"/>
          <dgm:chPref val="0"/>
        </dgm:presLayoutVars>
      </dgm:prSet>
      <dgm:spPr/>
    </dgm:pt>
  </dgm:ptLst>
  <dgm:cxnLst>
    <dgm:cxn modelId="{FD6F3F0B-C32B-4A70-AF51-0A6694650E61}" srcId="{83F2C11C-0154-4BAB-A623-A1F59CC84672}" destId="{38C13189-B40D-4F33-937A-81D292608348}" srcOrd="1" destOrd="0" parTransId="{D83D52D0-C31C-4C0F-83EF-22889F954FC3}" sibTransId="{9208F48F-AEC3-44B0-B9CA-200E9D76D1CA}"/>
    <dgm:cxn modelId="{1A08A92F-FEF6-4BCD-BE8A-F366A9236FFB}" type="presOf" srcId="{38C13189-B40D-4F33-937A-81D292608348}" destId="{9228AB67-F55D-4582-8B8D-9E449BC35D54}" srcOrd="0" destOrd="0" presId="urn:microsoft.com/office/officeart/2018/2/layout/IconVerticalSolidList"/>
    <dgm:cxn modelId="{1AA7096D-18A4-41EA-98F5-92B773BE0753}" srcId="{83F2C11C-0154-4BAB-A623-A1F59CC84672}" destId="{5AC55A97-4662-4932-8807-D88A70E9A61C}" srcOrd="3" destOrd="0" parTransId="{89432799-876A-4360-B0E6-A34C74D6BB0E}" sibTransId="{ACF0E9A1-0916-4AB6-A4BB-E53DF16A091B}"/>
    <dgm:cxn modelId="{9C995574-D697-4852-A240-32175A870B69}" type="presOf" srcId="{5AC55A97-4662-4932-8807-D88A70E9A61C}" destId="{9FFA40B8-1067-4AD6-9C52-A47D9B884B9E}" srcOrd="0" destOrd="0" presId="urn:microsoft.com/office/officeart/2018/2/layout/IconVerticalSolidList"/>
    <dgm:cxn modelId="{F721D978-C57A-4DB8-93E1-EAF8CA3C9597}" type="presOf" srcId="{5B88E1D6-32BD-43CB-8975-BDD8E369E289}" destId="{80AC7602-1AA5-4D72-A90D-0A75508193F9}" srcOrd="0" destOrd="0" presId="urn:microsoft.com/office/officeart/2018/2/layout/IconVerticalSolidList"/>
    <dgm:cxn modelId="{9E3A998C-1E9C-4A2D-A3CD-4287F8D40CB7}" srcId="{83F2C11C-0154-4BAB-A623-A1F59CC84672}" destId="{0A7AA2D7-008E-47BA-811F-E3334C33E34D}" srcOrd="2" destOrd="0" parTransId="{95BD99DF-44D4-47DF-B1FA-FFA0FA003EB4}" sibTransId="{DED33179-84D7-4251-8A6F-1AD963D33A2B}"/>
    <dgm:cxn modelId="{99C677AC-A86A-41C2-BF54-D455333F72AA}" type="presOf" srcId="{83F2C11C-0154-4BAB-A623-A1F59CC84672}" destId="{82A42E93-E3A0-4B7E-ABCB-2DB71DF170B1}" srcOrd="0" destOrd="0" presId="urn:microsoft.com/office/officeart/2018/2/layout/IconVerticalSolidList"/>
    <dgm:cxn modelId="{DFA907C6-A445-4E1F-8FBD-38C803F62938}" type="presOf" srcId="{0A7AA2D7-008E-47BA-811F-E3334C33E34D}" destId="{E3FE3E57-92D4-4B4C-BE12-971A26786B15}" srcOrd="0" destOrd="0" presId="urn:microsoft.com/office/officeart/2018/2/layout/IconVerticalSolidList"/>
    <dgm:cxn modelId="{C451D7D2-F9DF-40D8-B25B-C05A5ACD1D1C}" srcId="{83F2C11C-0154-4BAB-A623-A1F59CC84672}" destId="{5B88E1D6-32BD-43CB-8975-BDD8E369E289}" srcOrd="0" destOrd="0" parTransId="{0F94E257-0DB9-4818-BFFF-F2B825BE8DEB}" sibTransId="{BF5ED734-A859-4E0D-821B-496EF5A2EF71}"/>
    <dgm:cxn modelId="{63988074-6D2D-4E3F-A348-51A0FF50C525}" type="presParOf" srcId="{82A42E93-E3A0-4B7E-ABCB-2DB71DF170B1}" destId="{D4FE2EF9-DFBB-40FA-9D29-F47C0DF7AF9C}" srcOrd="0" destOrd="0" presId="urn:microsoft.com/office/officeart/2018/2/layout/IconVerticalSolidList"/>
    <dgm:cxn modelId="{73B4BDF9-016C-488F-B853-49AB1ADC7269}" type="presParOf" srcId="{D4FE2EF9-DFBB-40FA-9D29-F47C0DF7AF9C}" destId="{F6C94997-1460-494A-B778-F1A827379915}" srcOrd="0" destOrd="0" presId="urn:microsoft.com/office/officeart/2018/2/layout/IconVerticalSolidList"/>
    <dgm:cxn modelId="{DC048F13-14A1-421F-B6C4-C05C623B9BE2}" type="presParOf" srcId="{D4FE2EF9-DFBB-40FA-9D29-F47C0DF7AF9C}" destId="{46666023-3EF8-4891-B9CF-81B169478B02}" srcOrd="1" destOrd="0" presId="urn:microsoft.com/office/officeart/2018/2/layout/IconVerticalSolidList"/>
    <dgm:cxn modelId="{474B1C34-1FF5-4D16-8A54-70825BAB12D2}" type="presParOf" srcId="{D4FE2EF9-DFBB-40FA-9D29-F47C0DF7AF9C}" destId="{8ADAE1D8-8648-44AB-B5D5-B155367A677C}" srcOrd="2" destOrd="0" presId="urn:microsoft.com/office/officeart/2018/2/layout/IconVerticalSolidList"/>
    <dgm:cxn modelId="{96AE8B71-8BD2-4778-87BA-80660D13DD02}" type="presParOf" srcId="{D4FE2EF9-DFBB-40FA-9D29-F47C0DF7AF9C}" destId="{80AC7602-1AA5-4D72-A90D-0A75508193F9}" srcOrd="3" destOrd="0" presId="urn:microsoft.com/office/officeart/2018/2/layout/IconVerticalSolidList"/>
    <dgm:cxn modelId="{A25162FB-BCF1-43E1-A245-495AA0F3A3E0}" type="presParOf" srcId="{82A42E93-E3A0-4B7E-ABCB-2DB71DF170B1}" destId="{81462116-BC2A-4A04-B386-A79C59AFA72F}" srcOrd="1" destOrd="0" presId="urn:microsoft.com/office/officeart/2018/2/layout/IconVerticalSolidList"/>
    <dgm:cxn modelId="{580578D9-6FDD-4776-A2D3-28F18A574387}" type="presParOf" srcId="{82A42E93-E3A0-4B7E-ABCB-2DB71DF170B1}" destId="{D18442F0-5E6A-44A6-A782-FAB5169B09E2}" srcOrd="2" destOrd="0" presId="urn:microsoft.com/office/officeart/2018/2/layout/IconVerticalSolidList"/>
    <dgm:cxn modelId="{9F3F79F9-8698-4F1F-9DD3-28CE75B2AA93}" type="presParOf" srcId="{D18442F0-5E6A-44A6-A782-FAB5169B09E2}" destId="{51F35258-BB8F-4DF3-A9AF-5D93CBB74965}" srcOrd="0" destOrd="0" presId="urn:microsoft.com/office/officeart/2018/2/layout/IconVerticalSolidList"/>
    <dgm:cxn modelId="{0E7CCE81-0DDB-45AD-A3F0-E35ED1FE892E}" type="presParOf" srcId="{D18442F0-5E6A-44A6-A782-FAB5169B09E2}" destId="{B16A4558-5506-43AA-B287-96F34DC55A6C}" srcOrd="1" destOrd="0" presId="urn:microsoft.com/office/officeart/2018/2/layout/IconVerticalSolidList"/>
    <dgm:cxn modelId="{C426DC48-D1A1-4AA9-9641-CF3BEC1AC8A9}" type="presParOf" srcId="{D18442F0-5E6A-44A6-A782-FAB5169B09E2}" destId="{CA58A1BF-1DD9-4B4D-9AAB-FA9F1F881943}" srcOrd="2" destOrd="0" presId="urn:microsoft.com/office/officeart/2018/2/layout/IconVerticalSolidList"/>
    <dgm:cxn modelId="{9C1BA67F-16FB-44C7-9019-D436D16F931B}" type="presParOf" srcId="{D18442F0-5E6A-44A6-A782-FAB5169B09E2}" destId="{9228AB67-F55D-4582-8B8D-9E449BC35D54}" srcOrd="3" destOrd="0" presId="urn:microsoft.com/office/officeart/2018/2/layout/IconVerticalSolidList"/>
    <dgm:cxn modelId="{15B7EC42-1B07-4809-A6E1-65CEA8DEEBF1}" type="presParOf" srcId="{82A42E93-E3A0-4B7E-ABCB-2DB71DF170B1}" destId="{F4E4FEDA-EC95-4C46-89C6-932F66153B1C}" srcOrd="3" destOrd="0" presId="urn:microsoft.com/office/officeart/2018/2/layout/IconVerticalSolidList"/>
    <dgm:cxn modelId="{30A9E1AC-5F3D-4160-A657-EDE57096F2F6}" type="presParOf" srcId="{82A42E93-E3A0-4B7E-ABCB-2DB71DF170B1}" destId="{4028AA1A-DCF8-4213-86C6-BB72CA6F5D08}" srcOrd="4" destOrd="0" presId="urn:microsoft.com/office/officeart/2018/2/layout/IconVerticalSolidList"/>
    <dgm:cxn modelId="{4AA99F50-CB92-4A5D-A75A-586351BE9374}" type="presParOf" srcId="{4028AA1A-DCF8-4213-86C6-BB72CA6F5D08}" destId="{041B1595-D46B-4CF6-B4BC-E3B5117ED9C3}" srcOrd="0" destOrd="0" presId="urn:microsoft.com/office/officeart/2018/2/layout/IconVerticalSolidList"/>
    <dgm:cxn modelId="{D54D6E33-0259-4578-9314-E944E61C0CAF}" type="presParOf" srcId="{4028AA1A-DCF8-4213-86C6-BB72CA6F5D08}" destId="{E8ADC970-32CD-4339-8C3B-0864E4B0A275}" srcOrd="1" destOrd="0" presId="urn:microsoft.com/office/officeart/2018/2/layout/IconVerticalSolidList"/>
    <dgm:cxn modelId="{06292AF5-6884-426B-BC6E-0C479D34D71A}" type="presParOf" srcId="{4028AA1A-DCF8-4213-86C6-BB72CA6F5D08}" destId="{929373D3-30EF-49CB-8BE2-248D0CBF9894}" srcOrd="2" destOrd="0" presId="urn:microsoft.com/office/officeart/2018/2/layout/IconVerticalSolidList"/>
    <dgm:cxn modelId="{5861F950-41EC-47F4-BE88-E98F0B803C7A}" type="presParOf" srcId="{4028AA1A-DCF8-4213-86C6-BB72CA6F5D08}" destId="{E3FE3E57-92D4-4B4C-BE12-971A26786B15}" srcOrd="3" destOrd="0" presId="urn:microsoft.com/office/officeart/2018/2/layout/IconVerticalSolidList"/>
    <dgm:cxn modelId="{FDB46E9A-AB20-4181-AA69-E5349D8D2299}" type="presParOf" srcId="{82A42E93-E3A0-4B7E-ABCB-2DB71DF170B1}" destId="{8E98E293-2BE9-408C-8D21-2D1AE1595F23}" srcOrd="5" destOrd="0" presId="urn:microsoft.com/office/officeart/2018/2/layout/IconVerticalSolidList"/>
    <dgm:cxn modelId="{AC97734F-3B55-4FCD-9A05-506E3F1DCB81}" type="presParOf" srcId="{82A42E93-E3A0-4B7E-ABCB-2DB71DF170B1}" destId="{25AFAB8D-CA62-4D7D-B8FD-421EEB902C01}" srcOrd="6" destOrd="0" presId="urn:microsoft.com/office/officeart/2018/2/layout/IconVerticalSolidList"/>
    <dgm:cxn modelId="{08331AE4-A44C-4F80-BB3D-4D3D0B176326}" type="presParOf" srcId="{25AFAB8D-CA62-4D7D-B8FD-421EEB902C01}" destId="{7D1BE87F-AA42-4D76-8444-F08FD064DA94}" srcOrd="0" destOrd="0" presId="urn:microsoft.com/office/officeart/2018/2/layout/IconVerticalSolidList"/>
    <dgm:cxn modelId="{D1CEDD01-B621-4F0C-85CA-755C7B680750}" type="presParOf" srcId="{25AFAB8D-CA62-4D7D-B8FD-421EEB902C01}" destId="{BE1B860D-4F58-44DC-A547-01C41B1E76A5}" srcOrd="1" destOrd="0" presId="urn:microsoft.com/office/officeart/2018/2/layout/IconVerticalSolidList"/>
    <dgm:cxn modelId="{55E7D2E1-496F-4D97-BA39-2CFB82571784}" type="presParOf" srcId="{25AFAB8D-CA62-4D7D-B8FD-421EEB902C01}" destId="{C0CDB554-120C-4FFF-8695-E7722B941965}" srcOrd="2" destOrd="0" presId="urn:microsoft.com/office/officeart/2018/2/layout/IconVerticalSolidList"/>
    <dgm:cxn modelId="{C233378E-177D-40E2-A583-82B64BA8091B}" type="presParOf" srcId="{25AFAB8D-CA62-4D7D-B8FD-421EEB902C01}" destId="{9FFA40B8-1067-4AD6-9C52-A47D9B884B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94997-1460-494A-B778-F1A827379915}">
      <dsp:nvSpPr>
        <dsp:cNvPr id="0" name=""/>
        <dsp:cNvSpPr/>
      </dsp:nvSpPr>
      <dsp:spPr>
        <a:xfrm>
          <a:off x="0" y="4318"/>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66023-3EF8-4891-B9CF-81B169478B02}">
      <dsp:nvSpPr>
        <dsp:cNvPr id="0" name=""/>
        <dsp:cNvSpPr/>
      </dsp:nvSpPr>
      <dsp:spPr>
        <a:xfrm>
          <a:off x="283571" y="215239"/>
          <a:ext cx="516087" cy="515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C7602-1AA5-4D72-A90D-0A75508193F9}">
      <dsp:nvSpPr>
        <dsp:cNvPr id="0" name=""/>
        <dsp:cNvSpPr/>
      </dsp:nvSpPr>
      <dsp:spPr>
        <a:xfrm>
          <a:off x="1083230" y="4318"/>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Home Assistant conecta dispositivos inteligentes en un solo lugar donde puedes automatizar el estado de esos dispositivos/añadidos. </a:t>
          </a:r>
          <a:endParaRPr lang="en-US" sz="1400" kern="1200"/>
        </a:p>
      </dsp:txBody>
      <dsp:txXfrm>
        <a:off x="1083230" y="4318"/>
        <a:ext cx="4418727" cy="938341"/>
      </dsp:txXfrm>
    </dsp:sp>
    <dsp:sp modelId="{51F35258-BB8F-4DF3-A9AF-5D93CBB74965}">
      <dsp:nvSpPr>
        <dsp:cNvPr id="0" name=""/>
        <dsp:cNvSpPr/>
      </dsp:nvSpPr>
      <dsp:spPr>
        <a:xfrm>
          <a:off x="0" y="1163446"/>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A4558-5506-43AA-B287-96F34DC55A6C}">
      <dsp:nvSpPr>
        <dsp:cNvPr id="0" name=""/>
        <dsp:cNvSpPr/>
      </dsp:nvSpPr>
      <dsp:spPr>
        <a:xfrm>
          <a:off x="283571" y="1374367"/>
          <a:ext cx="516087" cy="515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8AB67-F55D-4582-8B8D-9E449BC35D54}">
      <dsp:nvSpPr>
        <dsp:cNvPr id="0" name=""/>
        <dsp:cNvSpPr/>
      </dsp:nvSpPr>
      <dsp:spPr>
        <a:xfrm>
          <a:off x="1083230" y="1163446"/>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Puedes acceder a Home Assistant  a través de la web o de una aplicación instalada en tu móvil.</a:t>
          </a:r>
          <a:endParaRPr lang="en-US" sz="1400" kern="1200"/>
        </a:p>
      </dsp:txBody>
      <dsp:txXfrm>
        <a:off x="1083230" y="1163446"/>
        <a:ext cx="4418727" cy="938341"/>
      </dsp:txXfrm>
    </dsp:sp>
    <dsp:sp modelId="{041B1595-D46B-4CF6-B4BC-E3B5117ED9C3}">
      <dsp:nvSpPr>
        <dsp:cNvPr id="0" name=""/>
        <dsp:cNvSpPr/>
      </dsp:nvSpPr>
      <dsp:spPr>
        <a:xfrm>
          <a:off x="0" y="2322574"/>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DC970-32CD-4339-8C3B-0864E4B0A275}">
      <dsp:nvSpPr>
        <dsp:cNvPr id="0" name=""/>
        <dsp:cNvSpPr/>
      </dsp:nvSpPr>
      <dsp:spPr>
        <a:xfrm>
          <a:off x="283571" y="2533494"/>
          <a:ext cx="516087" cy="515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FE3E57-92D4-4B4C-BE12-971A26786B15}">
      <dsp:nvSpPr>
        <dsp:cNvPr id="0" name=""/>
        <dsp:cNvSpPr/>
      </dsp:nvSpPr>
      <dsp:spPr>
        <a:xfrm>
          <a:off x="1083230" y="2322574"/>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Permite conectar dispositivos utilizando múltiples protocolos de transporte como MQTT, Z-Wave, ZigBee, CoAP, DDS, etc.</a:t>
          </a:r>
          <a:endParaRPr lang="en-US" sz="1400" kern="1200"/>
        </a:p>
      </dsp:txBody>
      <dsp:txXfrm>
        <a:off x="1083230" y="2322574"/>
        <a:ext cx="4418727" cy="938341"/>
      </dsp:txXfrm>
    </dsp:sp>
    <dsp:sp modelId="{7D1BE87F-AA42-4D76-8444-F08FD064DA94}">
      <dsp:nvSpPr>
        <dsp:cNvPr id="0" name=""/>
        <dsp:cNvSpPr/>
      </dsp:nvSpPr>
      <dsp:spPr>
        <a:xfrm>
          <a:off x="0" y="3481701"/>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B860D-4F58-44DC-A547-01C41B1E76A5}">
      <dsp:nvSpPr>
        <dsp:cNvPr id="0" name=""/>
        <dsp:cNvSpPr/>
      </dsp:nvSpPr>
      <dsp:spPr>
        <a:xfrm>
          <a:off x="283848" y="3692622"/>
          <a:ext cx="516087" cy="5155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A40B8-1067-4AD6-9C52-A47D9B884B9E}">
      <dsp:nvSpPr>
        <dsp:cNvPr id="0" name=""/>
        <dsp:cNvSpPr/>
      </dsp:nvSpPr>
      <dsp:spPr>
        <a:xfrm>
          <a:off x="1083784" y="3481701"/>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La lista de fabricantes de dispositivos soportados por Home Assistant es muy amplia: </a:t>
          </a:r>
          <a:r>
            <a:rPr lang="en-US" sz="1400" b="1" kern="1200"/>
            <a:t>Philips Hue, IKEA,  Xiaomi, Shelly, Nest, Ecobee , Honeywell, Amazon Echo, Google Home, Sonos, etc.</a:t>
          </a:r>
          <a:endParaRPr lang="en-US" sz="1400" kern="1200"/>
        </a:p>
      </dsp:txBody>
      <dsp:txXfrm>
        <a:off x="1083784" y="3481701"/>
        <a:ext cx="4418727" cy="9383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9F64F5B-0481-7D3A-FB6B-2C8D1C3D64BF}"/>
              </a:ext>
            </a:extLst>
          </p:cNvPr>
          <p:cNvSpPr txBox="1">
            <a:spLocks noGrp="1"/>
          </p:cNvSpPr>
          <p:nvPr>
            <p:ph type="hdr" sz="quarter"/>
          </p:nvPr>
        </p:nvSpPr>
        <p:spPr>
          <a:xfrm>
            <a:off x="0" y="0"/>
            <a:ext cx="2971800" cy="458788"/>
          </a:xfrm>
          <a:prstGeom prst="rect">
            <a:avLst/>
          </a:prstGeom>
          <a:noFill/>
          <a:ln>
            <a:noFill/>
          </a:ln>
        </p:spPr>
        <p:txBody>
          <a:bodyPr vert="horz" wrap="square" lIns="91440" tIns="45720" rIns="91440" bIns="45720" anchor="t"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3" name="Marcador de fecha 2">
            <a:extLst>
              <a:ext uri="{FF2B5EF4-FFF2-40B4-BE49-F238E27FC236}">
                <a16:creationId xmlns:a16="http://schemas.microsoft.com/office/drawing/2014/main" id="{924493F1-5AEC-58A5-6266-DEDBD98EC330}"/>
              </a:ext>
            </a:extLst>
          </p:cNvPr>
          <p:cNvSpPr txBox="1">
            <a:spLocks noGrp="1"/>
          </p:cNvSpPr>
          <p:nvPr>
            <p:ph type="dt" idx="1"/>
          </p:nvPr>
        </p:nvSpPr>
        <p:spPr>
          <a:xfrm>
            <a:off x="3884613" y="0"/>
            <a:ext cx="2971800" cy="458788"/>
          </a:xfrm>
          <a:prstGeom prst="rect">
            <a:avLst/>
          </a:prstGeom>
          <a:noFill/>
          <a:ln>
            <a:noFill/>
          </a:ln>
        </p:spPr>
        <p:txBody>
          <a:bodyPr vert="horz" wrap="square" lIns="91440" tIns="45720" rIns="91440" bIns="45720" anchor="t"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E9EB1F2E-4AD4-4CB5-818C-53B4A17B7D20}" type="datetime1">
              <a:rPr lang="es-ES"/>
              <a:pPr>
                <a:defRPr/>
              </a:pPr>
              <a:t>04/06/2024</a:t>
            </a:fld>
            <a:endParaRPr/>
          </a:p>
        </p:txBody>
      </p:sp>
      <p:sp>
        <p:nvSpPr>
          <p:cNvPr id="2052" name="Marcador de imagen de diapositiva 3">
            <a:extLst>
              <a:ext uri="{FF2B5EF4-FFF2-40B4-BE49-F238E27FC236}">
                <a16:creationId xmlns:a16="http://schemas.microsoft.com/office/drawing/2014/main" id="{5DC0FE6E-82EB-CC63-AB10-A616BC666CE7}"/>
              </a:ext>
            </a:extLst>
          </p:cNvPr>
          <p:cNvSpPr>
            <a:spLocks noGrp="1" noRot="1" noChangeAspect="1"/>
          </p:cNvSpPr>
          <p:nvPr>
            <p:ph type="sldImg" idx="2"/>
          </p:nvPr>
        </p:nvSpPr>
        <p:spPr bwMode="auto">
          <a:xfrm>
            <a:off x="685800" y="1143000"/>
            <a:ext cx="5486400" cy="3086100"/>
          </a:xfrm>
          <a:prstGeom prst="rect">
            <a:avLst/>
          </a:prstGeom>
          <a:noFill/>
          <a:ln w="12701">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Marcador de notas 4">
            <a:extLst>
              <a:ext uri="{FF2B5EF4-FFF2-40B4-BE49-F238E27FC236}">
                <a16:creationId xmlns:a16="http://schemas.microsoft.com/office/drawing/2014/main" id="{2149CC49-5222-5331-472B-7D6D78AD15D0}"/>
              </a:ext>
            </a:extLst>
          </p:cNvPr>
          <p:cNvSpPr txBox="1">
            <a:spLocks noGrp="1"/>
          </p:cNvSpPr>
          <p:nvPr>
            <p:ph type="body" sz="quarter" idx="3"/>
          </p:nvPr>
        </p:nvSpPr>
        <p:spPr>
          <a:xfrm>
            <a:off x="685800" y="4400550"/>
            <a:ext cx="5486400" cy="3600450"/>
          </a:xfrm>
          <a:prstGeom prst="rect">
            <a:avLst/>
          </a:prstGeom>
          <a:noFill/>
          <a:ln>
            <a:noFill/>
          </a:ln>
        </p:spPr>
        <p:txBody>
          <a:bodyPr vert="horz" wrap="square" lIns="91440" tIns="45720" rIns="91440" bIns="45720" anchor="t" anchorCtr="0" compatLnSpc="1">
            <a:noAutofit/>
          </a:body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9D228128-400E-6680-00B8-684FF139E0A0}"/>
              </a:ext>
            </a:extLst>
          </p:cNvPr>
          <p:cNvSpPr txBox="1">
            <a:spLocks noGrp="1"/>
          </p:cNvSpPr>
          <p:nvPr>
            <p:ph type="ftr" sz="quarter" idx="4"/>
          </p:nvPr>
        </p:nvSpPr>
        <p:spPr>
          <a:xfrm>
            <a:off x="0"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7" name="Marcador de número de diapositiva 6">
            <a:extLst>
              <a:ext uri="{FF2B5EF4-FFF2-40B4-BE49-F238E27FC236}">
                <a16:creationId xmlns:a16="http://schemas.microsoft.com/office/drawing/2014/main" id="{6164FF6D-FFDE-0155-A08F-F462C1292973}"/>
              </a:ext>
            </a:extLst>
          </p:cNvPr>
          <p:cNvSpPr txBox="1">
            <a:spLocks noGrp="1"/>
          </p:cNvSpPr>
          <p:nvPr>
            <p:ph type="sldNum" sz="quarter" idx="5"/>
          </p:nvPr>
        </p:nvSpPr>
        <p:spPr>
          <a:xfrm>
            <a:off x="3884613"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F3CF4DE9-19F7-42EB-8B47-CAA8B5549C29}" type="slidenum">
              <a:rPr/>
              <a:pPr>
                <a:defRPr/>
              </a:pPr>
              <a:t>‹Nº›</a:t>
            </a:fld>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lang="es-ES" sz="1200" kern="1200">
        <a:solidFill>
          <a:srgbClr val="000000"/>
        </a:solidFill>
        <a:latin typeface="Aptos"/>
      </a:defRPr>
    </a:lvl1pPr>
    <a:lvl2pPr marL="457200" lvl="1" algn="l" rtl="0" eaLnBrk="0" fontAlgn="base" hangingPunct="0">
      <a:spcBef>
        <a:spcPct val="0"/>
      </a:spcBef>
      <a:spcAft>
        <a:spcPct val="0"/>
      </a:spcAft>
      <a:defRPr lang="es-ES" sz="1200" kern="1200">
        <a:solidFill>
          <a:srgbClr val="000000"/>
        </a:solidFill>
        <a:latin typeface="Aptos"/>
      </a:defRPr>
    </a:lvl2pPr>
    <a:lvl3pPr marL="914400" lvl="2" algn="l" rtl="0" eaLnBrk="0" fontAlgn="base" hangingPunct="0">
      <a:spcBef>
        <a:spcPct val="0"/>
      </a:spcBef>
      <a:spcAft>
        <a:spcPct val="0"/>
      </a:spcAft>
      <a:defRPr lang="es-ES" sz="1200" kern="1200">
        <a:solidFill>
          <a:srgbClr val="000000"/>
        </a:solidFill>
        <a:latin typeface="Aptos"/>
      </a:defRPr>
    </a:lvl3pPr>
    <a:lvl4pPr marL="1371600" lvl="3" algn="l" rtl="0" eaLnBrk="0" fontAlgn="base" hangingPunct="0">
      <a:spcBef>
        <a:spcPct val="0"/>
      </a:spcBef>
      <a:spcAft>
        <a:spcPct val="0"/>
      </a:spcAft>
      <a:defRPr lang="es-ES" sz="1200" kern="1200">
        <a:solidFill>
          <a:srgbClr val="000000"/>
        </a:solidFill>
        <a:latin typeface="Aptos"/>
      </a:defRPr>
    </a:lvl4pPr>
    <a:lvl5pPr marL="1828800" lvl="4" algn="l" rtl="0" eaLnBrk="0" fontAlgn="base" hangingPunct="0">
      <a:spcBef>
        <a:spcPct val="0"/>
      </a:spcBef>
      <a:spcAft>
        <a:spcPct val="0"/>
      </a:spcAft>
      <a:defRPr lang="es-ES" sz="1200" kern="1200">
        <a:solidFill>
          <a:srgbClr val="000000"/>
        </a:solidFill>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ailscale.com/kb/1033/ip-and-dns-addresse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itu.int/en/Pages/default.aspx"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a:t>
            </a:fld>
            <a:endParaRPr lang="es-ES"/>
          </a:p>
        </p:txBody>
      </p:sp>
    </p:spTree>
    <p:extLst>
      <p:ext uri="{BB962C8B-B14F-4D97-AF65-F5344CB8AC3E}">
        <p14:creationId xmlns:p14="http://schemas.microsoft.com/office/powerpoint/2010/main" val="2412605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Marcador de imagen de diapositiva 1">
            <a:extLst>
              <a:ext uri="{FF2B5EF4-FFF2-40B4-BE49-F238E27FC236}">
                <a16:creationId xmlns:a16="http://schemas.microsoft.com/office/drawing/2014/main" id="{A8E7B052-DA79-14B4-5E19-22BB57286347}"/>
              </a:ext>
            </a:extLst>
          </p:cNvPr>
          <p:cNvSpPr>
            <a:spLocks noGrp="1" noRot="1" noChangeAspect="1" noTextEdit="1"/>
          </p:cNvSpPr>
          <p:nvPr>
            <p:ph type="sldImg"/>
          </p:nvPr>
        </p:nvSpPr>
        <p:spPr>
          <a:ln/>
        </p:spPr>
      </p:sp>
      <p:sp>
        <p:nvSpPr>
          <p:cNvPr id="23555" name="Marcador de notas 2">
            <a:extLst>
              <a:ext uri="{FF2B5EF4-FFF2-40B4-BE49-F238E27FC236}">
                <a16:creationId xmlns:a16="http://schemas.microsoft.com/office/drawing/2014/main" id="{9C0519A3-AADC-F569-9476-24F785CAC3C8}"/>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23556" name="Marcador de número de diapositiva 3">
            <a:extLst>
              <a:ext uri="{FF2B5EF4-FFF2-40B4-BE49-F238E27FC236}">
                <a16:creationId xmlns:a16="http://schemas.microsoft.com/office/drawing/2014/main" id="{35812BEA-2807-6AA8-9575-F7F526E6A78C}"/>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2C6DA0A2-EFCA-4437-B7CB-FC31816C173D}" type="slidenum">
              <a:rPr lang="es-ES" altLang="en-US" sz="1200">
                <a:solidFill>
                  <a:srgbClr val="000000"/>
                </a:solidFill>
              </a:rPr>
              <a:pPr algn="r" eaLnBrk="1" hangingPunct="1"/>
              <a:t>22</a:t>
            </a:fld>
            <a:endParaRPr lang="es-ES" altLang="en-US" sz="120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34</a:t>
            </a:fld>
            <a:endParaRPr lang="es-ES"/>
          </a:p>
        </p:txBody>
      </p:sp>
    </p:spTree>
    <p:extLst>
      <p:ext uri="{BB962C8B-B14F-4D97-AF65-F5344CB8AC3E}">
        <p14:creationId xmlns:p14="http://schemas.microsoft.com/office/powerpoint/2010/main" val="279412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imagen de diapositiva 1">
            <a:extLst>
              <a:ext uri="{FF2B5EF4-FFF2-40B4-BE49-F238E27FC236}">
                <a16:creationId xmlns:a16="http://schemas.microsoft.com/office/drawing/2014/main" id="{B3FAB81D-5DB8-D66A-3D89-499158842C9E}"/>
              </a:ext>
            </a:extLst>
          </p:cNvPr>
          <p:cNvSpPr>
            <a:spLocks noGrp="1" noRot="1" noChangeAspect="1" noTextEdit="1"/>
          </p:cNvSpPr>
          <p:nvPr>
            <p:ph type="sldImg"/>
          </p:nvPr>
        </p:nvSpPr>
        <p:spPr>
          <a:ln/>
        </p:spPr>
      </p:sp>
      <p:sp>
        <p:nvSpPr>
          <p:cNvPr id="35843" name="Marcador de notas 2">
            <a:extLst>
              <a:ext uri="{FF2B5EF4-FFF2-40B4-BE49-F238E27FC236}">
                <a16:creationId xmlns:a16="http://schemas.microsoft.com/office/drawing/2014/main" id="{0665296D-6B7D-AAED-B032-6AE40FFDA4E4}"/>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35844" name="Marcador de número de diapositiva 3">
            <a:extLst>
              <a:ext uri="{FF2B5EF4-FFF2-40B4-BE49-F238E27FC236}">
                <a16:creationId xmlns:a16="http://schemas.microsoft.com/office/drawing/2014/main" id="{3245D159-661F-F1DD-0022-4B3185D6401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7FF99324-90CD-4B42-8110-13540CF644DA}" type="slidenum">
              <a:rPr lang="es-ES" altLang="en-US" sz="1200">
                <a:solidFill>
                  <a:srgbClr val="000000"/>
                </a:solidFill>
              </a:rPr>
              <a:pPr algn="r" eaLnBrk="1" hangingPunct="1"/>
              <a:t>35</a:t>
            </a:fld>
            <a:endParaRPr lang="es-ES" altLang="en-US"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40</a:t>
            </a:fld>
            <a:endParaRPr lang="es-ES"/>
          </a:p>
        </p:txBody>
      </p:sp>
    </p:spTree>
    <p:extLst>
      <p:ext uri="{BB962C8B-B14F-4D97-AF65-F5344CB8AC3E}">
        <p14:creationId xmlns:p14="http://schemas.microsoft.com/office/powerpoint/2010/main" val="3832810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3C4858"/>
                </a:solidFill>
                <a:effectLst/>
                <a:highlight>
                  <a:srgbClr val="FFFFFF"/>
                </a:highlight>
                <a:latin typeface="Roboto" panose="02000000000000000000" pitchFamily="2" charset="0"/>
              </a:rPr>
              <a:t>boolean</a:t>
            </a:r>
            <a:r>
              <a:rPr lang="en-US" b="0" i="0" dirty="0">
                <a:solidFill>
                  <a:srgbClr val="3C4858"/>
                </a:solidFill>
                <a:effectLst/>
                <a:highlight>
                  <a:srgbClr val="FFFFFF"/>
                </a:highlight>
                <a:latin typeface="Roboto" panose="02000000000000000000" pitchFamily="2" charset="0"/>
              </a:rPr>
              <a:t> (on/off) toggle switches, dates and numbers.</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67</a:t>
            </a:fld>
            <a:endParaRPr lang="es-ES"/>
          </a:p>
        </p:txBody>
      </p:sp>
    </p:spTree>
    <p:extLst>
      <p:ext uri="{BB962C8B-B14F-4D97-AF65-F5344CB8AC3E}">
        <p14:creationId xmlns:p14="http://schemas.microsoft.com/office/powerpoint/2010/main" val="1778582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942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extLst>
      <p:ext uri="{BB962C8B-B14F-4D97-AF65-F5344CB8AC3E}">
        <p14:creationId xmlns:p14="http://schemas.microsoft.com/office/powerpoint/2010/main" val="3992606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5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a:extLst>
              <a:ext uri="{FF2B5EF4-FFF2-40B4-BE49-F238E27FC236}">
                <a16:creationId xmlns:a16="http://schemas.microsoft.com/office/drawing/2014/main" id="{49FF850A-B367-3AF4-F5C7-B1D79B58DB89}"/>
              </a:ext>
            </a:extLst>
          </p:cNvPr>
          <p:cNvSpPr>
            <a:spLocks noGrp="1" noRot="1" noChangeAspect="1" noTextEdit="1"/>
          </p:cNvSpPr>
          <p:nvPr>
            <p:ph type="sldImg"/>
          </p:nvPr>
        </p:nvSpPr>
        <p:spPr>
          <a:ln/>
        </p:spPr>
      </p:sp>
      <p:sp>
        <p:nvSpPr>
          <p:cNvPr id="6147" name="Marcador de notas 2">
            <a:extLst>
              <a:ext uri="{FF2B5EF4-FFF2-40B4-BE49-F238E27FC236}">
                <a16:creationId xmlns:a16="http://schemas.microsoft.com/office/drawing/2014/main" id="{A5549682-6FA2-B51C-FDC1-140E7D4E55E5}"/>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
        <p:nvSpPr>
          <p:cNvPr id="4" name="Marcador de número de diapositiva 3">
            <a:extLst>
              <a:ext uri="{FF2B5EF4-FFF2-40B4-BE49-F238E27FC236}">
                <a16:creationId xmlns:a16="http://schemas.microsoft.com/office/drawing/2014/main" id="{7A3092BC-BD53-0053-EAEE-E98764E0C750}"/>
              </a:ext>
            </a:extLst>
          </p:cNvPr>
          <p:cNvSpPr txBox="1"/>
          <p:nvPr/>
        </p:nvSpPr>
        <p:spPr>
          <a:xfrm>
            <a:off x="3884613" y="8685213"/>
            <a:ext cx="2971800" cy="458787"/>
          </a:xfrm>
          <a:prstGeom prst="rect">
            <a:avLst/>
          </a:prstGeom>
          <a:noFill/>
          <a:ln cap="flat">
            <a:noFill/>
          </a:ln>
        </p:spPr>
        <p:txBody>
          <a:bodyPr anchor="b"/>
          <a:lstStyle/>
          <a:p>
            <a:pPr algn="r" eaLnBrk="1" fontAlgn="auto" hangingPunct="1">
              <a:spcBef>
                <a:spcPts val="0"/>
              </a:spcBef>
              <a:spcAft>
                <a:spcPts val="0"/>
              </a:spcAft>
              <a:defRPr sz="1800" b="0" i="0" u="none" strike="noStrike" kern="0" cap="none" spc="0" baseline="0">
                <a:solidFill>
                  <a:srgbClr val="000000"/>
                </a:solidFill>
                <a:uFillTx/>
              </a:defRPr>
            </a:pPr>
            <a:fld id="{C8DE3BBC-7C19-4D66-8425-B1D6A2035800}" type="slidenum">
              <a:rPr lang="es-ES" kern="0">
                <a:solidFill>
                  <a:srgbClr val="000000"/>
                </a:solidFill>
                <a:latin typeface="Aptos"/>
              </a:rPr>
              <a:pPr algn="r" eaLnBrk="1" fontAlgn="auto" hangingPunct="1">
                <a:spcBef>
                  <a:spcPts val="0"/>
                </a:spcBef>
                <a:spcAft>
                  <a:spcPts val="0"/>
                </a:spcAft>
                <a:defRPr sz="1800" b="0" i="0" u="none" strike="noStrike" kern="0" cap="none" spc="0" baseline="0">
                  <a:solidFill>
                    <a:srgbClr val="000000"/>
                  </a:solidFill>
                  <a:uFillTx/>
                </a:defRPr>
              </a:pPr>
              <a:t>3</a:t>
            </a:fld>
            <a:endParaRPr lang="es-ES" sz="1200" kern="0">
              <a:solidFill>
                <a:srgbClr val="000000"/>
              </a:solidFill>
              <a:latin typeface="Apto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2627717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1624601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1994073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94310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92</a:t>
            </a:fld>
            <a:endParaRPr lang="es-ES"/>
          </a:p>
        </p:txBody>
      </p:sp>
    </p:spTree>
    <p:extLst>
      <p:ext uri="{BB962C8B-B14F-4D97-AF65-F5344CB8AC3E}">
        <p14:creationId xmlns:p14="http://schemas.microsoft.com/office/powerpoint/2010/main" val="3913397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93</a:t>
            </a:fld>
            <a:endParaRPr lang="es-ES"/>
          </a:p>
        </p:txBody>
      </p:sp>
    </p:spTree>
    <p:extLst>
      <p:ext uri="{BB962C8B-B14F-4D97-AF65-F5344CB8AC3E}">
        <p14:creationId xmlns:p14="http://schemas.microsoft.com/office/powerpoint/2010/main" val="2593847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94</a:t>
            </a:fld>
            <a:endParaRPr lang="es-ES"/>
          </a:p>
        </p:txBody>
      </p:sp>
    </p:spTree>
    <p:extLst>
      <p:ext uri="{BB962C8B-B14F-4D97-AF65-F5344CB8AC3E}">
        <p14:creationId xmlns:p14="http://schemas.microsoft.com/office/powerpoint/2010/main" val="3506582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95</a:t>
            </a:fld>
            <a:endParaRPr lang="es-ES"/>
          </a:p>
        </p:txBody>
      </p:sp>
    </p:spTree>
    <p:extLst>
      <p:ext uri="{BB962C8B-B14F-4D97-AF65-F5344CB8AC3E}">
        <p14:creationId xmlns:p14="http://schemas.microsoft.com/office/powerpoint/2010/main" val="2894294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96</a:t>
            </a:fld>
            <a:endParaRPr lang="es-ES"/>
          </a:p>
        </p:txBody>
      </p:sp>
    </p:spTree>
    <p:extLst>
      <p:ext uri="{BB962C8B-B14F-4D97-AF65-F5344CB8AC3E}">
        <p14:creationId xmlns:p14="http://schemas.microsoft.com/office/powerpoint/2010/main" val="4153563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97</a:t>
            </a:fld>
            <a:endParaRPr lang="es-ES"/>
          </a:p>
        </p:txBody>
      </p:sp>
    </p:spTree>
    <p:extLst>
      <p:ext uri="{BB962C8B-B14F-4D97-AF65-F5344CB8AC3E}">
        <p14:creationId xmlns:p14="http://schemas.microsoft.com/office/powerpoint/2010/main" val="423813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6</a:t>
            </a:fld>
            <a:endParaRPr lang="es-ES"/>
          </a:p>
        </p:txBody>
      </p:sp>
    </p:spTree>
    <p:extLst>
      <p:ext uri="{BB962C8B-B14F-4D97-AF65-F5344CB8AC3E}">
        <p14:creationId xmlns:p14="http://schemas.microsoft.com/office/powerpoint/2010/main" val="3616458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a:t>Un </a:t>
            </a:r>
            <a:r>
              <a:rPr lang="es-ES" dirty="0" err="1"/>
              <a:t>bot</a:t>
            </a:r>
            <a:r>
              <a:rPr lang="es-ES" dirty="0"/>
              <a:t> es una cuenta que en lugar de estar asociado a un usuario están asociados a una aplicación, en este caso Home </a:t>
            </a:r>
            <a:r>
              <a:rPr lang="es-ES" dirty="0" err="1"/>
              <a:t>Assistant</a:t>
            </a:r>
            <a:r>
              <a:rPr lang="es-ES" dirty="0"/>
              <a:t>, esto nos permite enviar mensajes a Home </a:t>
            </a:r>
            <a:r>
              <a:rPr lang="es-ES" dirty="0" err="1"/>
              <a:t>Assistant</a:t>
            </a:r>
            <a:r>
              <a:rPr lang="es-ES" dirty="0"/>
              <a:t> o que Home </a:t>
            </a:r>
            <a:r>
              <a:rPr lang="es-ES" dirty="0" err="1"/>
              <a:t>Assistant</a:t>
            </a:r>
            <a:r>
              <a:rPr lang="es-ES" dirty="0"/>
              <a:t> nos envíe mensaje a nosotros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98</a:t>
            </a:fld>
            <a:endParaRPr lang="es-ES"/>
          </a:p>
        </p:txBody>
      </p:sp>
    </p:spTree>
    <p:extLst>
      <p:ext uri="{BB962C8B-B14F-4D97-AF65-F5344CB8AC3E}">
        <p14:creationId xmlns:p14="http://schemas.microsoft.com/office/powerpoint/2010/main" val="2344682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99</a:t>
            </a:fld>
            <a:endParaRPr lang="es-ES"/>
          </a:p>
        </p:txBody>
      </p:sp>
    </p:spTree>
    <p:extLst>
      <p:ext uri="{BB962C8B-B14F-4D97-AF65-F5344CB8AC3E}">
        <p14:creationId xmlns:p14="http://schemas.microsoft.com/office/powerpoint/2010/main" val="3347948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100</a:t>
            </a:fld>
            <a:endParaRPr lang="es-ES"/>
          </a:p>
        </p:txBody>
      </p:sp>
    </p:spTree>
    <p:extLst>
      <p:ext uri="{BB962C8B-B14F-4D97-AF65-F5344CB8AC3E}">
        <p14:creationId xmlns:p14="http://schemas.microsoft.com/office/powerpoint/2010/main" val="1697705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112</a:t>
            </a:fld>
            <a:endParaRPr lang="es-ES"/>
          </a:p>
        </p:txBody>
      </p:sp>
    </p:spTree>
    <p:extLst>
      <p:ext uri="{BB962C8B-B14F-4D97-AF65-F5344CB8AC3E}">
        <p14:creationId xmlns:p14="http://schemas.microsoft.com/office/powerpoint/2010/main" val="511510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233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40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422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87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045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840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7</a:t>
            </a:fld>
            <a:endParaRPr lang="es-ES"/>
          </a:p>
        </p:txBody>
      </p:sp>
    </p:spTree>
    <p:extLst>
      <p:ext uri="{BB962C8B-B14F-4D97-AF65-F5344CB8AC3E}">
        <p14:creationId xmlns:p14="http://schemas.microsoft.com/office/powerpoint/2010/main" val="4036131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err="1">
                <a:effectLst/>
                <a:highlight>
                  <a:srgbClr val="FFFFFF"/>
                </a:highlight>
                <a:latin typeface="__inter_943d4e"/>
              </a:rPr>
              <a:t>Tailscale</a:t>
            </a:r>
            <a:r>
              <a:rPr lang="en-US" b="0" i="0" dirty="0">
                <a:effectLst/>
                <a:highlight>
                  <a:srgbClr val="FFFFFF"/>
                </a:highlight>
                <a:latin typeface="__inter_943d4e"/>
              </a:rPr>
              <a:t> provides each device on your network with </a:t>
            </a:r>
            <a:r>
              <a:rPr lang="en-US" b="0" i="0" dirty="0">
                <a:effectLst/>
                <a:highlight>
                  <a:srgbClr val="FFFFFF"/>
                </a:highlight>
                <a:latin typeface="__inter_943d4e"/>
                <a:hlinkClick r:id="rId3"/>
              </a:rPr>
              <a:t>a unique IP address</a:t>
            </a:r>
            <a:r>
              <a:rPr lang="en-US" b="0" i="0" dirty="0">
                <a:effectLst/>
                <a:highlight>
                  <a:srgbClr val="FFFFFF"/>
                </a:highlight>
                <a:latin typeface="__inter_943d4e"/>
              </a:rPr>
              <a:t> that stays the same no matter where your devices are. However, IP addresses aren't very memorable, and can be unwieldy to work with. You can map </a:t>
            </a:r>
            <a:r>
              <a:rPr lang="en-US" b="0" i="0" dirty="0" err="1">
                <a:effectLst/>
                <a:highlight>
                  <a:srgbClr val="FFFFFF"/>
                </a:highlight>
                <a:latin typeface="__inter_943d4e"/>
              </a:rPr>
              <a:t>Tailscale</a:t>
            </a:r>
            <a:r>
              <a:rPr lang="en-US" b="0" i="0" dirty="0">
                <a:effectLst/>
                <a:highlight>
                  <a:srgbClr val="FFFFFF"/>
                </a:highlight>
                <a:latin typeface="__inter_943d4e"/>
              </a:rPr>
              <a:t> IPs to human readable names using DNS.</a:t>
            </a:r>
          </a:p>
          <a:p>
            <a:pPr algn="l"/>
            <a:r>
              <a:rPr lang="en-US" b="0" i="0" dirty="0">
                <a:effectLst/>
                <a:highlight>
                  <a:srgbClr val="FFFFFF"/>
                </a:highlight>
                <a:latin typeface="__inter_943d4e"/>
              </a:rPr>
              <a:t>You can manage DNS for your </a:t>
            </a:r>
            <a:r>
              <a:rPr lang="en-US" b="0" i="0" dirty="0" err="1">
                <a:effectLst/>
                <a:highlight>
                  <a:srgbClr val="FFFFFF"/>
                </a:highlight>
                <a:latin typeface="__inter_943d4e"/>
              </a:rPr>
              <a:t>Tailscale</a:t>
            </a:r>
            <a:r>
              <a:rPr lang="en-US" b="0" i="0" dirty="0">
                <a:effectLst/>
                <a:highlight>
                  <a:srgbClr val="FFFFFF"/>
                </a:highlight>
                <a:latin typeface="__inter_943d4e"/>
              </a:rPr>
              <a:t> network in at least three ways:</a:t>
            </a:r>
          </a:p>
          <a:p>
            <a:pPr algn="l">
              <a:buFont typeface="Arial" panose="020B0604020202020204" pitchFamily="34" charset="0"/>
              <a:buChar char="•"/>
            </a:pPr>
            <a:r>
              <a:rPr lang="en-US" b="0" i="0" dirty="0">
                <a:effectLst/>
                <a:highlight>
                  <a:srgbClr val="FFFFFF"/>
                </a:highlight>
                <a:latin typeface="__inter_943d4e"/>
              </a:rPr>
              <a:t>Using </a:t>
            </a:r>
            <a:r>
              <a:rPr lang="en-US" b="0" i="0" dirty="0" err="1">
                <a:effectLst/>
                <a:highlight>
                  <a:srgbClr val="FFFFFF"/>
                </a:highlight>
                <a:latin typeface="__inter_943d4e"/>
              </a:rPr>
              <a:t>MagicDNS</a:t>
            </a:r>
            <a:r>
              <a:rPr lang="en-US" b="0" i="0" dirty="0">
                <a:effectLst/>
                <a:highlight>
                  <a:srgbClr val="FFFFFF"/>
                </a:highlight>
                <a:latin typeface="__inter_943d4e"/>
              </a:rPr>
              <a:t>, our automatic DNS feature</a:t>
            </a:r>
          </a:p>
          <a:p>
            <a:pPr algn="l">
              <a:buFont typeface="Arial" panose="020B0604020202020204" pitchFamily="34" charset="0"/>
              <a:buChar char="•"/>
            </a:pPr>
            <a:r>
              <a:rPr lang="en-US" b="0" i="0" dirty="0">
                <a:effectLst/>
                <a:highlight>
                  <a:srgbClr val="FFFFFF"/>
                </a:highlight>
                <a:latin typeface="__inter_943d4e"/>
              </a:rPr>
              <a:t>Using the DNS settings page in the admin console</a:t>
            </a:r>
          </a:p>
          <a:p>
            <a:pPr algn="l">
              <a:buFont typeface="Arial" panose="020B0604020202020204" pitchFamily="34" charset="0"/>
              <a:buChar char="•"/>
            </a:pPr>
            <a:r>
              <a:rPr lang="en-US" b="0" i="0" dirty="0">
                <a:effectLst/>
                <a:highlight>
                  <a:srgbClr val="FFFFFF"/>
                </a:highlight>
                <a:latin typeface="__inter_943d4e"/>
              </a:rPr>
              <a:t>Using public DNS records</a:t>
            </a: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135</a:t>
            </a:fld>
            <a:endParaRPr lang="es-ES"/>
          </a:p>
        </p:txBody>
      </p:sp>
    </p:spTree>
    <p:extLst>
      <p:ext uri="{BB962C8B-B14F-4D97-AF65-F5344CB8AC3E}">
        <p14:creationId xmlns:p14="http://schemas.microsoft.com/office/powerpoint/2010/main" val="2095127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143</a:t>
            </a:fld>
            <a:endParaRPr lang="es-ES"/>
          </a:p>
        </p:txBody>
      </p:sp>
    </p:spTree>
    <p:extLst>
      <p:ext uri="{BB962C8B-B14F-4D97-AF65-F5344CB8AC3E}">
        <p14:creationId xmlns:p14="http://schemas.microsoft.com/office/powerpoint/2010/main" val="4110470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144</a:t>
            </a:fld>
            <a:endParaRPr lang="es-ES"/>
          </a:p>
        </p:txBody>
      </p:sp>
    </p:spTree>
    <p:extLst>
      <p:ext uri="{BB962C8B-B14F-4D97-AF65-F5344CB8AC3E}">
        <p14:creationId xmlns:p14="http://schemas.microsoft.com/office/powerpoint/2010/main" val="152656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145</a:t>
            </a:fld>
            <a:endParaRPr lang="es-ES"/>
          </a:p>
        </p:txBody>
      </p:sp>
    </p:spTree>
    <p:extLst>
      <p:ext uri="{BB962C8B-B14F-4D97-AF65-F5344CB8AC3E}">
        <p14:creationId xmlns:p14="http://schemas.microsoft.com/office/powerpoint/2010/main" val="737038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146</a:t>
            </a:fld>
            <a:endParaRPr lang="es-ES"/>
          </a:p>
        </p:txBody>
      </p:sp>
    </p:spTree>
    <p:extLst>
      <p:ext uri="{BB962C8B-B14F-4D97-AF65-F5344CB8AC3E}">
        <p14:creationId xmlns:p14="http://schemas.microsoft.com/office/powerpoint/2010/main" val="1670752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Estándar ratificado por la ITU</a:t>
            </a:r>
          </a:p>
          <a:p>
            <a:pPr algn="l"/>
            <a:r>
              <a:rPr lang="en-US" sz="2800" b="0" i="0" dirty="0">
                <a:solidFill>
                  <a:srgbClr val="4A4A4A"/>
                </a:solidFill>
                <a:effectLst/>
                <a:highlight>
                  <a:srgbClr val="FFFFFF"/>
                </a:highlight>
                <a:latin typeface="lato" panose="020F0502020204030203" pitchFamily="34" charset="0"/>
              </a:rPr>
              <a:t>As announced by the LoRa Alliance® on December 7, 2021,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is officially approved as a standard for Low Power Wide Area Networking (LPWAN) by the </a:t>
            </a:r>
            <a:r>
              <a:rPr lang="en-US" sz="2800" b="0" i="0" dirty="0">
                <a:effectLst/>
                <a:highlight>
                  <a:srgbClr val="FFFFFF"/>
                </a:highlight>
                <a:latin typeface="lato" panose="020F0502020204030203" pitchFamily="34" charset="0"/>
                <a:hlinkClick r:id="rId3"/>
              </a:rPr>
              <a:t>International Telecommunication Union</a:t>
            </a:r>
            <a:r>
              <a:rPr lang="en-US" sz="2800" b="0" i="0" dirty="0">
                <a:solidFill>
                  <a:srgbClr val="4A4A4A"/>
                </a:solidFill>
                <a:effectLst/>
                <a:highlight>
                  <a:srgbClr val="FFFFFF"/>
                </a:highlight>
                <a:latin typeface="lato" panose="020F0502020204030203" pitchFamily="34" charset="0"/>
              </a:rPr>
              <a:t> (ITU).</a:t>
            </a:r>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s-ES" sz="1800" b="0" i="0" u="none" strike="noStrike" baseline="0" dirty="0">
                <a:latin typeface="NimbusRomNo9L-Regu"/>
              </a:rPr>
              <a:t>La especificación define los parámetros de la capa física del dispositivo a la infraestructura (</a:t>
            </a:r>
            <a:r>
              <a:rPr lang="es-ES" sz="1800" b="0" i="0" u="none" strike="noStrike" baseline="0" dirty="0" err="1">
                <a:latin typeface="NimbusRomNo9L-Regu"/>
              </a:rPr>
              <a:t>LoRa</a:t>
            </a:r>
            <a:r>
              <a:rPr lang="es-ES" sz="1800" b="0" i="0" u="none" strike="noStrike" baseline="0" dirty="0">
                <a:latin typeface="NimbusRomNo9L-Regu"/>
              </a:rPr>
              <a:t>®) y el protocolo (</a:t>
            </a:r>
            <a:r>
              <a:rPr lang="es-ES" sz="1800" b="0" i="0" u="none" strike="noStrike" baseline="0" dirty="0" err="1">
                <a:latin typeface="NimbusRomNo9L-Regu"/>
              </a:rPr>
              <a:t>LoRaWAN</a:t>
            </a:r>
            <a:r>
              <a:rPr lang="es-ES" sz="1800" b="0" i="0" u="none" strike="noStrike" baseline="0" dirty="0">
                <a:latin typeface="NimbusRomNo9L-Regu"/>
              </a:rPr>
              <a:t>®), por lo que ofrece una interoperabilidad sin fisuras entre fabricantes, como demuestra el programa de certificación de dispositivos.</a:t>
            </a:r>
          </a:p>
          <a:p>
            <a:pPr algn="l"/>
            <a:r>
              <a:rPr lang="es-ES" sz="1800" b="0" i="0" u="none" strike="noStrike" baseline="0" dirty="0">
                <a:latin typeface="NimbusRomNo9L-Regu"/>
              </a:rPr>
              <a:t>Aunque la especificación define la implementación técnica, no define ningún modelo comercial ni tipo de despliegue (público, compartido, privado, empresarial), por lo que ofrece a la industria la libertad de innovar y diferenciar cómo se utiliza.</a:t>
            </a:r>
          </a:p>
          <a:p>
            <a:pPr algn="l"/>
            <a:r>
              <a:rPr lang="es-ES" sz="1800" b="0" i="0" u="none" strike="noStrike" baseline="0" dirty="0">
                <a:latin typeface="NimbusRomNo9L-Regu"/>
              </a:rPr>
              <a:t>La especificación </a:t>
            </a:r>
            <a:r>
              <a:rPr lang="es-ES" sz="1800" b="0" i="0" u="none" strike="noStrike" baseline="0" dirty="0" err="1">
                <a:latin typeface="NimbusRomNo9L-Regu"/>
              </a:rPr>
              <a:t>LoRaWAN</a:t>
            </a:r>
            <a:r>
              <a:rPr lang="es-ES" sz="1800" b="0" i="0" u="none" strike="noStrike" baseline="0" dirty="0">
                <a:latin typeface="NimbusRomNo9L-Regu"/>
              </a:rPr>
              <a:t>® es desarrollada y mantenida por la </a:t>
            </a:r>
            <a:r>
              <a:rPr lang="es-ES" sz="1800" b="0" i="0" u="none" strike="noStrike" baseline="0" dirty="0" err="1">
                <a:latin typeface="NimbusRomNo9L-Regu"/>
              </a:rPr>
              <a:t>LoRa</a:t>
            </a:r>
            <a:r>
              <a:rPr lang="es-ES" sz="1800" b="0" i="0" u="none" strike="noStrike" baseline="0" dirty="0">
                <a:latin typeface="NimbusRomNo9L-Regu"/>
              </a:rPr>
              <a:t> Alliance®: una asociación abierta de miembros colaboradores.</a:t>
            </a:r>
          </a:p>
          <a:p>
            <a:pPr algn="l"/>
            <a:endParaRPr lang="es-ES" sz="1800" b="0" i="0" u="none" strike="noStrike" baseline="0" dirty="0">
              <a:latin typeface="NimbusRomNo9L-Regu"/>
            </a:endParaRPr>
          </a:p>
          <a:p>
            <a:pPr algn="l"/>
            <a:r>
              <a:rPr lang="es-ES" sz="1800" b="0" i="0" u="none" strike="noStrike" baseline="0" dirty="0">
                <a:latin typeface="NimbusRomNo9L-Regu"/>
              </a:rPr>
              <a:t> diseñado para conectar de forma inalámbrica «objetos» que funcionan con baterías a Internet en redes regionales, nacionales o mundiales, y se centra en requisitos clave de la Internet de los objetos (</a:t>
            </a:r>
            <a:r>
              <a:rPr lang="es-ES" sz="1800" b="0" i="0" u="none" strike="noStrike" baseline="0" dirty="0" err="1">
                <a:latin typeface="NimbusRomNo9L-Regu"/>
              </a:rPr>
              <a:t>IoT</a:t>
            </a:r>
            <a:r>
              <a:rPr lang="es-ES" sz="1800" b="0" i="0" u="none" strike="noStrike" baseline="0" dirty="0">
                <a:latin typeface="NimbusRomNo9L-Regu"/>
              </a:rPr>
              <a:t>) como la comunicación bidireccional, la seguridad de extremo a extremo, la movilidad y los servicios de localización.</a:t>
            </a:r>
          </a:p>
          <a:p>
            <a:pPr algn="l"/>
            <a:endParaRPr lang="es-ES" sz="1800" b="0" i="0" u="none" strike="noStrike" baseline="0" dirty="0">
              <a:latin typeface="NimbusRomNo9L-Regu"/>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2800" b="1" i="0" dirty="0">
                <a:solidFill>
                  <a:srgbClr val="363636"/>
                </a:solidFill>
                <a:effectLst/>
                <a:highlight>
                  <a:srgbClr val="FFFFFF"/>
                </a:highlight>
                <a:latin typeface="lato" panose="020F0502020204030203" pitchFamily="34" charset="0"/>
              </a:rPr>
              <a:t>Geolocation</a:t>
            </a:r>
            <a:r>
              <a:rPr lang="en-US" sz="2800" b="0" i="0" dirty="0">
                <a:solidFill>
                  <a:srgbClr val="4A4A4A"/>
                </a:solidFill>
                <a:effectLst/>
                <a:highlight>
                  <a:srgbClr val="FFFFFF"/>
                </a:highlight>
                <a:latin typeface="lato" panose="020F0502020204030203" pitchFamily="34" charset="0"/>
              </a:rPr>
              <a:t>- A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can determine the location of end devices using triangulation without the need for GPS. A LoRa end device can be located if at least three gateways pick up its signal.</a:t>
            </a:r>
          </a:p>
          <a:p>
            <a:pPr algn="l"/>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n-US" sz="1800" b="0" i="0" u="none" strike="noStrike" baseline="0" dirty="0" err="1">
                <a:latin typeface="NimbusRomNo9L-Regu"/>
              </a:rPr>
              <a:t>LoRaWAN</a:t>
            </a:r>
            <a:r>
              <a:rPr lang="en-US" sz="1800" b="0" i="0" u="none" strike="noStrike" baseline="0" dirty="0">
                <a:latin typeface="NimbusRomNo9L-Regu"/>
              </a:rPr>
              <a:t> enables end-devices may communicate with Internet-connected applications over long-range wireless connections providing also addressing and security. The </a:t>
            </a:r>
            <a:r>
              <a:rPr lang="en-US" sz="1800" b="0" i="0" u="none" strike="noStrike" baseline="0" dirty="0" err="1">
                <a:latin typeface="NimbusRomNo9L-Regu"/>
              </a:rPr>
              <a:t>LoRaWAN</a:t>
            </a:r>
            <a:r>
              <a:rPr lang="en-US" sz="1800" b="0" i="0" u="none" strike="noStrike" baseline="0" dirty="0">
                <a:latin typeface="NimbusRomNo9L-Regu"/>
              </a:rPr>
              <a:t> specification identifies three classes of devices: 1) Class A is the most basic class implemented by all </a:t>
            </a:r>
            <a:r>
              <a:rPr lang="en-US" sz="1800" b="0" i="0" u="none" strike="noStrike" baseline="0" dirty="0" err="1">
                <a:latin typeface="NimbusRomNo9L-Regu"/>
              </a:rPr>
              <a:t>enddevices</a:t>
            </a:r>
            <a:r>
              <a:rPr lang="en-US" sz="1800" b="0" i="0" u="none" strike="noStrike" baseline="0" dirty="0">
                <a:latin typeface="NimbusRomNo9L-Regu"/>
              </a:rPr>
              <a:t>,</a:t>
            </a:r>
          </a:p>
          <a:p>
            <a:pPr algn="l"/>
            <a:r>
              <a:rPr lang="en-US" sz="1800" b="0" i="0" u="none" strike="noStrike" baseline="0" dirty="0">
                <a:latin typeface="NimbusRomNo9L-Regu"/>
              </a:rPr>
              <a:t>it supports bi-directional communication where each uplink transmission (based on ALOHA protocol) is followed by two short downlink receive windows; 2) Class B implements also bi-directional communication and uses additional receive windows at scheduled times; and 3) Class C keeps receive windows open except when they are transmitting. </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147</a:t>
            </a:fld>
            <a:endParaRPr lang="es-ES"/>
          </a:p>
        </p:txBody>
      </p:sp>
    </p:spTree>
    <p:extLst>
      <p:ext uri="{BB962C8B-B14F-4D97-AF65-F5344CB8AC3E}">
        <p14:creationId xmlns:p14="http://schemas.microsoft.com/office/powerpoint/2010/main" val="630683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arquitectura de red </a:t>
            </a:r>
            <a:r>
              <a:rPr lang="es-ES" sz="1800" b="0" i="0" u="none" strike="noStrike" baseline="0" dirty="0" err="1">
                <a:latin typeface="NimbusRomNo9L-Regu"/>
              </a:rPr>
              <a:t>LoRaWAN</a:t>
            </a:r>
            <a:r>
              <a:rPr lang="es-ES" sz="1800" b="0" i="0" u="none" strike="noStrike" baseline="0" dirty="0">
                <a:latin typeface="NimbusRomNo9L-Regu"/>
              </a:rPr>
              <a:t>® se despliega en una topología de estrella de estrellas en la que las pasarelas retransmiten mensajes entre los dispositivos finales y un servidor de red central. Las pasarelas están conectadas al servidor de red a través de conexiones IP estándar y actúan como un puente transparente, convirtiendo simplemente los paquetes RF en paquetes IP y viceversa. La comunicación inalámbrica aprovecha las características de largo alcance de la capa física </a:t>
            </a:r>
            <a:r>
              <a:rPr lang="es-ES" sz="1800" b="0" i="0" u="none" strike="noStrike" baseline="0" dirty="0" err="1">
                <a:latin typeface="NimbusRomNo9L-Regu"/>
              </a:rPr>
              <a:t>LoRaÒ</a:t>
            </a:r>
            <a:r>
              <a:rPr lang="es-ES" sz="1800" b="0" i="0" u="none" strike="noStrike" baseline="0" dirty="0">
                <a:latin typeface="NimbusRomNo9L-Regu"/>
              </a:rPr>
              <a:t>, permitiendo un enlace de un solo salto entre el dispositivo final y una o varias pasarelas. Todos los modos son capaces de comunicación bidireccional, y hay soporte para grupos de direccionamiento multidifusión para hacer un uso eficiente del espectro durante tareas como actualizaciones de Firmware </a:t>
            </a:r>
            <a:r>
              <a:rPr lang="es-ES" sz="1800" b="0" i="0" u="none" strike="noStrike" baseline="0" dirty="0" err="1">
                <a:latin typeface="NimbusRomNo9L-Regu"/>
              </a:rPr>
              <a:t>Over</a:t>
            </a:r>
            <a:r>
              <a:rPr lang="es-ES" sz="1800" b="0" i="0" u="none" strike="noStrike" baseline="0" dirty="0">
                <a:latin typeface="NimbusRomNo9L-Regu"/>
              </a:rPr>
              <a:t>-</a:t>
            </a:r>
            <a:r>
              <a:rPr lang="es-ES" sz="1800" b="0" i="0" u="none" strike="noStrike" baseline="0" dirty="0" err="1">
                <a:latin typeface="NimbusRomNo9L-Regu"/>
              </a:rPr>
              <a:t>The</a:t>
            </a:r>
            <a:r>
              <a:rPr lang="es-ES" sz="1800" b="0" i="0" u="none" strike="noStrike" baseline="0" dirty="0">
                <a:latin typeface="NimbusRomNo9L-Regu"/>
              </a:rPr>
              <a:t>-Air (FOTA) u otros mensajes de distribución masiva.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148</a:t>
            </a:fld>
            <a:endParaRPr lang="es-ES"/>
          </a:p>
        </p:txBody>
      </p:sp>
    </p:spTree>
    <p:extLst>
      <p:ext uri="{BB962C8B-B14F-4D97-AF65-F5344CB8AC3E}">
        <p14:creationId xmlns:p14="http://schemas.microsoft.com/office/powerpoint/2010/main" val="882368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core</a:t>
            </a:r>
            <a:r>
              <a:rPr lang="es-ES" dirty="0"/>
              <a:t> de Home </a:t>
            </a:r>
            <a:r>
              <a:rPr lang="es-ES" dirty="0" err="1"/>
              <a:t>Assistant</a:t>
            </a:r>
            <a:r>
              <a:rPr lang="es-ES" dirty="0"/>
              <a:t> es responsable del Control de los dispositivos y la </a:t>
            </a:r>
            <a:r>
              <a:rPr lang="es-ES" dirty="0" err="1"/>
              <a:t>platafomra</a:t>
            </a:r>
            <a:r>
              <a:rPr lang="es-ES" dirty="0"/>
              <a:t>. Home </a:t>
            </a:r>
            <a:r>
              <a:rPr lang="es-ES" dirty="0" err="1"/>
              <a:t>Assistant</a:t>
            </a:r>
            <a:r>
              <a:rPr lang="es-ES" dirty="0"/>
              <a:t> contiene cuatro partes que lo hacen posible:</a:t>
            </a:r>
          </a:p>
          <a:p>
            <a:pPr marL="228600" indent="-228600">
              <a:buAutoNum type="arabicParenR"/>
            </a:pPr>
            <a:r>
              <a:rPr lang="es-ES" dirty="0"/>
              <a:t>Bus de Eventos: facilita el disparo y la escucha de eventos - el corazón palpitante de Home </a:t>
            </a:r>
            <a:r>
              <a:rPr lang="es-ES" dirty="0" err="1"/>
              <a:t>Assistant</a:t>
            </a:r>
            <a:r>
              <a:rPr lang="es-ES" dirty="0"/>
              <a:t>.</a:t>
            </a:r>
          </a:p>
          <a:p>
            <a:pPr marL="228600" indent="-228600">
              <a:buAutoNum type="arabicParenR"/>
            </a:pPr>
            <a:r>
              <a:rPr lang="es-ES" dirty="0"/>
              <a:t>Máquina de estados: realiza un seguimiento de los estados de las cosas y dispara un evento </a:t>
            </a:r>
            <a:r>
              <a:rPr lang="es-ES" dirty="0" err="1"/>
              <a:t>state_changed</a:t>
            </a:r>
            <a:r>
              <a:rPr lang="es-ES" dirty="0"/>
              <a:t> cuando un estado ha cambiado.</a:t>
            </a:r>
          </a:p>
          <a:p>
            <a:pPr marL="228600" indent="-228600">
              <a:buAutoNum type="arabicParenR"/>
            </a:pPr>
            <a:r>
              <a:rPr lang="es-ES" dirty="0"/>
              <a:t>Registro de servicios: escucha en el bus de eventos los eventos </a:t>
            </a:r>
            <a:r>
              <a:rPr lang="es-ES" dirty="0" err="1"/>
              <a:t>call_service</a:t>
            </a:r>
            <a:r>
              <a:rPr lang="es-ES" dirty="0"/>
              <a:t> y permite que otro código registre servicios.</a:t>
            </a:r>
          </a:p>
          <a:p>
            <a:pPr marL="228600" indent="-228600">
              <a:buAutoNum type="arabicParenR"/>
            </a:pPr>
            <a:r>
              <a:rPr lang="es-ES" dirty="0"/>
              <a:t>Temporizador: envía un evento </a:t>
            </a:r>
            <a:r>
              <a:rPr lang="es-ES" dirty="0" err="1"/>
              <a:t>time_changed</a:t>
            </a:r>
            <a:r>
              <a:rPr lang="es-ES" dirty="0"/>
              <a:t> cada 1 segundo en el bus de eventos.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12</a:t>
            </a:fld>
            <a:endParaRPr lang="es-ES"/>
          </a:p>
        </p:txBody>
      </p:sp>
    </p:spTree>
    <p:extLst>
      <p:ext uri="{BB962C8B-B14F-4D97-AF65-F5344CB8AC3E}">
        <p14:creationId xmlns:p14="http://schemas.microsoft.com/office/powerpoint/2010/main" val="96922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149</a:t>
            </a:fld>
            <a:endParaRPr lang="es-ES"/>
          </a:p>
        </p:txBody>
      </p:sp>
    </p:spTree>
    <p:extLst>
      <p:ext uri="{BB962C8B-B14F-4D97-AF65-F5344CB8AC3E}">
        <p14:creationId xmlns:p14="http://schemas.microsoft.com/office/powerpoint/2010/main" val="4240369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150</a:t>
            </a:fld>
            <a:endParaRPr lang="es-ES"/>
          </a:p>
        </p:txBody>
      </p:sp>
    </p:spTree>
    <p:extLst>
      <p:ext uri="{BB962C8B-B14F-4D97-AF65-F5344CB8AC3E}">
        <p14:creationId xmlns:p14="http://schemas.microsoft.com/office/powerpoint/2010/main" val="1931682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151</a:t>
            </a:fld>
            <a:endParaRPr lang="es-ES"/>
          </a:p>
        </p:txBody>
      </p:sp>
    </p:spTree>
    <p:extLst>
      <p:ext uri="{BB962C8B-B14F-4D97-AF65-F5344CB8AC3E}">
        <p14:creationId xmlns:p14="http://schemas.microsoft.com/office/powerpoint/2010/main" val="100744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está</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en</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la antenna</a:t>
            </a:r>
          </a:p>
          <a:p>
            <a:pPr algn="l">
              <a:buFont typeface="Arial" panose="020B0604020202020204" pitchFamily="34" charset="0"/>
              <a:buChar char="•"/>
            </a:pPr>
            <a:endParaRPr lang="en-US" sz="2800" b="0" i="0" dirty="0">
              <a:solidFill>
                <a:srgbClr val="4A4A4A"/>
              </a:solidFill>
              <a:effectLst/>
              <a:highlight>
                <a:srgbClr val="FFFFFF"/>
              </a:highlight>
              <a:latin typeface="lato" panose="020F0502020204030203" pitchFamily="34" charset="0"/>
            </a:endParaRP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152</a:t>
            </a:fld>
            <a:endParaRPr lang="es-ES"/>
          </a:p>
        </p:txBody>
      </p:sp>
    </p:spTree>
    <p:extLst>
      <p:ext uri="{BB962C8B-B14F-4D97-AF65-F5344CB8AC3E}">
        <p14:creationId xmlns:p14="http://schemas.microsoft.com/office/powerpoint/2010/main" val="30701225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153</a:t>
            </a:fld>
            <a:endParaRPr lang="es-ES"/>
          </a:p>
        </p:txBody>
      </p:sp>
    </p:spTree>
    <p:extLst>
      <p:ext uri="{BB962C8B-B14F-4D97-AF65-F5344CB8AC3E}">
        <p14:creationId xmlns:p14="http://schemas.microsoft.com/office/powerpoint/2010/main" val="1206333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DevEUI</a:t>
            </a:r>
            <a:r>
              <a:rPr lang="es-ES" sz="1800" b="0" i="0" u="none" strike="noStrike" baseline="0" dirty="0">
                <a:latin typeface="NimbusRomNo9L-Regu"/>
              </a:rPr>
              <a:t> - Identificador de dispositivo final de 64 bits, EUI-64 (único)</a:t>
            </a:r>
          </a:p>
          <a:p>
            <a:pPr algn="l"/>
            <a:r>
              <a:rPr lang="es-ES" sz="1800" b="0" i="0" u="none" strike="noStrike" baseline="0" dirty="0" err="1">
                <a:latin typeface="NimbusRomNo9L-Regu"/>
              </a:rPr>
              <a:t>DevAddr</a:t>
            </a:r>
            <a:r>
              <a:rPr lang="es-ES" sz="1800" b="0" i="0" u="none" strike="noStrike" baseline="0" dirty="0">
                <a:latin typeface="NimbusRomNo9L-Regu"/>
              </a:rPr>
              <a:t> - dirección de dispositivo de 32 bits (no única)</a:t>
            </a:r>
          </a:p>
          <a:p>
            <a:pPr algn="l"/>
            <a:r>
              <a:rPr lang="es-ES" sz="1800" b="0" i="0" u="none" strike="noStrike" baseline="0" dirty="0" err="1">
                <a:latin typeface="NimbusRomNo9L-Regu"/>
              </a:rPr>
              <a:t>AppEUI</a:t>
            </a:r>
            <a:r>
              <a:rPr lang="es-ES" sz="1800" b="0" i="0" u="none" strike="noStrike" baseline="0" dirty="0">
                <a:latin typeface="NimbusRomNo9L-Regu"/>
              </a:rPr>
              <a:t> - identificador de aplicación de 64 bits, EUI-64 (único)</a:t>
            </a:r>
          </a:p>
          <a:p>
            <a:pPr algn="l"/>
            <a:r>
              <a:rPr lang="es-ES" sz="1800" b="0" i="0" u="none" strike="noStrike" baseline="0" dirty="0" err="1">
                <a:latin typeface="NimbusRomNo9L-Regu"/>
              </a:rPr>
              <a:t>GatewayEUI</a:t>
            </a:r>
            <a:r>
              <a:rPr lang="es-ES" sz="1800" b="0" i="0" u="none" strike="noStrike" baseline="0" dirty="0">
                <a:latin typeface="NimbusRomNo9L-Regu"/>
              </a:rPr>
              <a:t> – identificador de puerta de enlace de 64 bits, EUI-64 (único)</a:t>
            </a:r>
          </a:p>
          <a:p>
            <a:pPr algn="l"/>
            <a:endParaRPr lang="es-ES" sz="1800" b="0" i="0" u="none" strike="noStrike" baseline="0" dirty="0">
              <a:latin typeface="NimbusRomNo9L-Regu"/>
            </a:endParaRPr>
          </a:p>
          <a:p>
            <a:pPr algn="l"/>
            <a:r>
              <a:rPr lang="es-ES" sz="1800" b="0" i="0" u="none" strike="noStrike" baseline="0" dirty="0">
                <a:latin typeface="NimbusRomNo9L-Regu"/>
              </a:rPr>
              <a:t>--</a:t>
            </a:r>
          </a:p>
          <a:p>
            <a:pPr algn="l"/>
            <a:r>
              <a:rPr lang="es-ES" sz="1800" b="0" i="0" u="none" strike="noStrike" baseline="0" dirty="0">
                <a:latin typeface="NimbusRomNo9L-Regu"/>
              </a:rPr>
              <a:t>La clave de aplicación (</a:t>
            </a:r>
            <a:r>
              <a:rPr lang="es-ES" sz="1800" b="0" i="0" u="none" strike="noStrike" baseline="0" dirty="0" err="1">
                <a:latin typeface="NimbusRomNo9L-Regu"/>
              </a:rPr>
              <a:t>AppKey</a:t>
            </a:r>
            <a:r>
              <a:rPr lang="es-ES" sz="1800" b="0" i="0" u="none" strike="noStrike" baseline="0" dirty="0">
                <a:latin typeface="NimbusRomNo9L-Regu"/>
              </a:rPr>
              <a:t>) sólo es conocida por el dispositivo y por la aplicación. Los dispositivos activados dinámicamente (OTAA) utilizan la clave de aplicación (</a:t>
            </a:r>
            <a:r>
              <a:rPr lang="es-ES" sz="1800" b="0" i="0" u="none" strike="noStrike" baseline="0" dirty="0" err="1">
                <a:latin typeface="NimbusRomNo9L-Regu"/>
              </a:rPr>
              <a:t>AppKey</a:t>
            </a:r>
            <a:r>
              <a:rPr lang="es-ES" sz="1800" b="0" i="0" u="none" strike="noStrike" baseline="0" dirty="0">
                <a:latin typeface="NimbusRomNo9L-Regu"/>
              </a:rPr>
              <a:t>) para derivar las dos claves de sesión durante el procedimiento de activación. En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puedes tener una </a:t>
            </a:r>
            <a:r>
              <a:rPr lang="es-ES" sz="1800" b="0" i="0" u="none" strike="noStrike" baseline="0" dirty="0" err="1">
                <a:latin typeface="NimbusRomNo9L-Regu"/>
              </a:rPr>
              <a:t>AppKey</a:t>
            </a:r>
            <a:r>
              <a:rPr lang="es-ES" sz="1800" b="0" i="0" u="none" strike="noStrike" baseline="0" dirty="0">
                <a:latin typeface="NimbusRomNo9L-Regu"/>
              </a:rPr>
              <a:t> por defecto que será usada para activar todos los dispositivos, o personalizar la </a:t>
            </a:r>
            <a:r>
              <a:rPr lang="es-ES" sz="1800" b="0" i="0" u="none" strike="noStrike" baseline="0" dirty="0" err="1">
                <a:latin typeface="NimbusRomNo9L-Regu"/>
              </a:rPr>
              <a:t>AppKey</a:t>
            </a:r>
            <a:r>
              <a:rPr lang="es-ES" sz="1800" b="0" i="0" u="none" strike="noStrike" baseline="0" dirty="0">
                <a:latin typeface="NimbusRomNo9L-Regu"/>
              </a:rPr>
              <a:t> por dispositivo.</a:t>
            </a:r>
          </a:p>
          <a:p>
            <a:pPr algn="l"/>
            <a:endParaRPr lang="es-ES" sz="1800" b="0" i="0" u="none" strike="noStrike" baseline="0" dirty="0">
              <a:latin typeface="NimbusRomNo9L-Regu"/>
            </a:endParaRPr>
          </a:p>
          <a:p>
            <a:pPr algn="l"/>
            <a:r>
              <a:rPr lang="es-ES" sz="1800" b="0" i="0" u="none" strike="noStrike" baseline="0" dirty="0">
                <a:latin typeface="NimbusRomNo9L-Regu"/>
              </a:rPr>
              <a:t>Contadores de Fotogramas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154</a:t>
            </a:fld>
            <a:endParaRPr lang="es-ES"/>
          </a:p>
        </p:txBody>
      </p:sp>
    </p:spTree>
    <p:extLst>
      <p:ext uri="{BB962C8B-B14F-4D97-AF65-F5344CB8AC3E}">
        <p14:creationId xmlns:p14="http://schemas.microsoft.com/office/powerpoint/2010/main" val="506056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seguridad es una preocupación primordial para cualquier despliegue masivo de </a:t>
            </a:r>
            <a:r>
              <a:rPr lang="es-ES" sz="1800" b="0" i="0" u="none" strike="noStrike" baseline="0" dirty="0" err="1">
                <a:latin typeface="NimbusRomNo9L-Regu"/>
              </a:rPr>
              <a:t>IoT</a:t>
            </a:r>
            <a:r>
              <a:rPr lang="es-ES" sz="1800" b="0" i="0" u="none" strike="noStrike" baseline="0" dirty="0">
                <a:latin typeface="NimbusRomNo9L-Regu"/>
              </a:rPr>
              <a:t> y la especificación </a:t>
            </a:r>
            <a:r>
              <a:rPr lang="es-ES" sz="1800" b="0" i="0" u="none" strike="noStrike" baseline="0" dirty="0" err="1">
                <a:latin typeface="NimbusRomNo9L-Regu"/>
              </a:rPr>
              <a:t>LoRaWAN</a:t>
            </a:r>
            <a:r>
              <a:rPr lang="es-ES" sz="1800" b="0" i="0" u="none" strike="noStrike" baseline="0" dirty="0">
                <a:latin typeface="NimbusRomNo9L-Regu"/>
              </a:rPr>
              <a:t>® define dos capas de criptografía:</a:t>
            </a:r>
          </a:p>
          <a:p>
            <a:pPr algn="l"/>
            <a:endParaRPr lang="es-ES" sz="1800" b="0" i="0" u="none" strike="noStrike" baseline="0" dirty="0">
              <a:latin typeface="NimbusRomNo9L-Regu"/>
            </a:endParaRPr>
          </a:p>
          <a:p>
            <a:pPr algn="l"/>
            <a:r>
              <a:rPr lang="es-ES" sz="1800" b="0" i="0" u="none" strike="noStrike" baseline="0" dirty="0">
                <a:latin typeface="NimbusRomNo9L-Regu"/>
              </a:rPr>
              <a:t>Una clave de sesión de red única de 128 bits compartida entre el dispositivo final y el servidor de red.</a:t>
            </a:r>
          </a:p>
          <a:p>
            <a:pPr algn="l"/>
            <a:r>
              <a:rPr lang="es-ES" sz="1800" b="0" i="0" u="none" strike="noStrike" baseline="0" dirty="0">
                <a:latin typeface="NimbusRomNo9L-Regu"/>
              </a:rPr>
              <a:t>Una clave de sesión de aplicación (</a:t>
            </a:r>
            <a:r>
              <a:rPr lang="es-ES" sz="1800" b="0" i="0" u="none" strike="noStrike" baseline="0" dirty="0" err="1">
                <a:latin typeface="NimbusRomNo9L-Regu"/>
              </a:rPr>
              <a:t>AppSKey</a:t>
            </a:r>
            <a:r>
              <a:rPr lang="es-ES" sz="1800" b="0" i="0" u="none" strike="noStrike" baseline="0" dirty="0">
                <a:latin typeface="NimbusRomNo9L-Regu"/>
              </a:rPr>
              <a:t>) única de 128 bits compartida de extremo a extremo a nivel de aplicación.</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Red (</a:t>
            </a:r>
            <a:r>
              <a:rPr lang="es-ES" sz="1800" b="0" i="0" u="none" strike="noStrike" baseline="0" dirty="0" err="1">
                <a:latin typeface="NimbusRomNo9L-Regu"/>
              </a:rPr>
              <a:t>NwkSKey</a:t>
            </a:r>
            <a:r>
              <a:rPr lang="es-ES" sz="1800" b="0" i="0" u="none" strike="noStrike" baseline="0" dirty="0">
                <a:latin typeface="NimbusRomNo9L-Regu"/>
              </a:rPr>
              <a:t>) se utiliza para la interacción entre el Nodo y el Servidor de Red. Esta clave se utiliza para validar la integridad de cada mensaje mediante su Código de Integridad de Mensaje (MIC </a:t>
            </a:r>
            <a:r>
              <a:rPr lang="es-ES" sz="1800" b="0" i="0" u="none" strike="noStrike" baseline="0" dirty="0" err="1">
                <a:latin typeface="NimbusRomNo9L-Regu"/>
              </a:rPr>
              <a:t>check</a:t>
            </a:r>
            <a:r>
              <a:rPr lang="es-ES" sz="1800" b="0" i="0" u="none" strike="noStrike" baseline="0" dirty="0">
                <a:latin typeface="NimbusRomNo9L-Regu"/>
              </a:rPr>
              <a:t>). Este MIC es similar a una suma de comprobación, salvo que impide la manipulación intencionada de un mensaje. Para ello, </a:t>
            </a:r>
            <a:r>
              <a:rPr lang="es-ES" sz="1800" b="0" i="0" u="none" strike="noStrike" baseline="0" dirty="0" err="1">
                <a:latin typeface="NimbusRomNo9L-Regu"/>
              </a:rPr>
              <a:t>LoRaWAN</a:t>
            </a:r>
            <a:r>
              <a:rPr lang="es-ES" sz="1800" b="0" i="0" u="none" strike="noStrike" baseline="0" dirty="0">
                <a:latin typeface="NimbusRomNo9L-Regu"/>
              </a:rPr>
              <a:t> utiliza AES-CMAC. En el </a:t>
            </a:r>
            <a:r>
              <a:rPr lang="es-ES" sz="1800" b="0" i="0" u="none" strike="noStrike" baseline="0" dirty="0" err="1">
                <a:latin typeface="NimbusRomNo9L-Regu"/>
              </a:rPr>
              <a:t>backend</a:t>
            </a:r>
            <a:r>
              <a:rPr lang="es-ES" sz="1800" b="0" i="0" u="none" strike="noStrike" baseline="0" dirty="0">
                <a:latin typeface="NimbusRomNo9L-Regu"/>
              </a:rPr>
              <a:t>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esta validación también se usa para mapear una dirección de dispositivo no única (</a:t>
            </a:r>
            <a:r>
              <a:rPr lang="es-ES" sz="1800" b="0" i="0" u="none" strike="noStrike" baseline="0" dirty="0" err="1">
                <a:latin typeface="NimbusRomNo9L-Regu"/>
              </a:rPr>
              <a:t>DevAddr</a:t>
            </a:r>
            <a:r>
              <a:rPr lang="es-ES" sz="1800" b="0" i="0" u="none" strike="noStrike" baseline="0" dirty="0">
                <a:latin typeface="NimbusRomNo9L-Regu"/>
              </a:rPr>
              <a:t>) a un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AppEUI</a:t>
            </a:r>
            <a:r>
              <a:rPr lang="es-ES" sz="1800" b="0" i="0" u="none" strike="noStrike" baseline="0" dirty="0">
                <a:latin typeface="NimbusRomNo9L-Regu"/>
              </a:rPr>
              <a:t> únicos.</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la aplicación (</a:t>
            </a:r>
            <a:r>
              <a:rPr lang="es-ES" sz="1800" b="0" i="0" u="none" strike="noStrike" baseline="0" dirty="0" err="1">
                <a:latin typeface="NimbusRomNo9L-Regu"/>
              </a:rPr>
              <a:t>AppSKey</a:t>
            </a:r>
            <a:r>
              <a:rPr lang="es-ES" sz="1800" b="0" i="0" u="none" strike="noStrike" baseline="0" dirty="0">
                <a:latin typeface="NimbusRomNo9L-Regu"/>
              </a:rPr>
              <a:t>) se utiliza para cifrar y descifrar la carga útil. La carga útil está totalmente encriptada entre el Nodo y el componente </a:t>
            </a:r>
            <a:r>
              <a:rPr lang="es-ES" sz="1800" b="0" i="0" u="none" strike="noStrike" baseline="0" dirty="0" err="1">
                <a:latin typeface="NimbusRomNo9L-Regu"/>
              </a:rPr>
              <a:t>Handler</a:t>
            </a:r>
            <a:r>
              <a:rPr lang="es-ES" sz="1800" b="0" i="0" u="none" strike="noStrike" baseline="0" dirty="0">
                <a:latin typeface="NimbusRomNo9L-Regu"/>
              </a:rPr>
              <a:t>/Servidor de Aplicaciones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(que podrás ejecutar en tu propio servidor). Esto significa que nadie excepto tú es capaz de leer el contenido de los mensajes que envías o recibes.</a:t>
            </a:r>
          </a:p>
          <a:p>
            <a:pPr algn="l"/>
            <a:endParaRPr lang="es-ES" sz="1800" b="0" i="0" u="none" strike="noStrike" baseline="0" dirty="0">
              <a:latin typeface="NimbusRomNo9L-Regu"/>
            </a:endParaRPr>
          </a:p>
          <a:p>
            <a:pPr algn="l"/>
            <a:r>
              <a:rPr lang="es-ES" sz="1800" b="0" i="0" u="none" strike="noStrike" baseline="0" dirty="0">
                <a:latin typeface="NimbusRomNo9L-Regu"/>
              </a:rPr>
              <a:t>Estas dos claves de sesión (</a:t>
            </a:r>
            <a:r>
              <a:rPr lang="es-ES" sz="1800" b="0" i="0" u="none" strike="noStrike" baseline="0" dirty="0" err="1">
                <a:latin typeface="NimbusRomNo9L-Regu"/>
              </a:rPr>
              <a:t>NwkSKey</a:t>
            </a:r>
            <a:r>
              <a:rPr lang="es-ES" sz="1800" b="0" i="0" u="none" strike="noStrike" baseline="0" dirty="0">
                <a:latin typeface="NimbusRomNo9L-Regu"/>
              </a:rPr>
              <a:t> y </a:t>
            </a:r>
            <a:r>
              <a:rPr lang="es-ES" sz="1800" b="0" i="0" u="none" strike="noStrike" baseline="0" dirty="0" err="1">
                <a:latin typeface="NimbusRomNo9L-Regu"/>
              </a:rPr>
              <a:t>AppSKey</a:t>
            </a:r>
            <a:r>
              <a:rPr lang="es-ES" sz="1800" b="0" i="0" u="none" strike="noStrike" baseline="0" dirty="0">
                <a:latin typeface="NimbusRomNo9L-Regu"/>
              </a:rPr>
              <a:t>) son únicas por dispositivo, por sesión. Si activas tu dispositivo de forma dinámica (OTAA), estas claves se vuelven a generar en cada activación. Si activa el dispositivo de forma estática (ABP), estas claves son las mismas hasta que las cambie.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155</a:t>
            </a:fld>
            <a:endParaRPr lang="es-ES"/>
          </a:p>
        </p:txBody>
      </p:sp>
    </p:spTree>
    <p:extLst>
      <p:ext uri="{BB962C8B-B14F-4D97-AF65-F5344CB8AC3E}">
        <p14:creationId xmlns:p14="http://schemas.microsoft.com/office/powerpoint/2010/main" val="824566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Mensajes de enlace ascendente y descendente.:</a:t>
            </a:r>
          </a:p>
          <a:p>
            <a:pPr algn="l"/>
            <a:r>
              <a:rPr lang="es-ES" sz="1800" b="0" i="0" u="none" strike="noStrike" baseline="0" dirty="0">
                <a:latin typeface="NimbusRomNo9L-Regu"/>
              </a:rPr>
              <a:t>Mensajes </a:t>
            </a:r>
            <a:r>
              <a:rPr lang="es-ES" sz="1800" b="0" i="0" u="none" strike="noStrike" baseline="0" dirty="0" err="1">
                <a:latin typeface="NimbusRomNo9L-Regu"/>
              </a:rPr>
              <a:t>Uplink</a:t>
            </a:r>
            <a:r>
              <a:rPr lang="es-ES" sz="1800" b="0" i="0" u="none" strike="noStrike" baseline="0" dirty="0">
                <a:latin typeface="NimbusRomNo9L-Regu"/>
              </a:rPr>
              <a:t> - Los mensajes </a:t>
            </a:r>
            <a:r>
              <a:rPr lang="es-ES" sz="1800" b="0" i="0" u="none" strike="noStrike" baseline="0" dirty="0" err="1">
                <a:latin typeface="NimbusRomNo9L-Regu"/>
              </a:rPr>
              <a:t>Uplink</a:t>
            </a:r>
            <a:r>
              <a:rPr lang="es-ES" sz="1800" b="0" i="0" u="none" strike="noStrike" baseline="0" dirty="0">
                <a:latin typeface="NimbusRomNo9L-Regu"/>
              </a:rPr>
              <a:t> son enviados por los dispositivos finales al Servidor de Red retransmitidos por una o varias pasarelas. Si el mensaje de enlace ascendente pertenece al Servidor de Aplicaciones o al Servidor de Unión, el Servidor de Red lo reenvía al receptor correcto.</a:t>
            </a:r>
          </a:p>
          <a:p>
            <a:pPr algn="l"/>
            <a:endParaRPr lang="es-ES" sz="1800" b="0" i="0" u="none" strike="noStrike" baseline="0" dirty="0">
              <a:latin typeface="NimbusRomNo9L-Regu"/>
            </a:endParaRPr>
          </a:p>
          <a:p>
            <a:pPr algn="l"/>
            <a:r>
              <a:rPr lang="es-ES" sz="1800" b="0" i="0" u="none" strike="noStrike" baseline="0" dirty="0">
                <a:latin typeface="NimbusRomNo9L-Regu"/>
              </a:rPr>
              <a:t>Mensajes de enlace descendente - Cada mensaje de enlace descendente es enviado por el Servidor de Red a un único dispositivo final y es retransmitido por una única pasarela. Esto incluye también algunos mensajes iniciados por el Servidor de Aplicaciones y el </a:t>
            </a:r>
            <a:r>
              <a:rPr lang="es-ES" sz="1800" b="0" i="0" u="none" strike="noStrike" baseline="0" dirty="0" err="1">
                <a:latin typeface="NimbusRomNo9L-Regu"/>
              </a:rPr>
              <a:t>Join</a:t>
            </a:r>
            <a:r>
              <a:rPr lang="es-ES" sz="1800" b="0" i="0" u="none" strike="noStrike" baseline="0" dirty="0">
                <a:latin typeface="NimbusRomNo9L-Regu"/>
              </a:rPr>
              <a:t> Server.</a:t>
            </a:r>
          </a:p>
          <a:p>
            <a:pPr algn="l"/>
            <a:endParaRPr lang="es-ES" sz="1800" b="0" i="0" u="none" strike="noStrike" baseline="0" dirty="0">
              <a:latin typeface="NimbusRomNo9L-Regu"/>
            </a:endParaRPr>
          </a:p>
          <a:p>
            <a:pPr algn="l"/>
            <a:r>
              <a:rPr lang="es-ES" sz="1800" b="0" i="0" u="none" strike="noStrike" baseline="0" dirty="0">
                <a:latin typeface="NimbusRomNo9L-Regu"/>
              </a:rPr>
              <a:t>Tipos de mensajes MAC y sus usos.</a:t>
            </a:r>
          </a:p>
          <a:p>
            <a:pPr algn="l"/>
            <a:r>
              <a:rPr lang="es-ES" sz="1800" b="0" i="0" u="none" strike="noStrike" baseline="0" dirty="0">
                <a:latin typeface="NimbusRomNo9L-Regu"/>
              </a:rPr>
              <a:t>Un mensaje de enlace descendente, utilizado por el procedimiento de activación por aire (OTAA).</a:t>
            </a:r>
          </a:p>
          <a:p>
            <a:pPr algn="l"/>
            <a:r>
              <a:rPr lang="es-ES" sz="1800" b="0" i="0" u="none" strike="noStrike" baseline="0" dirty="0">
                <a:latin typeface="NimbusRomNo9L-Regu"/>
              </a:rPr>
              <a:t>Envío de comandos MAC en el campo </a:t>
            </a:r>
            <a:r>
              <a:rPr lang="es-ES" sz="1800" b="0" i="0" u="none" strike="noStrike" baseline="0" dirty="0" err="1">
                <a:latin typeface="NimbusRomNo9L-Regu"/>
              </a:rPr>
              <a:t>FOpts</a:t>
            </a:r>
            <a:r>
              <a:rPr lang="es-ES" sz="1800" b="0" i="0" u="none" strike="noStrike" baseline="0" dirty="0">
                <a:latin typeface="NimbusRomNo9L-Regu"/>
              </a:rPr>
              <a:t>.</a:t>
            </a:r>
          </a:p>
          <a:p>
            <a:pPr algn="l"/>
            <a:r>
              <a:rPr lang="es-ES" sz="1800" b="0" i="0" u="none" strike="noStrike" baseline="0" dirty="0">
                <a:latin typeface="NimbusRomNo9L-Regu"/>
              </a:rPr>
              <a:t>Envío de comandos MAC y datos de aplicación en el campo </a:t>
            </a:r>
            <a:r>
              <a:rPr lang="es-ES" sz="1800" b="0" i="0" u="none" strike="noStrike" baseline="0" dirty="0" err="1">
                <a:latin typeface="NimbusRomNo9L-Regu"/>
              </a:rPr>
              <a:t>FRMPayload</a:t>
            </a:r>
            <a:r>
              <a:rPr lang="es-ES" sz="1800" b="0" i="0" u="none" strike="noStrike" baseline="0" dirty="0">
                <a:latin typeface="NimbusRomNo9L-Regu"/>
              </a:rPr>
              <a:t>.</a:t>
            </a:r>
          </a:p>
          <a:p>
            <a:pPr algn="l"/>
            <a:r>
              <a:rPr lang="es-ES" sz="1800" b="0" i="0" u="none" strike="noStrike" baseline="0" dirty="0">
                <a:latin typeface="NimbusRomNo9L-Regu"/>
              </a:rPr>
              <a:t>Claves utilizadas para cifrar cada campo que transporta comandos MAC y datos de aplicación.</a:t>
            </a:r>
          </a:p>
          <a:p>
            <a:pPr algn="l"/>
            <a:r>
              <a:rPr lang="es-ES" sz="1800" b="0" i="0" u="none" strike="noStrike" baseline="0" dirty="0">
                <a:latin typeface="NimbusRomNo9L-Regu"/>
              </a:rPr>
              <a:t>Claves utilizadas para calcular el Código de Integridad de Mensaje (MIC) de cada mensaje.</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156</a:t>
            </a:fld>
            <a:endParaRPr lang="es-ES"/>
          </a:p>
        </p:txBody>
      </p:sp>
    </p:spTree>
    <p:extLst>
      <p:ext uri="{BB962C8B-B14F-4D97-AF65-F5344CB8AC3E}">
        <p14:creationId xmlns:p14="http://schemas.microsoft.com/office/powerpoint/2010/main" val="15047298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a:p>
            <a:pPr algn="l"/>
            <a:endParaRPr lang="es-ES" sz="1800" b="0" i="0" u="none" strike="noStrike" baseline="0" dirty="0">
              <a:latin typeface="NimbusRomNo9L-Regu"/>
            </a:endParaRPr>
          </a:p>
          <a:p>
            <a:pPr algn="l"/>
            <a:r>
              <a:rPr lang="es-ES" sz="1800" b="0" i="0" u="none" strike="noStrike" baseline="0" dirty="0" err="1">
                <a:latin typeface="NimbusRomNo9L-Regu"/>
              </a:rPr>
              <a:t>DevAddr</a:t>
            </a:r>
            <a:r>
              <a:rPr lang="es-ES" sz="1800" b="0" i="0" u="none" strike="noStrike" baseline="0" dirty="0">
                <a:latin typeface="NimbusRomNo9L-Regu"/>
              </a:rPr>
              <a:t> - una dirección de dispositivo de 32 bits asignada por el Servidor de Red para identificar el dispositivo final dentro de la red actual.</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DevAddr</a:t>
            </a:r>
            <a:r>
              <a:rPr lang="en-US" sz="2800" b="0" i="0" dirty="0">
                <a:solidFill>
                  <a:srgbClr val="4A4A4A"/>
                </a:solidFill>
                <a:effectLst/>
                <a:highlight>
                  <a:srgbClr val="FFFFFF"/>
                </a:highlight>
                <a:latin typeface="lato" panose="020F0502020204030203" pitchFamily="34" charset="0"/>
              </a:rPr>
              <a:t> - a 32-bit device address assigned by the Network Server to identify the end device within the current network.</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 the network session key is used by the end device and Network Server to calculate and verify the Message Integrity Code (MIC) of all data messages for ensuring message integrity. The </a:t>
            </a:r>
            <a:r>
              <a:rPr lang="en-US" sz="2800" b="0" i="0" dirty="0" err="1">
                <a:solidFill>
                  <a:srgbClr val="4A4A4A"/>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is also used to encrypt and decrypt payloads with MAC commands.</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AppSKey</a:t>
            </a:r>
            <a:r>
              <a:rPr lang="en-US" sz="2800" b="0" i="0" dirty="0">
                <a:solidFill>
                  <a:srgbClr val="4A4A4A"/>
                </a:solidFill>
                <a:effectLst/>
                <a:highlight>
                  <a:srgbClr val="FFFFFF"/>
                </a:highlight>
                <a:latin typeface="lato" panose="020F0502020204030203" pitchFamily="34" charset="0"/>
              </a:rPr>
              <a:t> - the application session key is used to encrypt and decrypt application payloads in data messages for ensuring message confidentiality</a:t>
            </a:r>
          </a:p>
          <a:p>
            <a:pPr algn="l"/>
            <a:r>
              <a:rPr lang="es-ES" sz="1800" b="0" i="0" u="none" strike="noStrike" baseline="0" dirty="0" err="1">
                <a:latin typeface="NimbusRomNo9L-Regu"/>
              </a:rPr>
              <a:t>FNwkSIntKey</a:t>
            </a:r>
            <a:r>
              <a:rPr lang="es-ES" sz="1800" b="0" i="0" u="none" strike="noStrike" baseline="0" dirty="0">
                <a:latin typeface="NimbusRomNo9L-Regu"/>
              </a:rPr>
              <a:t> - una clave de sesión de red que es utilizada por el dispositivo final para calcular el MIC (parcialmente) de todos los mensajes de datos de enlace ascendente para asegurar la integridad del mensaje.</a:t>
            </a:r>
          </a:p>
          <a:p>
            <a:pPr algn="l"/>
            <a:r>
              <a:rPr lang="es-ES" sz="1800" b="0" i="0" u="none" strike="noStrike" baseline="0" dirty="0" err="1">
                <a:latin typeface="NimbusRomNo9L-Regu"/>
              </a:rPr>
              <a:t>SNwkSIntKey</a:t>
            </a:r>
            <a:r>
              <a:rPr lang="es-ES" sz="1800" b="0" i="0" u="none" strike="noStrike" baseline="0" dirty="0">
                <a:latin typeface="NimbusRomNo9L-Regu"/>
              </a:rPr>
              <a:t> - clave de sesión de red que utiliza el dispositivo final para calcular el MIC (parcialmente) de todos los mensajes de datos de enlace ascendente y calcular el MIC de todos los mensajes de datos de enlace descendente para garantizar la integridad de los mensajes.</a:t>
            </a:r>
          </a:p>
          <a:p>
            <a:pPr algn="l"/>
            <a:r>
              <a:rPr lang="es-ES" sz="1800" b="0" i="0" u="none" strike="noStrike" baseline="0" dirty="0" err="1">
                <a:latin typeface="NimbusRomNo9L-Regu"/>
              </a:rPr>
              <a:t>NwkSEncKey</a:t>
            </a:r>
            <a:r>
              <a:rPr lang="es-ES" sz="1800" b="0" i="0" u="none" strike="noStrike" baseline="0" dirty="0">
                <a:latin typeface="NimbusRomNo9L-Regu"/>
              </a:rPr>
              <a:t>: clave de sesión de red que se utiliza para cifrar y descifrar las cargas útiles con comandos MAC de los mensajes de datos de enlace ascendente y descendente para garantizar la confidencialidad de los mensajes.</a:t>
            </a:r>
          </a:p>
          <a:p>
            <a:pPr algn="l"/>
            <a:r>
              <a:rPr lang="es-ES" sz="1800" b="0" i="0" u="none" strike="noStrike" baseline="0" dirty="0" err="1">
                <a:latin typeface="NimbusRomNo9L-Regu"/>
              </a:rPr>
              <a:t>AppSKey</a:t>
            </a:r>
            <a:r>
              <a:rPr lang="es-ES" sz="1800" b="0" i="0" u="none" strike="noStrike" baseline="0" dirty="0">
                <a:latin typeface="NimbusRomNo9L-Regu"/>
              </a:rPr>
              <a:t> - una clave de sesión utilizada tanto por el servidor de aplicaciones como por el dispositivo final para cifrar y descifrar los datos de aplicación en los mensajes de datos para garantizar la confidencialidad de los mensajes.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157</a:t>
            </a:fld>
            <a:endParaRPr lang="es-ES"/>
          </a:p>
        </p:txBody>
      </p:sp>
    </p:spTree>
    <p:extLst>
      <p:ext uri="{BB962C8B-B14F-4D97-AF65-F5344CB8AC3E}">
        <p14:creationId xmlns:p14="http://schemas.microsoft.com/office/powerpoint/2010/main" val="1075029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158</a:t>
            </a:fld>
            <a:endParaRPr lang="es-ES"/>
          </a:p>
        </p:txBody>
      </p:sp>
    </p:spTree>
    <p:extLst>
      <p:ext uri="{BB962C8B-B14F-4D97-AF65-F5344CB8AC3E}">
        <p14:creationId xmlns:p14="http://schemas.microsoft.com/office/powerpoint/2010/main" val="2094243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Docker es una plataforma de contenedores de software utilizada para empaquetar y ejecutar aplicaciones tanto localmente como en sistemas en la nube, eliminando problemas como "esta aplicación fue diseñada para funcionar sólo en mi ordenador“</a:t>
            </a:r>
          </a:p>
          <a:p>
            <a:r>
              <a:rPr lang="es-ES" dirty="0"/>
              <a:t>método de virtualización de nivel de sistema operativo para implementar y ejecutar aplicaciones distribuidas sin necesidad de lanzar una máquina virtual completa para cada aplicación.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a:t>
            </a:fld>
            <a:endParaRPr lang="es-ES"/>
          </a:p>
        </p:txBody>
      </p:sp>
    </p:spTree>
    <p:extLst>
      <p:ext uri="{BB962C8B-B14F-4D97-AF65-F5344CB8AC3E}">
        <p14:creationId xmlns:p14="http://schemas.microsoft.com/office/powerpoint/2010/main" val="3842507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activación por personalización (ABP) vincula directamente un dispositivo final a una red preseleccionada, evitando el procedimiento de activación por aire. La activación por personalización es el método de activación menos seguro, y también tiene el inconveniente de que los dispositivos no pueden cambiar de proveedor de red sin cambiar manualmente las claves en el dispositivo. En el proceso ABP no interviene un </a:t>
            </a:r>
            <a:r>
              <a:rPr lang="es-ES" sz="1800" b="0" i="0" u="none" strike="noStrike" baseline="0" dirty="0" err="1">
                <a:latin typeface="NimbusRomNo9L-Regu"/>
              </a:rPr>
              <a:t>Join</a:t>
            </a:r>
            <a:r>
              <a:rPr lang="es-ES" sz="1800" b="0" i="0" u="none" strike="noStrike" baseline="0" dirty="0">
                <a:latin typeface="NimbusRomNo9L-Regu"/>
              </a:rPr>
              <a:t> </a:t>
            </a:r>
            <a:r>
              <a:rPr lang="es-ES" sz="1800" b="0" i="0" u="none" strike="noStrike" baseline="0" dirty="0" err="1">
                <a:latin typeface="NimbusRomNo9L-Regu"/>
              </a:rPr>
              <a:t>Server.Un</a:t>
            </a:r>
            <a:r>
              <a:rPr lang="es-ES" sz="1800" b="0" i="0" u="none" strike="noStrike" baseline="0" dirty="0">
                <a:latin typeface="NimbusRomNo9L-Regu"/>
              </a:rPr>
              <a:t> dispositivo final activado mediante el método ABP sólo puede funcionar con una única red y mantiene la misma sesión de seguridad durante toda su vida útil.</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159</a:t>
            </a:fld>
            <a:endParaRPr lang="es-ES"/>
          </a:p>
        </p:txBody>
      </p:sp>
    </p:spTree>
    <p:extLst>
      <p:ext uri="{BB962C8B-B14F-4D97-AF65-F5344CB8AC3E}">
        <p14:creationId xmlns:p14="http://schemas.microsoft.com/office/powerpoint/2010/main" val="3745012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160</a:t>
            </a:fld>
            <a:endParaRPr lang="es-ES"/>
          </a:p>
        </p:txBody>
      </p:sp>
    </p:spTree>
    <p:extLst>
      <p:ext uri="{BB962C8B-B14F-4D97-AF65-F5344CB8AC3E}">
        <p14:creationId xmlns:p14="http://schemas.microsoft.com/office/powerpoint/2010/main" val="13963164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LoRaWAN</a:t>
            </a:r>
            <a:r>
              <a:rPr lang="es-ES" sz="1800" b="0" i="0" u="none" strike="noStrike" baseline="0" dirty="0">
                <a:latin typeface="NimbusRomNo9L-Regu"/>
              </a:rPr>
              <a:t> tiene tres clases diferentes de dispositivos de punto final para abordar las distintas necesidades reflejadas en la amplia gama de aplicaciones:</a:t>
            </a:r>
          </a:p>
          <a:p>
            <a:pPr algn="l"/>
            <a:r>
              <a:rPr lang="es-ES" sz="1800" b="0" i="0" u="none" strike="noStrike" baseline="0" dirty="0">
                <a:latin typeface="NimbusRomNo9L-Regu"/>
              </a:rPr>
              <a:t>Clase A - Dispositivos finales bidireccionales de bajo consumo: La clase por defecto que deben soportar todos los dispositivos finales </a:t>
            </a:r>
            <a:r>
              <a:rPr lang="es-ES" sz="1800" b="0" i="0" u="none" strike="noStrike" baseline="0" dirty="0" err="1">
                <a:latin typeface="NimbusRomNo9L-Regu"/>
              </a:rPr>
              <a:t>LoRaWAN</a:t>
            </a:r>
            <a:r>
              <a:rPr lang="es-ES" sz="1800" b="0" i="0" u="none" strike="noStrike" baseline="0" dirty="0">
                <a:latin typeface="NimbusRomNo9L-Regu"/>
              </a:rPr>
              <a:t>, la comunicación de clase A siempre la inicia el dispositivo final y es totalmente asíncrona. Cada transmisión de enlace ascendente puede enviarse en cualquier momento y va seguida de dos ventanas cortas de enlace descendente, lo que da la oportunidad de una comunicación bidireccional o de comandos de control de red si es necesario. Se trata de un protocolo de tipo </a:t>
            </a:r>
            <a:r>
              <a:rPr lang="es-ES" sz="1800" b="0" i="0" u="none" strike="noStrike" baseline="0" dirty="0" err="1">
                <a:latin typeface="NimbusRomNo9L-Regu"/>
              </a:rPr>
              <a:t>ALOHA.El</a:t>
            </a:r>
            <a:r>
              <a:rPr lang="es-ES" sz="1800" b="0" i="0" u="none" strike="noStrike" baseline="0" dirty="0">
                <a:latin typeface="NimbusRomNo9L-Regu"/>
              </a:rPr>
              <a:t> dispositivo final puede entrar en modo de espera de bajo consumo durante el tiempo definido por su propia aplicación: no hay necesidad de que la red se despierte periódicamente. Esto convierte a la clase A en el modo de funcionamiento de menor consumo, al tiempo que permite la comunicación de enlace ascendente en cualquier momento. Dado que la comunicación de enlace descendente debe seguir siempre a una transmisión de enlace ascendente con una programación definida por la aplicación del dispositivo final, la comunicación de enlace descendente debe almacenarse en el servidor de red hasta el siguiente evento de enlace ascendente.</a:t>
            </a:r>
          </a:p>
          <a:p>
            <a:pPr algn="l"/>
            <a:r>
              <a:rPr lang="es-ES" sz="1800" b="0" i="0" u="none" strike="noStrike" baseline="0" dirty="0">
                <a:latin typeface="NimbusRomNo9L-Regu"/>
              </a:rPr>
              <a:t>Clase B - Dispositivos finales bidireccionales con latencia de enlace descendente determinista:</a:t>
            </a:r>
          </a:p>
          <a:p>
            <a:pPr algn="l"/>
            <a:r>
              <a:rPr lang="es-ES" sz="1800" b="0" i="0" u="none" strike="noStrike" baseline="0" dirty="0">
                <a:latin typeface="NimbusRomNo9L-Regu"/>
              </a:rPr>
              <a:t>Clase B - Dispositivos finales bidireccionales con latencia de enlace descendente </a:t>
            </a:r>
            <a:r>
              <a:rPr lang="es-ES" sz="1800" b="0" i="0" u="none" strike="noStrike" baseline="0" dirty="0" err="1">
                <a:latin typeface="NimbusRomNo9L-Regu"/>
              </a:rPr>
              <a:t>determinista:Además</a:t>
            </a:r>
            <a:r>
              <a:rPr lang="es-ES" sz="1800" b="0" i="0" u="none" strike="noStrike" baseline="0" dirty="0">
                <a:latin typeface="NimbusRomNo9L-Regu"/>
              </a:rPr>
              <a:t> de las ventanas de recepción iniciadas por la clase A, los dispositivos de clase B se sincronizan con la red mediante balizas periódicas y abren «franjas de ping» de enlace descendente a horas programadas. Esto proporciona a la red la capacidad de enviar comunicaciones de enlace descendente con una latencia determinista, pero a expensas de un cierto consumo de energía adicional en el dispositivo final. La latencia es programable hasta 128 segundos para adaptarse a diferentes aplicaciones, y el consumo de energía adicional es lo suficientemente bajo como para seguir siendo válido para aplicaciones alimentadas por batería.</a:t>
            </a:r>
          </a:p>
          <a:p>
            <a:pPr algn="l"/>
            <a:r>
              <a:rPr lang="es-ES" sz="1800" b="0" i="0" u="none" strike="noStrike" baseline="0" dirty="0">
                <a:latin typeface="NimbusRomNo9L-Regu"/>
              </a:rPr>
              <a:t>Clase C: latencia más baja, dispositivos finales bidireccionales: Además de la estructura de clase A de enlace ascendente seguido de dos ventanas de enlace descendente, la clase C reduce aún más la latencia en el enlace descendente manteniendo abierto el receptor del dispositivo final en todo momento en que el dispositivo no esté transmitiendo (semidúplex). De este modo, el servidor de red puede iniciar una transmisión de enlace descendente en cualquier momento suponiendo que el receptor del dispositivo final está abierto, por lo que no hay latencia. El compromiso es el consumo de energía del receptor (hasta ~50mW), por lo que la clase C es adecuada para aplicaciones en las que se dispone de alimentación </a:t>
            </a:r>
            <a:r>
              <a:rPr lang="es-ES" sz="1800" b="0" i="0" u="none" strike="noStrike" baseline="0" dirty="0" err="1">
                <a:latin typeface="NimbusRomNo9L-Regu"/>
              </a:rPr>
              <a:t>continua.En</a:t>
            </a:r>
            <a:r>
              <a:rPr lang="es-ES" sz="1800" b="0" i="0" u="none" strike="noStrike" baseline="0" dirty="0">
                <a:latin typeface="NimbusRomNo9L-Regu"/>
              </a:rPr>
              <a:t> el caso de los dispositivos alimentados por batería, es posible cambiar temporalmente de modo entre las clases A y C, lo que resulta útil para tareas intermitentes como las actualizaciones de firmware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161</a:t>
            </a:fld>
            <a:endParaRPr lang="es-ES"/>
          </a:p>
        </p:txBody>
      </p:sp>
    </p:spTree>
    <p:extLst>
      <p:ext uri="{BB962C8B-B14F-4D97-AF65-F5344CB8AC3E}">
        <p14:creationId xmlns:p14="http://schemas.microsoft.com/office/powerpoint/2010/main" val="490780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B amplían las capacidades de los de clase A abriendo periódicamente ventanas de recepción denominadas ping slots para recibir mensajes de enlace descendente. La red emite periódicamente una baliza sincronizada en el tiempo (unidifusión y multidifusión) a través de las pasarelas, que es recibida por los dispositivos finales. Estas balizas proporcionan una referencia de tiempo para los dispositivos finales, permitiéndoles alinear sus relojes internos con la red. Esto permite al servidor de red saber cuándo enviar un enlace descendente a un dispositivo específico o a un grupo de dispositivos. El tiempo entre dos balizas se conoce como periodo de baliza.</a:t>
            </a:r>
          </a:p>
          <a:p>
            <a:pPr algn="l"/>
            <a:r>
              <a:rPr lang="es-ES" sz="1800" b="0" i="0" u="none" strike="noStrike" baseline="0" dirty="0">
                <a:latin typeface="NimbusRomNo9L-Regu"/>
              </a:rPr>
              <a:t>Después de un enlace ascendente, las dos ventanas de recepción cortas, RX1 y RX2, se abrirán de forma similar a los dispositivos de clase 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162</a:t>
            </a:fld>
            <a:endParaRPr lang="es-ES"/>
          </a:p>
        </p:txBody>
      </p:sp>
    </p:spTree>
    <p:extLst>
      <p:ext uri="{BB962C8B-B14F-4D97-AF65-F5344CB8AC3E}">
        <p14:creationId xmlns:p14="http://schemas.microsoft.com/office/powerpoint/2010/main" val="2404140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C amplían las capacidades de los de clase A manteniendo abiertas las ventanas de recepción a menos que transmitan un enlace ascendente, como se muestra en la figura siguiente. Por lo tanto, los dispositivos de clase C pueden recibir mensajes de enlace descendente casi en cualquier momento, por lo que tienen una latencia muy baja para los enlaces descendentes. Estos mensajes de enlace descendente pueden utilizarse para activar determinadas funciones de un dispositivo, como reducir el brillo de una farola o encender la válvula de corte de un contador de agua.</a:t>
            </a:r>
          </a:p>
          <a:p>
            <a:pPr algn="l"/>
            <a:endParaRPr lang="es-ES" sz="1800" b="0" i="0" u="none" strike="noStrike" baseline="0" dirty="0">
              <a:latin typeface="NimbusRomNo9L-Regu"/>
            </a:endParaRPr>
          </a:p>
          <a:p>
            <a:pPr algn="l"/>
            <a:r>
              <a:rPr lang="es-ES" sz="1800" b="0" i="0" u="none" strike="noStrike" baseline="0" dirty="0">
                <a:latin typeface="NimbusRomNo9L-Regu"/>
              </a:rPr>
              <a:t>Los dispositivos de clase C abren dos ventanas de recepción, RX1 y RX2, de forma similar a los de clase A. Sin embargo, la ventana de recepción RX2 permanece abierta hasta la siguiente transmisión de enlace ascendente. Después de que el dispositivo envíe un enlace ascendente, se abre una ventana de recepción RX2 corta, seguida de una ventana de recepción RX1 corta y, a continuación, se abre la ventana de recepción RX2 continua. Esta ventana de recepción RX2 permanece abierta hasta que se programa el siguiente enlace ascendente. Los enlaces ascendentes se envían cuando no hay ningún enlace descendente en curso.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163</a:t>
            </a:fld>
            <a:endParaRPr lang="es-ES"/>
          </a:p>
        </p:txBody>
      </p:sp>
    </p:spTree>
    <p:extLst>
      <p:ext uri="{BB962C8B-B14F-4D97-AF65-F5344CB8AC3E}">
        <p14:creationId xmlns:p14="http://schemas.microsoft.com/office/powerpoint/2010/main" val="39202092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164</a:t>
            </a:fld>
            <a:endParaRPr lang="es-ES"/>
          </a:p>
        </p:txBody>
      </p:sp>
    </p:spTree>
    <p:extLst>
      <p:ext uri="{BB962C8B-B14F-4D97-AF65-F5344CB8AC3E}">
        <p14:creationId xmlns:p14="http://schemas.microsoft.com/office/powerpoint/2010/main" val="21003554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166</a:t>
            </a:fld>
            <a:endParaRPr lang="es-ES"/>
          </a:p>
        </p:txBody>
      </p:sp>
    </p:spTree>
    <p:extLst>
      <p:ext uri="{BB962C8B-B14F-4D97-AF65-F5344CB8AC3E}">
        <p14:creationId xmlns:p14="http://schemas.microsoft.com/office/powerpoint/2010/main" val="1395601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ES" sz="1800" dirty="0" err="1"/>
              <a:t>ChirpStack</a:t>
            </a:r>
            <a:r>
              <a:rPr lang="es-ES" sz="1800" dirty="0"/>
              <a:t> es un servidor de red </a:t>
            </a:r>
            <a:r>
              <a:rPr lang="es-ES" sz="1800" dirty="0" err="1"/>
              <a:t>LoRaWAN</a:t>
            </a:r>
            <a:r>
              <a:rPr lang="es-ES" sz="1800" dirty="0"/>
              <a:t> de código abierto que se puede utilizar para configurar redes </a:t>
            </a:r>
            <a:r>
              <a:rPr lang="es-ES" sz="1800" dirty="0" err="1"/>
              <a:t>LoRaWAN</a:t>
            </a:r>
            <a:r>
              <a:rPr lang="es-ES" sz="1800" dirty="0"/>
              <a:t> privadas o públicas. </a:t>
            </a:r>
            <a:r>
              <a:rPr lang="es-ES" sz="1800" dirty="0" err="1"/>
              <a:t>ChirpStack</a:t>
            </a:r>
            <a:r>
              <a:rPr lang="es-ES" sz="1800" dirty="0"/>
              <a:t> proporciona una interfaz web para la gestión de puertas de enlace, dispositivos y arrendatarios, así como para configurar integraciones de datos con los principales proveedores de la nube, bases de datos y servicios comúnmente utilizados para el manejo de datos de dispositivos. </a:t>
            </a:r>
            <a:r>
              <a:rPr lang="es-ES" sz="1800" dirty="0" err="1"/>
              <a:t>ChirpStack</a:t>
            </a:r>
            <a:r>
              <a:rPr lang="es-ES" sz="1800" dirty="0"/>
              <a:t> proporciona una API basada en </a:t>
            </a:r>
            <a:r>
              <a:rPr lang="es-ES" sz="1800" dirty="0" err="1"/>
              <a:t>gRPC</a:t>
            </a:r>
            <a:r>
              <a:rPr lang="es-ES" sz="1800" dirty="0"/>
              <a:t> que se puede utilizar para integrar o ampliar </a:t>
            </a:r>
            <a:r>
              <a:rPr lang="es-ES" sz="1800" dirty="0" err="1"/>
              <a:t>ChirpStack</a:t>
            </a:r>
            <a:r>
              <a:rPr lang="es-ES" sz="1800" dirty="0"/>
              <a:t>.</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167</a:t>
            </a:fld>
            <a:endParaRPr lang="es-ES"/>
          </a:p>
        </p:txBody>
      </p:sp>
    </p:spTree>
    <p:extLst>
      <p:ext uri="{BB962C8B-B14F-4D97-AF65-F5344CB8AC3E}">
        <p14:creationId xmlns:p14="http://schemas.microsoft.com/office/powerpoint/2010/main" val="3087452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ChirpStack</a:t>
            </a:r>
            <a:r>
              <a:rPr lang="es-ES" sz="1800" b="0" i="0" u="none" strike="noStrike" baseline="0" dirty="0">
                <a:latin typeface="NimbusRomNo9L-Regu"/>
              </a:rPr>
              <a:t> proporciona componentes de código abierto para redes </a:t>
            </a:r>
            <a:r>
              <a:rPr lang="es-ES" sz="1800" b="0" i="0" u="none" strike="noStrike" baseline="0" dirty="0" err="1">
                <a:latin typeface="NimbusRomNo9L-Regu"/>
              </a:rPr>
              <a:t>LoRaWAN</a:t>
            </a:r>
            <a:r>
              <a:rPr lang="es-ES" sz="1800" b="0" i="0" u="none" strike="noStrike" baseline="0" dirty="0">
                <a:latin typeface="NimbusRomNo9L-Regu"/>
              </a:rPr>
              <a:t>. Juntos forman una solución lista para usar que incluye una interfaz web fácil de usar para la gestión de dispositivos y API para la integración. La arquitectura modular permite la integración en infraestructuras ya existentes. Todos los componentes tienen licencia MIT y pueden utilizarse con fines comerciales. Se proporcionan los siguientes componentes:</a:t>
            </a:r>
          </a:p>
          <a:p>
            <a:pPr algn="l"/>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Gateway Bridge: gestiona la comunicación con las pasarelas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err="1">
                <a:latin typeface="NimbusRomNo9L-Regu"/>
              </a:rPr>
              <a:t>ChirpStack</a:t>
            </a:r>
            <a:r>
              <a:rPr lang="es-ES" sz="1800" b="0" i="0" u="none" strike="noStrike" baseline="0" dirty="0">
                <a:latin typeface="NimbusRomNo9L-Regu"/>
              </a:rPr>
              <a:t> Network Server: una implementación del servidor de red </a:t>
            </a:r>
            <a:r>
              <a:rPr lang="es-ES" sz="1800" b="0" i="0" u="none" strike="noStrike" baseline="0" dirty="0" err="1">
                <a:latin typeface="NimbusRomNo9L-Regu"/>
              </a:rPr>
              <a:t>LoRaWAN</a:t>
            </a:r>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Server: implementación de un servidor de aplicaciones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a:latin typeface="NimbusRomNo9L-Regu"/>
              </a:rPr>
              <a:t>Sistema operativo de la pasarela </a:t>
            </a:r>
            <a:r>
              <a:rPr lang="es-ES" sz="1800" b="0" i="0" u="none" strike="noStrike" baseline="0" dirty="0" err="1">
                <a:latin typeface="NimbusRomNo9L-Regu"/>
              </a:rPr>
              <a:t>ChirpStack</a:t>
            </a:r>
            <a:r>
              <a:rPr lang="es-ES" sz="1800" b="0" i="0" u="none" strike="noStrike" baseline="0" dirty="0">
                <a:latin typeface="NimbusRomNo9L-Regu"/>
              </a:rPr>
              <a:t>: Sistema operativo basado en Linux para ejecutar la pila (completa) </a:t>
            </a:r>
            <a:r>
              <a:rPr lang="es-ES" sz="1800" b="0" i="0" u="none" strike="noStrike" baseline="0" dirty="0" err="1">
                <a:latin typeface="NimbusRomNo9L-Regu"/>
              </a:rPr>
              <a:t>ChirpStack</a:t>
            </a:r>
            <a:r>
              <a:rPr lang="es-ES" sz="1800" b="0" i="0" u="none" strike="noStrike" baseline="0" dirty="0">
                <a:latin typeface="NimbusRomNo9L-Regu"/>
              </a:rPr>
              <a:t> en una pasarela </a:t>
            </a:r>
            <a:r>
              <a:rPr lang="es-ES" sz="1800" b="0" i="0" u="none" strike="noStrike" baseline="0" dirty="0" err="1">
                <a:latin typeface="NimbusRomNo9L-Regu"/>
              </a:rPr>
              <a:t>LoRa</a:t>
            </a:r>
            <a:r>
              <a:rPr lang="es-ES" sz="1800" b="0" i="0" u="none" strike="noStrike" baseline="0" dirty="0">
                <a:latin typeface="NimbusRomNo9L-Regu"/>
              </a:rPr>
              <a:t> basada en Raspberry Pi.</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168</a:t>
            </a:fld>
            <a:endParaRPr lang="es-ES"/>
          </a:p>
        </p:txBody>
      </p:sp>
    </p:spTree>
    <p:extLst>
      <p:ext uri="{BB962C8B-B14F-4D97-AF65-F5344CB8AC3E}">
        <p14:creationId xmlns:p14="http://schemas.microsoft.com/office/powerpoint/2010/main" val="5602738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169</a:t>
            </a:fld>
            <a:endParaRPr lang="es-ES"/>
          </a:p>
        </p:txBody>
      </p:sp>
    </p:spTree>
    <p:extLst>
      <p:ext uri="{BB962C8B-B14F-4D97-AF65-F5344CB8AC3E}">
        <p14:creationId xmlns:p14="http://schemas.microsoft.com/office/powerpoint/2010/main" val="1519822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arcador de imagen de diapositiva 1">
            <a:extLst>
              <a:ext uri="{FF2B5EF4-FFF2-40B4-BE49-F238E27FC236}">
                <a16:creationId xmlns:a16="http://schemas.microsoft.com/office/drawing/2014/main" id="{DC696500-1576-26C0-8CA6-DAC2FBA95B37}"/>
              </a:ext>
            </a:extLst>
          </p:cNvPr>
          <p:cNvSpPr>
            <a:spLocks noGrp="1" noRot="1" noChangeAspect="1" noTextEdit="1"/>
          </p:cNvSpPr>
          <p:nvPr>
            <p:ph type="sldImg"/>
          </p:nvPr>
        </p:nvSpPr>
        <p:spPr>
          <a:ln/>
        </p:spPr>
      </p:sp>
      <p:sp>
        <p:nvSpPr>
          <p:cNvPr id="13315" name="Marcador de notas 2">
            <a:extLst>
              <a:ext uri="{FF2B5EF4-FFF2-40B4-BE49-F238E27FC236}">
                <a16:creationId xmlns:a16="http://schemas.microsoft.com/office/drawing/2014/main" id="{EFDBCBF0-557E-92B4-4E6E-535EE8283ACF}"/>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altLang="en-US">
                <a:latin typeface="Courier New" panose="02070309020205020404" pitchFamily="49" charset="0"/>
                <a:cs typeface="Courier New" panose="02070309020205020404" pitchFamily="49" charset="0"/>
              </a:rPr>
              <a:t>#permite al usuario USER ejecutar un comando docker</a:t>
            </a:r>
            <a:endParaRPr altLang="en-US">
              <a:latin typeface="Aptos" panose="020B0004020202020204" pitchFamily="34" charset="0"/>
            </a:endParaRPr>
          </a:p>
        </p:txBody>
      </p:sp>
      <p:sp>
        <p:nvSpPr>
          <p:cNvPr id="13316" name="Marcador de número de diapositiva 3">
            <a:extLst>
              <a:ext uri="{FF2B5EF4-FFF2-40B4-BE49-F238E27FC236}">
                <a16:creationId xmlns:a16="http://schemas.microsoft.com/office/drawing/2014/main" id="{0BBB80A3-46D0-A241-FF77-ABBC2EEBC65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F6F80235-AD6F-4B18-9797-CA742CA86791}" type="slidenum">
              <a:rPr lang="es-ES" altLang="en-US" sz="1200">
                <a:solidFill>
                  <a:srgbClr val="000000"/>
                </a:solidFill>
              </a:rPr>
              <a:pPr algn="r" eaLnBrk="1" hangingPunct="1"/>
              <a:t>14</a:t>
            </a:fld>
            <a:endParaRPr lang="es-ES" altLang="en-US" sz="1200">
              <a:solidFill>
                <a:srgbClr val="000000"/>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170</a:t>
            </a:fld>
            <a:endParaRPr lang="es-ES"/>
          </a:p>
        </p:txBody>
      </p:sp>
    </p:spTree>
    <p:extLst>
      <p:ext uri="{BB962C8B-B14F-4D97-AF65-F5344CB8AC3E}">
        <p14:creationId xmlns:p14="http://schemas.microsoft.com/office/powerpoint/2010/main" val="635780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171</a:t>
            </a:fld>
            <a:endParaRPr lang="es-ES"/>
          </a:p>
        </p:txBody>
      </p:sp>
    </p:spTree>
    <p:extLst>
      <p:ext uri="{BB962C8B-B14F-4D97-AF65-F5344CB8AC3E}">
        <p14:creationId xmlns:p14="http://schemas.microsoft.com/office/powerpoint/2010/main" val="19886159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172</a:t>
            </a:fld>
            <a:endParaRPr lang="es-ES"/>
          </a:p>
        </p:txBody>
      </p:sp>
    </p:spTree>
    <p:extLst>
      <p:ext uri="{BB962C8B-B14F-4D97-AF65-F5344CB8AC3E}">
        <p14:creationId xmlns:p14="http://schemas.microsoft.com/office/powerpoint/2010/main" val="2951378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173</a:t>
            </a:fld>
            <a:endParaRPr lang="es-ES"/>
          </a:p>
        </p:txBody>
      </p:sp>
    </p:spTree>
    <p:extLst>
      <p:ext uri="{BB962C8B-B14F-4D97-AF65-F5344CB8AC3E}">
        <p14:creationId xmlns:p14="http://schemas.microsoft.com/office/powerpoint/2010/main" val="1451516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174</a:t>
            </a:fld>
            <a:endParaRPr lang="es-ES"/>
          </a:p>
        </p:txBody>
      </p:sp>
    </p:spTree>
    <p:extLst>
      <p:ext uri="{BB962C8B-B14F-4D97-AF65-F5344CB8AC3E}">
        <p14:creationId xmlns:p14="http://schemas.microsoft.com/office/powerpoint/2010/main" val="2440000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175</a:t>
            </a:fld>
            <a:endParaRPr lang="es-ES"/>
          </a:p>
        </p:txBody>
      </p:sp>
    </p:spTree>
    <p:extLst>
      <p:ext uri="{BB962C8B-B14F-4D97-AF65-F5344CB8AC3E}">
        <p14:creationId xmlns:p14="http://schemas.microsoft.com/office/powerpoint/2010/main" val="11700060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176</a:t>
            </a:fld>
            <a:endParaRPr lang="es-ES"/>
          </a:p>
        </p:txBody>
      </p:sp>
    </p:spTree>
    <p:extLst>
      <p:ext uri="{BB962C8B-B14F-4D97-AF65-F5344CB8AC3E}">
        <p14:creationId xmlns:p14="http://schemas.microsoft.com/office/powerpoint/2010/main" val="7233699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177</a:t>
            </a:fld>
            <a:endParaRPr lang="es-ES"/>
          </a:p>
        </p:txBody>
      </p:sp>
    </p:spTree>
    <p:extLst>
      <p:ext uri="{BB962C8B-B14F-4D97-AF65-F5344CB8AC3E}">
        <p14:creationId xmlns:p14="http://schemas.microsoft.com/office/powerpoint/2010/main" val="41377052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178</a:t>
            </a:fld>
            <a:endParaRPr lang="es-ES"/>
          </a:p>
        </p:txBody>
      </p:sp>
    </p:spTree>
    <p:extLst>
      <p:ext uri="{BB962C8B-B14F-4D97-AF65-F5344CB8AC3E}">
        <p14:creationId xmlns:p14="http://schemas.microsoft.com/office/powerpoint/2010/main" val="1742624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179</a:t>
            </a:fld>
            <a:endParaRPr lang="es-ES"/>
          </a:p>
        </p:txBody>
      </p:sp>
    </p:spTree>
    <p:extLst>
      <p:ext uri="{BB962C8B-B14F-4D97-AF65-F5344CB8AC3E}">
        <p14:creationId xmlns:p14="http://schemas.microsoft.com/office/powerpoint/2010/main" val="167316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a:t>
            </a:fld>
            <a:endParaRPr lang="es-ES"/>
          </a:p>
        </p:txBody>
      </p:sp>
    </p:spTree>
    <p:extLst>
      <p:ext uri="{BB962C8B-B14F-4D97-AF65-F5344CB8AC3E}">
        <p14:creationId xmlns:p14="http://schemas.microsoft.com/office/powerpoint/2010/main" val="1475187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180</a:t>
            </a:fld>
            <a:endParaRPr lang="es-ES"/>
          </a:p>
        </p:txBody>
      </p:sp>
    </p:spTree>
    <p:extLst>
      <p:ext uri="{BB962C8B-B14F-4D97-AF65-F5344CB8AC3E}">
        <p14:creationId xmlns:p14="http://schemas.microsoft.com/office/powerpoint/2010/main" val="9675778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181</a:t>
            </a:fld>
            <a:endParaRPr lang="es-ES"/>
          </a:p>
        </p:txBody>
      </p:sp>
    </p:spTree>
    <p:extLst>
      <p:ext uri="{BB962C8B-B14F-4D97-AF65-F5344CB8AC3E}">
        <p14:creationId xmlns:p14="http://schemas.microsoft.com/office/powerpoint/2010/main" val="15279264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182</a:t>
            </a:fld>
            <a:endParaRPr lang="es-ES"/>
          </a:p>
        </p:txBody>
      </p:sp>
    </p:spTree>
    <p:extLst>
      <p:ext uri="{BB962C8B-B14F-4D97-AF65-F5344CB8AC3E}">
        <p14:creationId xmlns:p14="http://schemas.microsoft.com/office/powerpoint/2010/main" val="19179787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183</a:t>
            </a:fld>
            <a:endParaRPr lang="es-ES"/>
          </a:p>
        </p:txBody>
      </p:sp>
    </p:spTree>
    <p:extLst>
      <p:ext uri="{BB962C8B-B14F-4D97-AF65-F5344CB8AC3E}">
        <p14:creationId xmlns:p14="http://schemas.microsoft.com/office/powerpoint/2010/main" val="2765994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184</a:t>
            </a:fld>
            <a:endParaRPr lang="es-ES"/>
          </a:p>
        </p:txBody>
      </p:sp>
    </p:spTree>
    <p:extLst>
      <p:ext uri="{BB962C8B-B14F-4D97-AF65-F5344CB8AC3E}">
        <p14:creationId xmlns:p14="http://schemas.microsoft.com/office/powerpoint/2010/main" val="31450772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190</a:t>
            </a:fld>
            <a:endParaRPr lang="es-ES"/>
          </a:p>
        </p:txBody>
      </p:sp>
    </p:spTree>
    <p:extLst>
      <p:ext uri="{BB962C8B-B14F-4D97-AF65-F5344CB8AC3E}">
        <p14:creationId xmlns:p14="http://schemas.microsoft.com/office/powerpoint/2010/main" val="24746476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191</a:t>
            </a:fld>
            <a:endParaRPr lang="es-ES"/>
          </a:p>
        </p:txBody>
      </p:sp>
    </p:spTree>
    <p:extLst>
      <p:ext uri="{BB962C8B-B14F-4D97-AF65-F5344CB8AC3E}">
        <p14:creationId xmlns:p14="http://schemas.microsoft.com/office/powerpoint/2010/main" val="38918819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192</a:t>
            </a:fld>
            <a:endParaRPr lang="es-ES"/>
          </a:p>
        </p:txBody>
      </p:sp>
    </p:spTree>
    <p:extLst>
      <p:ext uri="{BB962C8B-B14F-4D97-AF65-F5344CB8AC3E}">
        <p14:creationId xmlns:p14="http://schemas.microsoft.com/office/powerpoint/2010/main" val="30520825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193</a:t>
            </a:fld>
            <a:endParaRPr lang="es-ES"/>
          </a:p>
        </p:txBody>
      </p:sp>
    </p:spTree>
    <p:extLst>
      <p:ext uri="{BB962C8B-B14F-4D97-AF65-F5344CB8AC3E}">
        <p14:creationId xmlns:p14="http://schemas.microsoft.com/office/powerpoint/2010/main" val="5956094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194</a:t>
            </a:fld>
            <a:endParaRPr lang="es-ES"/>
          </a:p>
        </p:txBody>
      </p:sp>
    </p:spTree>
    <p:extLst>
      <p:ext uri="{BB962C8B-B14F-4D97-AF65-F5344CB8AC3E}">
        <p14:creationId xmlns:p14="http://schemas.microsoft.com/office/powerpoint/2010/main" val="4162734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195</a:t>
            </a:fld>
            <a:endParaRPr lang="es-ES"/>
          </a:p>
        </p:txBody>
      </p:sp>
    </p:spTree>
    <p:extLst>
      <p:ext uri="{BB962C8B-B14F-4D97-AF65-F5344CB8AC3E}">
        <p14:creationId xmlns:p14="http://schemas.microsoft.com/office/powerpoint/2010/main" val="2489684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txBox="1">
            <a:spLocks noGrp="1"/>
          </p:cNvSpPr>
          <p:nvPr>
            <p:ph type="ctrTitle"/>
          </p:nvPr>
        </p:nvSpPr>
        <p:spPr>
          <a:xfrm>
            <a:off x="1524003" y="1122361"/>
            <a:ext cx="9144000" cy="2387598"/>
          </a:xfrm>
        </p:spPr>
        <p:txBody>
          <a:bodyPr anchor="b" anchorCtr="1"/>
          <a:lstStyle>
            <a:lvl1pPr algn="ctr">
              <a:defRPr sz="6000"/>
            </a:lvl1pPr>
          </a:lstStyle>
          <a:p>
            <a:pPr lvl="0"/>
            <a:r>
              <a:rPr lang="es-ES"/>
              <a:t>Haga clic para modificar el estilo de título del patrón</a:t>
            </a:r>
          </a:p>
        </p:txBody>
      </p:sp>
      <p:sp>
        <p:nvSpPr>
          <p:cNvPr id="3" name="Subtítulo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s-ES"/>
              <a:t>Haga clic para modificar el estilo de subtítulo del patrón</a:t>
            </a:r>
          </a:p>
        </p:txBody>
      </p:sp>
      <p:sp>
        <p:nvSpPr>
          <p:cNvPr id="4" name="Marcador de fecha 3">
            <a:extLst>
              <a:ext uri="{FF2B5EF4-FFF2-40B4-BE49-F238E27FC236}">
                <a16:creationId xmlns:a16="http://schemas.microsoft.com/office/drawing/2014/main" id="{E71196D1-D89E-6554-D33D-1E484A591B12}"/>
              </a:ext>
            </a:extLst>
          </p:cNvPr>
          <p:cNvSpPr txBox="1">
            <a:spLocks noGrp="1"/>
          </p:cNvSpPr>
          <p:nvPr>
            <p:ph type="dt" sz="half" idx="10"/>
          </p:nvPr>
        </p:nvSpPr>
        <p:spPr>
          <a:ln/>
        </p:spPr>
        <p:txBody>
          <a:bodyPr/>
          <a:lstStyle>
            <a:lvl1pPr>
              <a:defRPr/>
            </a:lvl1pPr>
          </a:lstStyle>
          <a:p>
            <a:pPr>
              <a:defRPr/>
            </a:pPr>
            <a:fld id="{A61A1FF7-8D9B-4CAF-A6A1-44723EC8E3AB}" type="datetime1">
              <a:rPr lang="es-ES"/>
              <a:pPr>
                <a:defRPr/>
              </a:pPr>
              <a:t>04/06/2024</a:t>
            </a:fld>
            <a:endParaRPr/>
          </a:p>
        </p:txBody>
      </p:sp>
      <p:sp>
        <p:nvSpPr>
          <p:cNvPr id="5" name="Marcador de pie de página 4">
            <a:extLst>
              <a:ext uri="{FF2B5EF4-FFF2-40B4-BE49-F238E27FC236}">
                <a16:creationId xmlns:a16="http://schemas.microsoft.com/office/drawing/2014/main" id="{6D242933-DDDA-5105-0689-6C47701F0199}"/>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E816E598-5425-71FC-3BE5-208E560A8654}"/>
              </a:ext>
            </a:extLst>
          </p:cNvPr>
          <p:cNvSpPr txBox="1">
            <a:spLocks noGrp="1"/>
          </p:cNvSpPr>
          <p:nvPr>
            <p:ph type="sldNum" sz="quarter" idx="12"/>
          </p:nvPr>
        </p:nvSpPr>
        <p:spPr>
          <a:ln/>
        </p:spPr>
        <p:txBody>
          <a:bodyPr/>
          <a:lstStyle>
            <a:lvl1pPr>
              <a:defRPr/>
            </a:lvl1pPr>
          </a:lstStyle>
          <a:p>
            <a:pPr>
              <a:defRPr/>
            </a:pPr>
            <a:fld id="{45B1C206-4604-4263-950B-F9B74BE607A4}" type="slidenum">
              <a:rPr/>
              <a:pPr>
                <a:defRPr/>
              </a:pPr>
              <a:t>‹Nº›</a:t>
            </a:fld>
            <a:endParaRPr/>
          </a:p>
        </p:txBody>
      </p:sp>
    </p:spTree>
    <p:extLst>
      <p:ext uri="{BB962C8B-B14F-4D97-AF65-F5344CB8AC3E}">
        <p14:creationId xmlns:p14="http://schemas.microsoft.com/office/powerpoint/2010/main" val="22347698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5FDAE7-7A25-DBB9-E210-62F442C918A7}"/>
              </a:ext>
            </a:extLst>
          </p:cNvPr>
          <p:cNvSpPr txBox="1">
            <a:spLocks noGrp="1"/>
          </p:cNvSpPr>
          <p:nvPr>
            <p:ph type="dt" sz="half" idx="10"/>
          </p:nvPr>
        </p:nvSpPr>
        <p:spPr>
          <a:ln/>
        </p:spPr>
        <p:txBody>
          <a:bodyPr/>
          <a:lstStyle>
            <a:lvl1pPr>
              <a:defRPr/>
            </a:lvl1pPr>
          </a:lstStyle>
          <a:p>
            <a:pPr>
              <a:defRPr/>
            </a:pPr>
            <a:fld id="{BBE5D4CB-38FC-4E55-827B-EEB548644168}" type="datetime1">
              <a:rPr lang="es-ES"/>
              <a:pPr>
                <a:defRPr/>
              </a:pPr>
              <a:t>04/06/2024</a:t>
            </a:fld>
            <a:endParaRPr/>
          </a:p>
        </p:txBody>
      </p:sp>
      <p:sp>
        <p:nvSpPr>
          <p:cNvPr id="5" name="Marcador de pie de página 4">
            <a:extLst>
              <a:ext uri="{FF2B5EF4-FFF2-40B4-BE49-F238E27FC236}">
                <a16:creationId xmlns:a16="http://schemas.microsoft.com/office/drawing/2014/main" id="{19085302-3643-A870-C85B-B6971A38911D}"/>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A76F5FDF-F9B7-A239-44B2-1CF539EEF09F}"/>
              </a:ext>
            </a:extLst>
          </p:cNvPr>
          <p:cNvSpPr txBox="1">
            <a:spLocks noGrp="1"/>
          </p:cNvSpPr>
          <p:nvPr>
            <p:ph type="sldNum" sz="quarter" idx="12"/>
          </p:nvPr>
        </p:nvSpPr>
        <p:spPr>
          <a:ln/>
        </p:spPr>
        <p:txBody>
          <a:bodyPr/>
          <a:lstStyle>
            <a:lvl1pPr>
              <a:defRPr/>
            </a:lvl1pPr>
          </a:lstStyle>
          <a:p>
            <a:pPr>
              <a:defRPr/>
            </a:pPr>
            <a:fld id="{10E27CE8-0905-4304-B17E-A1E565644C79}" type="slidenum">
              <a:rPr/>
              <a:pPr>
                <a:defRPr/>
              </a:pPr>
              <a:t>‹Nº›</a:t>
            </a:fld>
            <a:endParaRPr/>
          </a:p>
        </p:txBody>
      </p:sp>
    </p:spTree>
    <p:extLst>
      <p:ext uri="{BB962C8B-B14F-4D97-AF65-F5344CB8AC3E}">
        <p14:creationId xmlns:p14="http://schemas.microsoft.com/office/powerpoint/2010/main" val="343923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txBox="1">
            <a:spLocks noGrp="1"/>
          </p:cNvSpPr>
          <p:nvPr>
            <p:ph type="title" orient="vert"/>
          </p:nvPr>
        </p:nvSpPr>
        <p:spPr>
          <a:xfrm>
            <a:off x="8724903" y="365129"/>
            <a:ext cx="2628899" cy="5811834"/>
          </a:xfrm>
        </p:spPr>
        <p:txBody>
          <a:bodyPr vert="eaVert"/>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BAFBFA-FC5B-A4E0-1B3C-64CBF5026830}"/>
              </a:ext>
            </a:extLst>
          </p:cNvPr>
          <p:cNvSpPr txBox="1">
            <a:spLocks noGrp="1"/>
          </p:cNvSpPr>
          <p:nvPr>
            <p:ph type="dt" sz="half" idx="10"/>
          </p:nvPr>
        </p:nvSpPr>
        <p:spPr>
          <a:ln/>
        </p:spPr>
        <p:txBody>
          <a:bodyPr/>
          <a:lstStyle>
            <a:lvl1pPr>
              <a:defRPr/>
            </a:lvl1pPr>
          </a:lstStyle>
          <a:p>
            <a:pPr>
              <a:defRPr/>
            </a:pPr>
            <a:fld id="{3A74EB8E-BF38-40E9-AA94-C6D4C32FC7ED}" type="datetime1">
              <a:rPr lang="es-ES"/>
              <a:pPr>
                <a:defRPr/>
              </a:pPr>
              <a:t>04/06/2024</a:t>
            </a:fld>
            <a:endParaRPr/>
          </a:p>
        </p:txBody>
      </p:sp>
      <p:sp>
        <p:nvSpPr>
          <p:cNvPr id="5" name="Marcador de pie de página 4">
            <a:extLst>
              <a:ext uri="{FF2B5EF4-FFF2-40B4-BE49-F238E27FC236}">
                <a16:creationId xmlns:a16="http://schemas.microsoft.com/office/drawing/2014/main" id="{6CB305B0-C2B2-1611-43F9-221C4649C504}"/>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2542E8D3-C3A1-30FA-8D08-C8AC98887E1A}"/>
              </a:ext>
            </a:extLst>
          </p:cNvPr>
          <p:cNvSpPr txBox="1">
            <a:spLocks noGrp="1"/>
          </p:cNvSpPr>
          <p:nvPr>
            <p:ph type="sldNum" sz="quarter" idx="12"/>
          </p:nvPr>
        </p:nvSpPr>
        <p:spPr>
          <a:ln/>
        </p:spPr>
        <p:txBody>
          <a:bodyPr/>
          <a:lstStyle>
            <a:lvl1pPr>
              <a:defRPr/>
            </a:lvl1pPr>
          </a:lstStyle>
          <a:p>
            <a:pPr>
              <a:defRPr/>
            </a:pPr>
            <a:fld id="{B6DB5172-7DD9-4CC2-8E6A-51EDD93D297C}" type="slidenum">
              <a:rPr/>
              <a:pPr>
                <a:defRPr/>
              </a:pPr>
              <a:t>‹Nº›</a:t>
            </a:fld>
            <a:endParaRPr/>
          </a:p>
        </p:txBody>
      </p:sp>
    </p:spTree>
    <p:extLst>
      <p:ext uri="{BB962C8B-B14F-4D97-AF65-F5344CB8AC3E}">
        <p14:creationId xmlns:p14="http://schemas.microsoft.com/office/powerpoint/2010/main" val="72829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CuadroTexto 5">
            <a:extLst>
              <a:ext uri="{FF2B5EF4-FFF2-40B4-BE49-F238E27FC236}">
                <a16:creationId xmlns:a16="http://schemas.microsoft.com/office/drawing/2014/main" id="{B7DB7BC4-D9F7-BBA1-3D13-1FD6B8B1433F}"/>
              </a:ext>
            </a:extLst>
          </p:cNvPr>
          <p:cNvSpPr txBox="1">
            <a:spLocks noChangeArrowheads="1"/>
          </p:cNvSpPr>
          <p:nvPr userDrawn="1"/>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C3C3270-07A8-C047-FAA1-62634AB4D4FE}"/>
              </a:ext>
            </a:extLst>
          </p:cNvPr>
          <p:cNvSpPr txBox="1">
            <a:spLocks noGrp="1"/>
          </p:cNvSpPr>
          <p:nvPr>
            <p:ph type="dt" sz="half" idx="10"/>
          </p:nvPr>
        </p:nvSpPr>
        <p:spPr>
          <a:ln/>
        </p:spPr>
        <p:txBody>
          <a:bodyPr/>
          <a:lstStyle>
            <a:lvl1pPr>
              <a:defRPr/>
            </a:lvl1pPr>
          </a:lstStyle>
          <a:p>
            <a:pPr>
              <a:defRPr/>
            </a:pPr>
            <a:fld id="{94211F6F-C415-468C-8351-C0147AF45AF9}" type="datetime1">
              <a:rPr lang="es-ES"/>
              <a:pPr>
                <a:defRPr/>
              </a:pPr>
              <a:t>04/06/2024</a:t>
            </a:fld>
            <a:endParaRPr/>
          </a:p>
        </p:txBody>
      </p:sp>
      <p:sp>
        <p:nvSpPr>
          <p:cNvPr id="5" name="Marcador de pie de página 4">
            <a:extLst>
              <a:ext uri="{FF2B5EF4-FFF2-40B4-BE49-F238E27FC236}">
                <a16:creationId xmlns:a16="http://schemas.microsoft.com/office/drawing/2014/main" id="{83ED2813-9AEA-65E7-9D0B-E04A7F09E9CD}"/>
              </a:ext>
            </a:extLst>
          </p:cNvPr>
          <p:cNvSpPr txBox="1">
            <a:spLocks noGrp="1"/>
          </p:cNvSpPr>
          <p:nvPr>
            <p:ph type="ftr" sz="quarter" idx="11"/>
          </p:nvPr>
        </p:nvSpPr>
        <p:spPr>
          <a:ln/>
        </p:spPr>
        <p:txBody>
          <a:bodyPr/>
          <a:lstStyle>
            <a:lvl1pPr>
              <a:defRPr/>
            </a:lvl1pPr>
          </a:lstStyle>
          <a:p>
            <a:pPr>
              <a:defRPr/>
            </a:pPr>
            <a:endParaRPr/>
          </a:p>
        </p:txBody>
      </p:sp>
      <p:sp>
        <p:nvSpPr>
          <p:cNvPr id="7" name="CuadroTexto 6">
            <a:extLst>
              <a:ext uri="{FF2B5EF4-FFF2-40B4-BE49-F238E27FC236}">
                <a16:creationId xmlns:a16="http://schemas.microsoft.com/office/drawing/2014/main" id="{F9B7E3AE-35AC-0383-C0FF-F36E6D78192B}"/>
              </a:ext>
            </a:extLst>
          </p:cNvPr>
          <p:cNvSpPr txBox="1">
            <a:spLocks noChangeArrowheads="1"/>
          </p:cNvSpPr>
          <p:nvPr userDrawn="1"/>
        </p:nvSpPr>
        <p:spPr bwMode="auto">
          <a:xfrm>
            <a:off x="10844982" y="6243953"/>
            <a:ext cx="11660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fld id="{C3CA4E09-2DEC-4133-B3C6-20B5C57CB01E}" type="slidenum">
              <a:rPr lang="es-ES" sz="4000" smtClean="0">
                <a:solidFill>
                  <a:schemeClr val="bg1"/>
                </a:solidFill>
                <a:latin typeface="Aharoni" panose="02010803020104030203" pitchFamily="2" charset="-79"/>
                <a:cs typeface="Aharoni" panose="02010803020104030203" pitchFamily="2" charset="-79"/>
              </a:rPr>
              <a:pPr algn="r" eaLnBrk="1" hangingPunct="1">
                <a:lnSpc>
                  <a:spcPct val="100000"/>
                </a:lnSpc>
                <a:spcBef>
                  <a:spcPct val="0"/>
                </a:spcBef>
                <a:buSzTx/>
                <a:buFontTx/>
                <a:buNone/>
              </a:pPr>
              <a:t>‹Nº›</a:t>
            </a:fld>
            <a:endParaRPr lang="es-ES" altLang="en-US" sz="5400" dirty="0">
              <a:solidFill>
                <a:schemeClr val="bg1"/>
              </a:solidFill>
              <a:latin typeface="Aharoni" panose="02010803020104030203" pitchFamily="2" charset="-79"/>
              <a:cs typeface="Aharoni" panose="02010803020104030203" pitchFamily="2" charset="-79"/>
            </a:endParaRPr>
          </a:p>
        </p:txBody>
      </p:sp>
      <p:pic>
        <p:nvPicPr>
          <p:cNvPr id="9" name="Picture 2" descr="Imagen que contiene Logotipo&#10;&#10;Descripción generada automáticamente">
            <a:extLst>
              <a:ext uri="{FF2B5EF4-FFF2-40B4-BE49-F238E27FC236}">
                <a16:creationId xmlns:a16="http://schemas.microsoft.com/office/drawing/2014/main" id="{56E0CD5B-ECD0-96F7-9C82-2A57017815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27775"/>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9901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1847" y="1709735"/>
            <a:ext cx="10515600" cy="2852735"/>
          </a:xfrm>
        </p:spPr>
        <p:txBody>
          <a:bodyPr anchor="b"/>
          <a:lstStyle>
            <a:lvl1pPr>
              <a:defRPr sz="6000"/>
            </a:lvl1pPr>
          </a:lstStyle>
          <a:p>
            <a:pPr lvl="0"/>
            <a:r>
              <a:rPr lang="es-ES"/>
              <a:t>Haga clic para modificar el estilo de título del patrón</a:t>
            </a:r>
          </a:p>
        </p:txBody>
      </p:sp>
      <p:sp>
        <p:nvSpPr>
          <p:cNvPr id="3" name="Marcador de texto 2"/>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EEF249-9A8D-1108-041B-69A1B6A61BD2}"/>
              </a:ext>
            </a:extLst>
          </p:cNvPr>
          <p:cNvSpPr txBox="1">
            <a:spLocks noGrp="1"/>
          </p:cNvSpPr>
          <p:nvPr>
            <p:ph type="dt" sz="half" idx="10"/>
          </p:nvPr>
        </p:nvSpPr>
        <p:spPr>
          <a:ln/>
        </p:spPr>
        <p:txBody>
          <a:bodyPr/>
          <a:lstStyle>
            <a:lvl1pPr>
              <a:defRPr/>
            </a:lvl1pPr>
          </a:lstStyle>
          <a:p>
            <a:pPr>
              <a:defRPr/>
            </a:pPr>
            <a:fld id="{72D94156-6723-44FF-B626-BD66E4020C6D}" type="datetime1">
              <a:rPr lang="es-ES"/>
              <a:pPr>
                <a:defRPr/>
              </a:pPr>
              <a:t>04/06/2024</a:t>
            </a:fld>
            <a:endParaRPr/>
          </a:p>
        </p:txBody>
      </p:sp>
      <p:sp>
        <p:nvSpPr>
          <p:cNvPr id="5" name="Marcador de pie de página 4">
            <a:extLst>
              <a:ext uri="{FF2B5EF4-FFF2-40B4-BE49-F238E27FC236}">
                <a16:creationId xmlns:a16="http://schemas.microsoft.com/office/drawing/2014/main" id="{5B2DF3E6-4151-11CB-9525-6491CEE137E7}"/>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7474159E-8A59-686D-78C4-EBF8EB1AEB80}"/>
              </a:ext>
            </a:extLst>
          </p:cNvPr>
          <p:cNvSpPr txBox="1">
            <a:spLocks noGrp="1"/>
          </p:cNvSpPr>
          <p:nvPr>
            <p:ph type="sldNum" sz="quarter" idx="12"/>
          </p:nvPr>
        </p:nvSpPr>
        <p:spPr>
          <a:ln/>
        </p:spPr>
        <p:txBody>
          <a:bodyPr/>
          <a:lstStyle>
            <a:lvl1pPr>
              <a:defRPr/>
            </a:lvl1pPr>
          </a:lstStyle>
          <a:p>
            <a:pPr>
              <a:defRPr/>
            </a:pPr>
            <a:fld id="{C3CA4E09-2DEC-4133-B3C6-20B5C57CB01E}" type="slidenum">
              <a:rPr/>
              <a:pPr>
                <a:defRPr/>
              </a:pPr>
              <a:t>‹Nº›</a:t>
            </a:fld>
            <a:endParaRPr dirty="0"/>
          </a:p>
        </p:txBody>
      </p:sp>
    </p:spTree>
    <p:extLst>
      <p:ext uri="{BB962C8B-B14F-4D97-AF65-F5344CB8AC3E}">
        <p14:creationId xmlns:p14="http://schemas.microsoft.com/office/powerpoint/2010/main" val="184460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3">
            <a:extLst>
              <a:ext uri="{FF2B5EF4-FFF2-40B4-BE49-F238E27FC236}">
                <a16:creationId xmlns:a16="http://schemas.microsoft.com/office/drawing/2014/main" id="{64C465D0-810C-7855-2D59-A882E6E9804A}"/>
              </a:ext>
            </a:extLst>
          </p:cNvPr>
          <p:cNvSpPr txBox="1">
            <a:spLocks noGrp="1"/>
          </p:cNvSpPr>
          <p:nvPr>
            <p:ph type="dt" sz="half" idx="10"/>
          </p:nvPr>
        </p:nvSpPr>
        <p:spPr>
          <a:ln/>
        </p:spPr>
        <p:txBody>
          <a:bodyPr/>
          <a:lstStyle>
            <a:lvl1pPr>
              <a:defRPr/>
            </a:lvl1pPr>
          </a:lstStyle>
          <a:p>
            <a:pPr>
              <a:defRPr/>
            </a:pPr>
            <a:fld id="{6DCABF00-7902-41B0-A4F2-05ABD349130E}" type="datetime1">
              <a:rPr lang="es-ES"/>
              <a:pPr>
                <a:defRPr/>
              </a:pPr>
              <a:t>04/06/2024</a:t>
            </a:fld>
            <a:endParaRPr/>
          </a:p>
        </p:txBody>
      </p:sp>
      <p:sp>
        <p:nvSpPr>
          <p:cNvPr id="6" name="Marcador de pie de página 4">
            <a:extLst>
              <a:ext uri="{FF2B5EF4-FFF2-40B4-BE49-F238E27FC236}">
                <a16:creationId xmlns:a16="http://schemas.microsoft.com/office/drawing/2014/main" id="{D3939A1C-4A61-3643-ECF5-AA5F1E938C12}"/>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983638EE-CA04-C639-C958-D871C10BF420}"/>
              </a:ext>
            </a:extLst>
          </p:cNvPr>
          <p:cNvSpPr txBox="1">
            <a:spLocks noGrp="1"/>
          </p:cNvSpPr>
          <p:nvPr>
            <p:ph type="sldNum" sz="quarter" idx="12"/>
          </p:nvPr>
        </p:nvSpPr>
        <p:spPr>
          <a:ln/>
        </p:spPr>
        <p:txBody>
          <a:bodyPr/>
          <a:lstStyle>
            <a:lvl1pPr>
              <a:defRPr/>
            </a:lvl1pPr>
          </a:lstStyle>
          <a:p>
            <a:pPr>
              <a:defRPr/>
            </a:pPr>
            <a:fld id="{6EF36B35-428F-4954-9CD5-B0FE2842A40C}" type="slidenum">
              <a:rPr/>
              <a:pPr>
                <a:defRPr/>
              </a:pPr>
              <a:t>‹Nº›</a:t>
            </a:fld>
            <a:endParaRPr/>
          </a:p>
        </p:txBody>
      </p:sp>
    </p:spTree>
    <p:extLst>
      <p:ext uri="{BB962C8B-B14F-4D97-AF65-F5344CB8AC3E}">
        <p14:creationId xmlns:p14="http://schemas.microsoft.com/office/powerpoint/2010/main" val="264275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365129"/>
            <a:ext cx="10515600" cy="1325559"/>
          </a:xfrm>
        </p:spPr>
        <p:txBody>
          <a:bodyPr/>
          <a:lstStyle>
            <a:lvl1pPr>
              <a:defRPr/>
            </a:lvl1pPr>
          </a:lstStyle>
          <a:p>
            <a:pPr lvl="0"/>
            <a:r>
              <a:rPr lang="es-ES"/>
              <a:t>Haga clic para modificar el estilo de título del patrón</a:t>
            </a:r>
          </a:p>
        </p:txBody>
      </p:sp>
      <p:sp>
        <p:nvSpPr>
          <p:cNvPr id="3" name="Marcador de texto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s-ES"/>
              <a:t>Haga clic para modificar los estilos de texto del patrón</a:t>
            </a:r>
          </a:p>
        </p:txBody>
      </p:sp>
      <p:sp>
        <p:nvSpPr>
          <p:cNvPr id="4" name="Marcador de contenido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s-ES"/>
              <a:t>Haga clic para modificar los estilos de texto del patrón</a:t>
            </a:r>
          </a:p>
        </p:txBody>
      </p:sp>
      <p:sp>
        <p:nvSpPr>
          <p:cNvPr id="6" name="Marcador de contenido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3">
            <a:extLst>
              <a:ext uri="{FF2B5EF4-FFF2-40B4-BE49-F238E27FC236}">
                <a16:creationId xmlns:a16="http://schemas.microsoft.com/office/drawing/2014/main" id="{47E138DC-7B20-83D5-AC5E-AC4CB8C3320E}"/>
              </a:ext>
            </a:extLst>
          </p:cNvPr>
          <p:cNvSpPr txBox="1">
            <a:spLocks noGrp="1"/>
          </p:cNvSpPr>
          <p:nvPr>
            <p:ph type="dt" sz="half" idx="10"/>
          </p:nvPr>
        </p:nvSpPr>
        <p:spPr>
          <a:ln/>
        </p:spPr>
        <p:txBody>
          <a:bodyPr/>
          <a:lstStyle>
            <a:lvl1pPr>
              <a:defRPr/>
            </a:lvl1pPr>
          </a:lstStyle>
          <a:p>
            <a:pPr>
              <a:defRPr/>
            </a:pPr>
            <a:fld id="{82789914-DABE-449A-A861-0ECC1DB1F3BD}" type="datetime1">
              <a:rPr lang="es-ES"/>
              <a:pPr>
                <a:defRPr/>
              </a:pPr>
              <a:t>04/06/2024</a:t>
            </a:fld>
            <a:endParaRPr/>
          </a:p>
        </p:txBody>
      </p:sp>
      <p:sp>
        <p:nvSpPr>
          <p:cNvPr id="8" name="Marcador de pie de página 4">
            <a:extLst>
              <a:ext uri="{FF2B5EF4-FFF2-40B4-BE49-F238E27FC236}">
                <a16:creationId xmlns:a16="http://schemas.microsoft.com/office/drawing/2014/main" id="{8AB8C04F-CEFA-6D01-062A-7D11B80B556C}"/>
              </a:ext>
            </a:extLst>
          </p:cNvPr>
          <p:cNvSpPr txBox="1">
            <a:spLocks noGrp="1"/>
          </p:cNvSpPr>
          <p:nvPr>
            <p:ph type="ftr" sz="quarter" idx="11"/>
          </p:nvPr>
        </p:nvSpPr>
        <p:spPr>
          <a:ln/>
        </p:spPr>
        <p:txBody>
          <a:bodyPr/>
          <a:lstStyle>
            <a:lvl1pPr>
              <a:defRPr/>
            </a:lvl1pPr>
          </a:lstStyle>
          <a:p>
            <a:pPr>
              <a:defRPr/>
            </a:pPr>
            <a:endParaRPr/>
          </a:p>
        </p:txBody>
      </p:sp>
      <p:sp>
        <p:nvSpPr>
          <p:cNvPr id="9" name="Marcador de número de diapositiva 5">
            <a:extLst>
              <a:ext uri="{FF2B5EF4-FFF2-40B4-BE49-F238E27FC236}">
                <a16:creationId xmlns:a16="http://schemas.microsoft.com/office/drawing/2014/main" id="{A3B4BD4F-5738-3B9C-0CB4-E4B2E3115382}"/>
              </a:ext>
            </a:extLst>
          </p:cNvPr>
          <p:cNvSpPr txBox="1">
            <a:spLocks noGrp="1"/>
          </p:cNvSpPr>
          <p:nvPr>
            <p:ph type="sldNum" sz="quarter" idx="12"/>
          </p:nvPr>
        </p:nvSpPr>
        <p:spPr>
          <a:ln/>
        </p:spPr>
        <p:txBody>
          <a:bodyPr/>
          <a:lstStyle>
            <a:lvl1pPr>
              <a:defRPr/>
            </a:lvl1pPr>
          </a:lstStyle>
          <a:p>
            <a:pPr>
              <a:defRPr/>
            </a:pPr>
            <a:fld id="{96C6D9B1-7422-4AD3-86C3-84A34CDEDEE2}" type="slidenum">
              <a:rPr/>
              <a:pPr>
                <a:defRPr/>
              </a:pPr>
              <a:t>‹Nº›</a:t>
            </a:fld>
            <a:endParaRPr/>
          </a:p>
        </p:txBody>
      </p:sp>
    </p:spTree>
    <p:extLst>
      <p:ext uri="{BB962C8B-B14F-4D97-AF65-F5344CB8AC3E}">
        <p14:creationId xmlns:p14="http://schemas.microsoft.com/office/powerpoint/2010/main" val="205548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fecha 3">
            <a:extLst>
              <a:ext uri="{FF2B5EF4-FFF2-40B4-BE49-F238E27FC236}">
                <a16:creationId xmlns:a16="http://schemas.microsoft.com/office/drawing/2014/main" id="{90B11D0D-8635-4783-6894-A45124D59161}"/>
              </a:ext>
            </a:extLst>
          </p:cNvPr>
          <p:cNvSpPr txBox="1">
            <a:spLocks noGrp="1"/>
          </p:cNvSpPr>
          <p:nvPr>
            <p:ph type="dt" sz="half" idx="10"/>
          </p:nvPr>
        </p:nvSpPr>
        <p:spPr>
          <a:ln/>
        </p:spPr>
        <p:txBody>
          <a:bodyPr/>
          <a:lstStyle>
            <a:lvl1pPr>
              <a:defRPr/>
            </a:lvl1pPr>
          </a:lstStyle>
          <a:p>
            <a:pPr>
              <a:defRPr/>
            </a:pPr>
            <a:fld id="{EA8FD4BE-DA11-4FE4-8237-FFDAE39E980F}" type="datetime1">
              <a:rPr lang="es-ES"/>
              <a:pPr>
                <a:defRPr/>
              </a:pPr>
              <a:t>04/06/2024</a:t>
            </a:fld>
            <a:endParaRPr/>
          </a:p>
        </p:txBody>
      </p:sp>
      <p:sp>
        <p:nvSpPr>
          <p:cNvPr id="4" name="Marcador de pie de página 4">
            <a:extLst>
              <a:ext uri="{FF2B5EF4-FFF2-40B4-BE49-F238E27FC236}">
                <a16:creationId xmlns:a16="http://schemas.microsoft.com/office/drawing/2014/main" id="{605729B5-5688-542E-84FE-D3047E854959}"/>
              </a:ext>
            </a:extLst>
          </p:cNvPr>
          <p:cNvSpPr txBox="1">
            <a:spLocks noGrp="1"/>
          </p:cNvSpPr>
          <p:nvPr>
            <p:ph type="ftr" sz="quarter" idx="11"/>
          </p:nvPr>
        </p:nvSpPr>
        <p:spPr>
          <a:ln/>
        </p:spPr>
        <p:txBody>
          <a:bodyPr/>
          <a:lstStyle>
            <a:lvl1pPr>
              <a:defRPr/>
            </a:lvl1pPr>
          </a:lstStyle>
          <a:p>
            <a:pPr>
              <a:defRPr/>
            </a:pPr>
            <a:endParaRPr/>
          </a:p>
        </p:txBody>
      </p:sp>
      <p:sp>
        <p:nvSpPr>
          <p:cNvPr id="5" name="Marcador de número de diapositiva 5">
            <a:extLst>
              <a:ext uri="{FF2B5EF4-FFF2-40B4-BE49-F238E27FC236}">
                <a16:creationId xmlns:a16="http://schemas.microsoft.com/office/drawing/2014/main" id="{FE07C32B-0E00-BA01-1A21-8E633ADE188D}"/>
              </a:ext>
            </a:extLst>
          </p:cNvPr>
          <p:cNvSpPr txBox="1">
            <a:spLocks noGrp="1"/>
          </p:cNvSpPr>
          <p:nvPr>
            <p:ph type="sldNum" sz="quarter" idx="12"/>
          </p:nvPr>
        </p:nvSpPr>
        <p:spPr>
          <a:ln/>
        </p:spPr>
        <p:txBody>
          <a:bodyPr/>
          <a:lstStyle>
            <a:lvl1pPr>
              <a:defRPr/>
            </a:lvl1pPr>
          </a:lstStyle>
          <a:p>
            <a:pPr>
              <a:defRPr/>
            </a:pPr>
            <a:fld id="{88614305-1FA6-4DB0-930F-4F33B8659B58}" type="slidenum">
              <a:rPr/>
              <a:pPr>
                <a:defRPr/>
              </a:pPr>
              <a:t>‹Nº›</a:t>
            </a:fld>
            <a:endParaRPr/>
          </a:p>
        </p:txBody>
      </p:sp>
    </p:spTree>
    <p:extLst>
      <p:ext uri="{BB962C8B-B14F-4D97-AF65-F5344CB8AC3E}">
        <p14:creationId xmlns:p14="http://schemas.microsoft.com/office/powerpoint/2010/main" val="338967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7597FAC-CBE3-7466-776F-55DD6AE9E282}"/>
              </a:ext>
            </a:extLst>
          </p:cNvPr>
          <p:cNvSpPr txBox="1">
            <a:spLocks noGrp="1"/>
          </p:cNvSpPr>
          <p:nvPr>
            <p:ph type="dt" sz="half" idx="10"/>
          </p:nvPr>
        </p:nvSpPr>
        <p:spPr>
          <a:ln/>
        </p:spPr>
        <p:txBody>
          <a:bodyPr/>
          <a:lstStyle>
            <a:lvl1pPr>
              <a:defRPr/>
            </a:lvl1pPr>
          </a:lstStyle>
          <a:p>
            <a:pPr>
              <a:defRPr/>
            </a:pPr>
            <a:fld id="{663F1E2B-C4E4-40A1-8D29-AF7F32474E67}" type="datetime1">
              <a:rPr lang="es-ES"/>
              <a:pPr>
                <a:defRPr/>
              </a:pPr>
              <a:t>04/06/2024</a:t>
            </a:fld>
            <a:endParaRPr/>
          </a:p>
        </p:txBody>
      </p:sp>
      <p:sp>
        <p:nvSpPr>
          <p:cNvPr id="3" name="Marcador de pie de página 4">
            <a:extLst>
              <a:ext uri="{FF2B5EF4-FFF2-40B4-BE49-F238E27FC236}">
                <a16:creationId xmlns:a16="http://schemas.microsoft.com/office/drawing/2014/main" id="{DEAD5A20-1D75-627E-EC1C-447F53E76B9D}"/>
              </a:ext>
            </a:extLst>
          </p:cNvPr>
          <p:cNvSpPr txBox="1">
            <a:spLocks noGrp="1"/>
          </p:cNvSpPr>
          <p:nvPr>
            <p:ph type="ftr" sz="quarter" idx="11"/>
          </p:nvPr>
        </p:nvSpPr>
        <p:spPr>
          <a:ln/>
        </p:spPr>
        <p:txBody>
          <a:bodyPr/>
          <a:lstStyle>
            <a:lvl1pPr>
              <a:defRPr/>
            </a:lvl1pPr>
          </a:lstStyle>
          <a:p>
            <a:pPr>
              <a:defRPr/>
            </a:pPr>
            <a:endParaRPr/>
          </a:p>
        </p:txBody>
      </p:sp>
      <p:sp>
        <p:nvSpPr>
          <p:cNvPr id="4" name="Marcador de número de diapositiva 5">
            <a:extLst>
              <a:ext uri="{FF2B5EF4-FFF2-40B4-BE49-F238E27FC236}">
                <a16:creationId xmlns:a16="http://schemas.microsoft.com/office/drawing/2014/main" id="{A68C72C5-2147-4CEC-E273-38287CD0863F}"/>
              </a:ext>
            </a:extLst>
          </p:cNvPr>
          <p:cNvSpPr txBox="1">
            <a:spLocks noGrp="1"/>
          </p:cNvSpPr>
          <p:nvPr>
            <p:ph type="sldNum" sz="quarter" idx="12"/>
          </p:nvPr>
        </p:nvSpPr>
        <p:spPr>
          <a:ln/>
        </p:spPr>
        <p:txBody>
          <a:bodyPr/>
          <a:lstStyle>
            <a:lvl1pPr>
              <a:defRPr/>
            </a:lvl1pPr>
          </a:lstStyle>
          <a:p>
            <a:pPr>
              <a:defRPr/>
            </a:pPr>
            <a:fld id="{E5AF606E-733A-4DD4-9494-FD008F489DE3}" type="slidenum">
              <a:rPr/>
              <a:pPr>
                <a:defRPr/>
              </a:pPr>
              <a:t>‹Nº›</a:t>
            </a:fld>
            <a:endParaRPr/>
          </a:p>
        </p:txBody>
      </p:sp>
    </p:spTree>
    <p:extLst>
      <p:ext uri="{BB962C8B-B14F-4D97-AF65-F5344CB8AC3E}">
        <p14:creationId xmlns:p14="http://schemas.microsoft.com/office/powerpoint/2010/main" val="5254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contenido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262B1EDB-0ACC-8420-7294-E849EA9AD703}"/>
              </a:ext>
            </a:extLst>
          </p:cNvPr>
          <p:cNvSpPr txBox="1">
            <a:spLocks noGrp="1"/>
          </p:cNvSpPr>
          <p:nvPr>
            <p:ph type="dt" sz="half" idx="10"/>
          </p:nvPr>
        </p:nvSpPr>
        <p:spPr>
          <a:ln/>
        </p:spPr>
        <p:txBody>
          <a:bodyPr/>
          <a:lstStyle>
            <a:lvl1pPr>
              <a:defRPr/>
            </a:lvl1pPr>
          </a:lstStyle>
          <a:p>
            <a:pPr>
              <a:defRPr/>
            </a:pPr>
            <a:fld id="{6445D233-8398-4E92-AFB4-342749B26453}" type="datetime1">
              <a:rPr lang="es-ES"/>
              <a:pPr>
                <a:defRPr/>
              </a:pPr>
              <a:t>04/06/2024</a:t>
            </a:fld>
            <a:endParaRPr/>
          </a:p>
        </p:txBody>
      </p:sp>
      <p:sp>
        <p:nvSpPr>
          <p:cNvPr id="6" name="Marcador de pie de página 4">
            <a:extLst>
              <a:ext uri="{FF2B5EF4-FFF2-40B4-BE49-F238E27FC236}">
                <a16:creationId xmlns:a16="http://schemas.microsoft.com/office/drawing/2014/main" id="{EB2ADDE3-70D6-57AE-55D9-AB3D2E12DA78}"/>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54EA34D8-1473-C819-9585-B6CC794F2DD3}"/>
              </a:ext>
            </a:extLst>
          </p:cNvPr>
          <p:cNvSpPr txBox="1">
            <a:spLocks noGrp="1"/>
          </p:cNvSpPr>
          <p:nvPr>
            <p:ph type="sldNum" sz="quarter" idx="12"/>
          </p:nvPr>
        </p:nvSpPr>
        <p:spPr>
          <a:ln/>
        </p:spPr>
        <p:txBody>
          <a:bodyPr/>
          <a:lstStyle>
            <a:lvl1pPr>
              <a:defRPr/>
            </a:lvl1pPr>
          </a:lstStyle>
          <a:p>
            <a:pPr>
              <a:defRPr/>
            </a:pPr>
            <a:fld id="{4FFE1A0B-07E5-4483-A5E3-7860A137AA36}" type="slidenum">
              <a:rPr/>
              <a:pPr>
                <a:defRPr/>
              </a:pPr>
              <a:t>‹Nº›</a:t>
            </a:fld>
            <a:endParaRPr/>
          </a:p>
        </p:txBody>
      </p:sp>
    </p:spTree>
    <p:extLst>
      <p:ext uri="{BB962C8B-B14F-4D97-AF65-F5344CB8AC3E}">
        <p14:creationId xmlns:p14="http://schemas.microsoft.com/office/powerpoint/2010/main" val="301382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posición de imagen 2"/>
          <p:cNvSpPr txBox="1">
            <a:spLocks noGrp="1"/>
          </p:cNvSpPr>
          <p:nvPr>
            <p:ph type="pic" idx="1"/>
          </p:nvPr>
        </p:nvSpPr>
        <p:spPr>
          <a:xfrm>
            <a:off x="5183184" y="987423"/>
            <a:ext cx="6172200" cy="4873623"/>
          </a:xfrm>
        </p:spPr>
        <p:txBody>
          <a:bodyPr>
            <a:normAutofit/>
          </a:bodyPr>
          <a:lstStyle>
            <a:lvl1pPr marL="0" indent="0">
              <a:buNone/>
              <a:defRPr sz="3200"/>
            </a:lvl1pPr>
          </a:lstStyle>
          <a:p>
            <a:pPr lvl="0"/>
            <a:endParaRPr lang="es-ES" noProof="0"/>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62DE6A3A-AB70-308E-47EA-764B5F6FBB8A}"/>
              </a:ext>
            </a:extLst>
          </p:cNvPr>
          <p:cNvSpPr txBox="1">
            <a:spLocks noGrp="1"/>
          </p:cNvSpPr>
          <p:nvPr>
            <p:ph type="dt" sz="half" idx="10"/>
          </p:nvPr>
        </p:nvSpPr>
        <p:spPr>
          <a:ln/>
        </p:spPr>
        <p:txBody>
          <a:bodyPr/>
          <a:lstStyle>
            <a:lvl1pPr>
              <a:defRPr/>
            </a:lvl1pPr>
          </a:lstStyle>
          <a:p>
            <a:pPr>
              <a:defRPr/>
            </a:pPr>
            <a:fld id="{23060862-1EB4-4BC2-8853-649B1DBCDE79}" type="datetime1">
              <a:rPr lang="es-ES"/>
              <a:pPr>
                <a:defRPr/>
              </a:pPr>
              <a:t>04/06/2024</a:t>
            </a:fld>
            <a:endParaRPr/>
          </a:p>
        </p:txBody>
      </p:sp>
      <p:sp>
        <p:nvSpPr>
          <p:cNvPr id="6" name="Marcador de pie de página 4">
            <a:extLst>
              <a:ext uri="{FF2B5EF4-FFF2-40B4-BE49-F238E27FC236}">
                <a16:creationId xmlns:a16="http://schemas.microsoft.com/office/drawing/2014/main" id="{F42DF8AC-6B97-847F-2107-98EBAE64AB07}"/>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254CECB9-81DA-CD0D-78AA-8E2F5CA2C3B1}"/>
              </a:ext>
            </a:extLst>
          </p:cNvPr>
          <p:cNvSpPr txBox="1">
            <a:spLocks noGrp="1"/>
          </p:cNvSpPr>
          <p:nvPr>
            <p:ph type="sldNum" sz="quarter" idx="12"/>
          </p:nvPr>
        </p:nvSpPr>
        <p:spPr>
          <a:ln/>
        </p:spPr>
        <p:txBody>
          <a:bodyPr/>
          <a:lstStyle>
            <a:lvl1pPr>
              <a:defRPr/>
            </a:lvl1pPr>
          </a:lstStyle>
          <a:p>
            <a:pPr>
              <a:defRPr/>
            </a:pPr>
            <a:fld id="{01BFBEC6-59C1-4676-AC58-4855323BB382}" type="slidenum">
              <a:rPr/>
              <a:pPr>
                <a:defRPr/>
              </a:pPr>
              <a:t>‹Nº›</a:t>
            </a:fld>
            <a:endParaRPr/>
          </a:p>
        </p:txBody>
      </p:sp>
    </p:spTree>
    <p:extLst>
      <p:ext uri="{BB962C8B-B14F-4D97-AF65-F5344CB8AC3E}">
        <p14:creationId xmlns:p14="http://schemas.microsoft.com/office/powerpoint/2010/main" val="1009839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5C00D9A4-D5C6-01AE-A592-4D8525401A77}"/>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p>
        </p:txBody>
      </p:sp>
      <p:sp>
        <p:nvSpPr>
          <p:cNvPr id="1027" name="Marcador de texto 2">
            <a:extLst>
              <a:ext uri="{FF2B5EF4-FFF2-40B4-BE49-F238E27FC236}">
                <a16:creationId xmlns:a16="http://schemas.microsoft.com/office/drawing/2014/main" id="{9B60A760-D12E-FC86-3C9E-C44825E1040C}"/>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4" name="Marcador de fecha 3">
            <a:extLst>
              <a:ext uri="{FF2B5EF4-FFF2-40B4-BE49-F238E27FC236}">
                <a16:creationId xmlns:a16="http://schemas.microsoft.com/office/drawing/2014/main" id="{68C21BD3-565F-4353-587A-4A3DC3C4D1A9}"/>
              </a:ext>
            </a:extLst>
          </p:cNvPr>
          <p:cNvSpPr txBox="1">
            <a:spLocks noGrp="1"/>
          </p:cNvSpPr>
          <p:nvPr>
            <p:ph type="dt" sz="half" idx="2"/>
          </p:nvPr>
        </p:nvSpPr>
        <p:spPr>
          <a:xfrm>
            <a:off x="8382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27293C5-5691-4EEE-B9A2-965424E55A21}" type="datetime1">
              <a:rPr lang="es-ES"/>
              <a:pPr>
                <a:defRPr/>
              </a:pPr>
              <a:t>04/06/2024</a:t>
            </a:fld>
            <a:endParaRPr/>
          </a:p>
        </p:txBody>
      </p:sp>
      <p:sp>
        <p:nvSpPr>
          <p:cNvPr id="5" name="Marcador de pie de página 4">
            <a:extLst>
              <a:ext uri="{FF2B5EF4-FFF2-40B4-BE49-F238E27FC236}">
                <a16:creationId xmlns:a16="http://schemas.microsoft.com/office/drawing/2014/main" id="{FEA6B8F4-FB6C-2F7A-CB68-77D940C85161}"/>
              </a:ext>
            </a:extLst>
          </p:cNvPr>
          <p:cNvSpPr txBox="1">
            <a:spLocks noGrp="1"/>
          </p:cNvSpPr>
          <p:nvPr>
            <p:ph type="ftr" sz="quarter" idx="3"/>
          </p:nvPr>
        </p:nvSpPr>
        <p:spPr>
          <a:xfrm>
            <a:off x="4038600" y="6356350"/>
            <a:ext cx="4114800" cy="365125"/>
          </a:xfrm>
          <a:prstGeom prst="rect">
            <a:avLst/>
          </a:prstGeom>
          <a:noFill/>
          <a:ln>
            <a:noFill/>
          </a:ln>
        </p:spPr>
        <p:txBody>
          <a:bodyPr vert="horz" wrap="square" lIns="91440" tIns="45720" rIns="91440" bIns="45720" anchor="ctr" anchorCtr="1" compatLnSpc="1">
            <a:noAutofit/>
          </a:bodyPr>
          <a:lstStyle>
            <a:lvl1pPr marL="0" marR="0" lvl="0" indent="0" algn="ct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endParaRPr/>
          </a:p>
        </p:txBody>
      </p:sp>
      <p:sp>
        <p:nvSpPr>
          <p:cNvPr id="6" name="Marcador de número de diapositiva 5">
            <a:extLst>
              <a:ext uri="{FF2B5EF4-FFF2-40B4-BE49-F238E27FC236}">
                <a16:creationId xmlns:a16="http://schemas.microsoft.com/office/drawing/2014/main" id="{844B6D41-6C42-46AC-C584-97F8DC655780}"/>
              </a:ext>
            </a:extLst>
          </p:cNvPr>
          <p:cNvSpPr txBox="1">
            <a:spLocks noGrp="1"/>
          </p:cNvSpPr>
          <p:nvPr>
            <p:ph type="sldNum" sz="quarter" idx="4"/>
          </p:nvPr>
        </p:nvSpPr>
        <p:spPr>
          <a:xfrm>
            <a:off x="86106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BDBBE44-F15C-4599-9B3B-0FD83203A78B}" type="slidenum">
              <a:rPr/>
              <a:pPr>
                <a:defRPr/>
              </a:p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eaLnBrk="0" fontAlgn="base" hangingPunct="0">
        <a:lnSpc>
          <a:spcPct val="90000"/>
        </a:lnSpc>
        <a:spcBef>
          <a:spcPct val="0"/>
        </a:spcBef>
        <a:spcAft>
          <a:spcPct val="0"/>
        </a:spcAft>
        <a:defRPr lang="es-ES" sz="4400" kern="1200">
          <a:solidFill>
            <a:srgbClr val="000000"/>
          </a:solidFill>
          <a:latin typeface="Aptos Display"/>
        </a:defRPr>
      </a:lvl1pPr>
      <a:lvl2pPr algn="l" rtl="0" eaLnBrk="0" fontAlgn="base" hangingPunct="0">
        <a:lnSpc>
          <a:spcPct val="90000"/>
        </a:lnSpc>
        <a:spcBef>
          <a:spcPct val="0"/>
        </a:spcBef>
        <a:spcAft>
          <a:spcPct val="0"/>
        </a:spcAft>
        <a:defRPr sz="4400">
          <a:solidFill>
            <a:srgbClr val="000000"/>
          </a:solidFill>
          <a:latin typeface="Aptos Display" pitchFamily="34" charset="0"/>
        </a:defRPr>
      </a:lvl2pPr>
      <a:lvl3pPr algn="l" rtl="0" eaLnBrk="0" fontAlgn="base" hangingPunct="0">
        <a:lnSpc>
          <a:spcPct val="90000"/>
        </a:lnSpc>
        <a:spcBef>
          <a:spcPct val="0"/>
        </a:spcBef>
        <a:spcAft>
          <a:spcPct val="0"/>
        </a:spcAft>
        <a:defRPr sz="4400">
          <a:solidFill>
            <a:srgbClr val="000000"/>
          </a:solidFill>
          <a:latin typeface="Aptos Display" pitchFamily="34" charset="0"/>
        </a:defRPr>
      </a:lvl3pPr>
      <a:lvl4pPr algn="l" rtl="0" eaLnBrk="0" fontAlgn="base" hangingPunct="0">
        <a:lnSpc>
          <a:spcPct val="90000"/>
        </a:lnSpc>
        <a:spcBef>
          <a:spcPct val="0"/>
        </a:spcBef>
        <a:spcAft>
          <a:spcPct val="0"/>
        </a:spcAft>
        <a:defRPr sz="4400">
          <a:solidFill>
            <a:srgbClr val="000000"/>
          </a:solidFill>
          <a:latin typeface="Aptos Display" pitchFamily="34" charset="0"/>
        </a:defRPr>
      </a:lvl4pPr>
      <a:lvl5pPr algn="l" rtl="0" eaLnBrk="0" fontAlgn="base" hangingPunct="0">
        <a:lnSpc>
          <a:spcPct val="90000"/>
        </a:lnSpc>
        <a:spcBef>
          <a:spcPct val="0"/>
        </a:spcBef>
        <a:spcAft>
          <a:spcPct val="0"/>
        </a:spcAft>
        <a:defRPr sz="4400">
          <a:solidFill>
            <a:srgbClr val="000000"/>
          </a:solidFill>
          <a:latin typeface="Aptos Display" pitchFamily="34" charset="0"/>
        </a:defRPr>
      </a:lvl5pPr>
      <a:lvl6pPr marL="457200" algn="l" rtl="0" eaLnBrk="0" fontAlgn="base">
        <a:lnSpc>
          <a:spcPct val="90000"/>
        </a:lnSpc>
        <a:spcBef>
          <a:spcPct val="0"/>
        </a:spcBef>
        <a:spcAft>
          <a:spcPct val="0"/>
        </a:spcAft>
        <a:defRPr sz="4400">
          <a:solidFill>
            <a:srgbClr val="000000"/>
          </a:solidFill>
          <a:latin typeface="Aptos Display" pitchFamily="34" charset="0"/>
        </a:defRPr>
      </a:lvl6pPr>
      <a:lvl7pPr marL="914400" algn="l" rtl="0" eaLnBrk="0" fontAlgn="base">
        <a:lnSpc>
          <a:spcPct val="90000"/>
        </a:lnSpc>
        <a:spcBef>
          <a:spcPct val="0"/>
        </a:spcBef>
        <a:spcAft>
          <a:spcPct val="0"/>
        </a:spcAft>
        <a:defRPr sz="4400">
          <a:solidFill>
            <a:srgbClr val="000000"/>
          </a:solidFill>
          <a:latin typeface="Aptos Display" pitchFamily="34" charset="0"/>
        </a:defRPr>
      </a:lvl7pPr>
      <a:lvl8pPr marL="1371600" algn="l" rtl="0" eaLnBrk="0" fontAlgn="base">
        <a:lnSpc>
          <a:spcPct val="90000"/>
        </a:lnSpc>
        <a:spcBef>
          <a:spcPct val="0"/>
        </a:spcBef>
        <a:spcAft>
          <a:spcPct val="0"/>
        </a:spcAft>
        <a:defRPr sz="4400">
          <a:solidFill>
            <a:srgbClr val="000000"/>
          </a:solidFill>
          <a:latin typeface="Aptos Display" pitchFamily="34" charset="0"/>
        </a:defRPr>
      </a:lvl8pPr>
      <a:lvl9pPr marL="1828800" algn="l" rtl="0" eaLnBrk="0" fontAlgn="base">
        <a:lnSpc>
          <a:spcPct val="90000"/>
        </a:lnSpc>
        <a:spcBef>
          <a:spcPct val="0"/>
        </a:spcBef>
        <a:spcAft>
          <a:spcPct val="0"/>
        </a:spcAft>
        <a:defRPr sz="4400">
          <a:solidFill>
            <a:srgbClr val="000000"/>
          </a:solidFill>
          <a:latin typeface="Aptos Display" pitchFamily="34" charset="0"/>
        </a:defRPr>
      </a:lvl9pPr>
    </p:titleStyle>
    <p:body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127.0.0.1:1880/"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127.0.0.1:8123/"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hyperlink" Target="https://hub.docker.com/r/linuxserver/duplicati"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127.0.0.1:8200/"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tailscale.com/install.sh" TargetMode="External"/><Relationship Id="rId2" Type="http://schemas.openxmlformats.org/officeDocument/2006/relationships/hyperlink" Target="https://tailscale.com/" TargetMode="External"/><Relationship Id="rId1" Type="http://schemas.openxmlformats.org/officeDocument/2006/relationships/slideLayout" Target="../slideLayouts/slideLayout2.xml"/><Relationship Id="rId4" Type="http://schemas.openxmlformats.org/officeDocument/2006/relationships/hyperlink" Target="https://login.tailscale.com/a/157a329e010875"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100.80.227.92:8123/"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tailscale.com/kb/1081/magicdns#enabling-magicdns" TargetMode="External"/></Relationships>
</file>

<file path=ppt/slides/_rels/slide136.xml.rels><?xml version="1.0" encoding="UTF-8" standalone="yes"?>
<Relationships xmlns="http://schemas.openxmlformats.org/package/2006/relationships"><Relationship Id="rId2" Type="http://schemas.openxmlformats.org/officeDocument/2006/relationships/hyperlink" Target="https://login.tailscale.com/admin/settings/authkeys"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127.0.0.1:9443/"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avbentem.github.io/airtime-calculator/ttn/eu868"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www.thethingsnetwork.org/docs/lorawan/regional-parameters/eu868/"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lora-alliance.org/about-lorawan/"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lora-alliance.org/about-lorawan/"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home-assistant.io/installation/alternative/"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artifacts.chirpstack.io/packages/4.x/deb"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s://developers.home-assistant.io/docs/development_environment"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github.com/sescolar/hello_world"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base64.guru/converter/decode/hex"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127.0.0.1:8123/"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hyperlink" Target="https://www.thethingsnetwork.org/docs/lorawan/" TargetMode="External"/><Relationship Id="rId3" Type="http://schemas.openxmlformats.org/officeDocument/2006/relationships/hyperlink" Target="https://mqtt.org/" TargetMode="External"/><Relationship Id="rId7" Type="http://schemas.openxmlformats.org/officeDocument/2006/relationships/hyperlink" Target="https://avbentem.github.io/airtime-calculator/ttn/eu868"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hyperlink" Target="https://github.com/kalkih/mini-graph-card" TargetMode="External"/><Relationship Id="rId5" Type="http://schemas.openxmlformats.org/officeDocument/2006/relationships/hyperlink" Target="https://jsonformatter.org/yaml-formatter" TargetMode="External"/><Relationship Id="rId10" Type="http://schemas.openxmlformats.org/officeDocument/2006/relationships/hyperlink" Target="https://www.elsys.se/en/ers-co2/" TargetMode="External"/><Relationship Id="rId4" Type="http://schemas.openxmlformats.org/officeDocument/2006/relationships/hyperlink" Target="https://kb.shelly.cloud/knowledge-base/shelly-plus-h-t-web-interface-guide" TargetMode="External"/><Relationship Id="rId9" Type="http://schemas.openxmlformats.org/officeDocument/2006/relationships/hyperlink" Target="https://www.chirpstack.io/docs/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hellyspain.com/shelly-plus-ht.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hyperlink" Target="https://www.intuz.com/blog/mqtt-vs-coap"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home-assistant.io/docs/configuration/templating/#using-templates-with-the-mqtt-integr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127.0.0.1:812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home-assistant.io/integrat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home-assistant.io/integration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et.hacs.xyz/" TargetMode="External"/><Relationship Id="rId2" Type="http://schemas.openxmlformats.org/officeDocument/2006/relationships/hyperlink" Target="https://hacs.xyz/docs/setup/downloa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kalkih/mini-graph-card"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shelly-api-docs.shelly.cloud/gen1/#shelly-button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77.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192.168.33.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shelly-api-docs.shelly.clou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dirip_shelly_button/color/0?turn=on&amp;red=255&amp;green=0&amp;blue=0&amp;White=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dirip_shelly_button/color/0?turn=off"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AA2A7A76-1A9C-41A3-B260-843B94BD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ítulo 1">
            <a:extLst>
              <a:ext uri="{FF2B5EF4-FFF2-40B4-BE49-F238E27FC236}">
                <a16:creationId xmlns:a16="http://schemas.microsoft.com/office/drawing/2014/main" id="{1C8E4674-A96D-F639-4AAE-ACF556B50F89}"/>
              </a:ext>
            </a:extLst>
          </p:cNvPr>
          <p:cNvSpPr txBox="1">
            <a:spLocks noGrp="1" noChangeArrowheads="1"/>
          </p:cNvSpPr>
          <p:nvPr>
            <p:ph type="ctrTitle"/>
          </p:nvPr>
        </p:nvSpPr>
        <p:spPr>
          <a:xfrm>
            <a:off x="838199" y="2967004"/>
            <a:ext cx="6151649" cy="3162083"/>
          </a:xfrm>
          <a:extLst>
            <a:ext uri="{91240B29-F687-4F45-9708-019B960494DF}">
              <a14:hiddenLine xmlns:a14="http://schemas.microsoft.com/office/drawing/2010/main" w="9525">
                <a:solidFill>
                  <a:srgbClr val="000000"/>
                </a:solidFill>
                <a:miter lim="800000"/>
                <a:headEnd/>
                <a:tailEnd/>
              </a14:hiddenLine>
            </a:ext>
          </a:extLst>
        </p:spPr>
        <p:txBody>
          <a:bodyPr anchor="t">
            <a:normAutofit/>
          </a:bodyPr>
          <a:lstStyle/>
          <a:p>
            <a:pPr algn="l" eaLnBrk="1" hangingPunct="1"/>
            <a:r>
              <a:rPr lang="es-ES" altLang="en-US" sz="5200" b="1">
                <a:latin typeface="Aharoni" panose="02010803020104030203" pitchFamily="2" charset="-79"/>
                <a:ea typeface="+mn-ea"/>
                <a:cs typeface="Aharoni" panose="02010803020104030203" pitchFamily="2" charset="-79"/>
              </a:rPr>
              <a:t>Instalación, configuración y </a:t>
            </a:r>
            <a:br>
              <a:rPr lang="es-ES" altLang="en-US" sz="5200" b="1">
                <a:latin typeface="Aharoni" panose="02010803020104030203" pitchFamily="2" charset="-79"/>
                <a:ea typeface="+mn-ea"/>
                <a:cs typeface="Aharoni" panose="02010803020104030203" pitchFamily="2" charset="-79"/>
              </a:rPr>
            </a:br>
            <a:r>
              <a:rPr lang="es-ES" altLang="en-US" sz="5200" b="1">
                <a:latin typeface="Aharoni" panose="02010803020104030203" pitchFamily="2" charset="-79"/>
                <a:ea typeface="+mn-ea"/>
                <a:cs typeface="Aharoni" panose="02010803020104030203" pitchFamily="2" charset="-79"/>
              </a:rPr>
              <a:t>control avanzado de Home Assistant </a:t>
            </a:r>
          </a:p>
        </p:txBody>
      </p:sp>
      <p:sp>
        <p:nvSpPr>
          <p:cNvPr id="3075" name="Subtítulo 2">
            <a:extLst>
              <a:ext uri="{FF2B5EF4-FFF2-40B4-BE49-F238E27FC236}">
                <a16:creationId xmlns:a16="http://schemas.microsoft.com/office/drawing/2014/main" id="{D5C5C350-C22A-8DA4-DA25-F38E145E9358}"/>
              </a:ext>
            </a:extLst>
          </p:cNvPr>
          <p:cNvSpPr txBox="1">
            <a:spLocks noGrp="1" noChangeArrowheads="1"/>
          </p:cNvSpPr>
          <p:nvPr>
            <p:ph type="subTitle" idx="1"/>
          </p:nvPr>
        </p:nvSpPr>
        <p:spPr>
          <a:xfrm>
            <a:off x="7182374" y="2948329"/>
            <a:ext cx="4003971" cy="3180757"/>
          </a:xfrm>
        </p:spPr>
        <p:txBody>
          <a:bodyPr anchor="t">
            <a:normAutofit/>
          </a:bodyPr>
          <a:lstStyle/>
          <a:p>
            <a:pPr algn="l" eaLnBrk="1" hangingPunct="1"/>
            <a:r>
              <a:rPr lang="es-ES" altLang="en-US" b="1" dirty="0">
                <a:solidFill>
                  <a:srgbClr val="0070C0"/>
                </a:solidFill>
                <a:latin typeface="Aptos" panose="020B0004020202020204" pitchFamily="34" charset="0"/>
              </a:rPr>
              <a:t>Fernando Rincón, Jesús Barba, Soledad Escolar</a:t>
            </a:r>
          </a:p>
          <a:p>
            <a:pPr algn="l" eaLnBrk="1" hangingPunct="1"/>
            <a:r>
              <a:rPr lang="es-ES" altLang="en-US" dirty="0">
                <a:latin typeface="Aptos" panose="020B0004020202020204" pitchFamily="34" charset="0"/>
              </a:rPr>
              <a:t>Arquitectura y Redes de Computadores </a:t>
            </a:r>
          </a:p>
          <a:p>
            <a:pPr algn="l" eaLnBrk="1" hangingPunct="1"/>
            <a:r>
              <a:rPr lang="es-ES" altLang="en-US" dirty="0">
                <a:latin typeface="Aptos" panose="020B0004020202020204" pitchFamily="34" charset="0"/>
              </a:rPr>
              <a:t>Universidad de Castilla-La Mancha</a:t>
            </a:r>
          </a:p>
          <a:p>
            <a:pPr algn="l" eaLnBrk="1" hangingPunct="1"/>
            <a:r>
              <a:rPr lang="es-ES" altLang="en-US" dirty="0" err="1">
                <a:latin typeface="Aptos" panose="020B0004020202020204" pitchFamily="34" charset="0"/>
              </a:rPr>
              <a:t>Inwire</a:t>
            </a:r>
            <a:r>
              <a:rPr lang="es-ES" altLang="en-US" dirty="0">
                <a:latin typeface="Aptos" panose="020B0004020202020204" pitchFamily="34" charset="0"/>
              </a:rPr>
              <a:t> </a:t>
            </a:r>
            <a:r>
              <a:rPr lang="es-ES" altLang="en-US" dirty="0" err="1">
                <a:latin typeface="Aptos" panose="020B0004020202020204" pitchFamily="34" charset="0"/>
              </a:rPr>
              <a:t>Tecnologies</a:t>
            </a:r>
            <a:r>
              <a:rPr lang="es-ES" altLang="en-US" dirty="0">
                <a:latin typeface="Aptos" panose="020B0004020202020204" pitchFamily="34" charset="0"/>
              </a:rPr>
              <a:t> S.L.</a:t>
            </a:r>
          </a:p>
        </p:txBody>
      </p:sp>
      <p:pic>
        <p:nvPicPr>
          <p:cNvPr id="3076" name="Picture 2" descr="Imagen que contiene Logotipo&#10;&#10;Descripción generada automáticamente">
            <a:extLst>
              <a:ext uri="{FF2B5EF4-FFF2-40B4-BE49-F238E27FC236}">
                <a16:creationId xmlns:a16="http://schemas.microsoft.com/office/drawing/2014/main" id="{A3420802-8A1D-4C70-CDE4-0CAEE6E39C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842083"/>
            <a:ext cx="5702085" cy="15511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10242" name="Marcador de contenido 2">
            <a:extLst>
              <a:ext uri="{FF2B5EF4-FFF2-40B4-BE49-F238E27FC236}">
                <a16:creationId xmlns:a16="http://schemas.microsoft.com/office/drawing/2014/main" id="{C14BCB2C-8A2E-EA45-B9AB-4A6CB51DD02D}"/>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a:latin typeface="Aptos" panose="020B0004020202020204" pitchFamily="34" charset="0"/>
              </a:rPr>
              <a:t>admite </a:t>
            </a:r>
            <a:r>
              <a:rPr altLang="en-US" b="1" dirty="0">
                <a:latin typeface="Aptos" panose="020B0004020202020204" pitchFamily="34" charset="0"/>
              </a:rPr>
              <a:t>cuatro</a:t>
            </a:r>
            <a:r>
              <a:rPr altLang="en-US" dirty="0">
                <a:latin typeface="Aptos" panose="020B0004020202020204" pitchFamily="34" charset="0"/>
              </a:rPr>
              <a:t> opciones de instalación</a:t>
            </a:r>
          </a:p>
          <a:p>
            <a:pPr marL="914400" lvl="1" indent="-457200" eaLnBrk="1" hangingPunct="1">
              <a:buFont typeface="Aptos Display" panose="020B0004020202020204" pitchFamily="34" charset="0"/>
              <a:buAutoNum type="arabicPeriod"/>
            </a:pPr>
            <a:r>
              <a:rPr altLang="en-US" b="1" dirty="0">
                <a:solidFill>
                  <a:srgbClr val="222222"/>
                </a:solidFill>
                <a:latin typeface="Aptos" panose="020B0004020202020204" pitchFamily="34" charset="0"/>
              </a:rPr>
              <a:t>Sistema Operativo </a:t>
            </a:r>
            <a:r>
              <a:rPr altLang="en-US" dirty="0">
                <a:solidFill>
                  <a:srgbClr val="222222"/>
                </a:solidFill>
                <a:latin typeface="Aptos" panose="020B0004020202020204" pitchFamily="34" charset="0"/>
              </a:rPr>
              <a:t>(HA OS)</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Core: </a:t>
            </a:r>
            <a:r>
              <a:rPr altLang="en-US" dirty="0">
                <a:latin typeface="Aptos" panose="020B0004020202020204" pitchFamily="34" charset="0"/>
              </a:rPr>
              <a:t>Instalación manual mediante entorno virtual Python.</a:t>
            </a:r>
          </a:p>
          <a:p>
            <a:pPr marL="914400" lvl="1" indent="-457200" eaLnBrk="1" hangingPunct="1">
              <a:buFont typeface="Aptos Display" panose="020B0004020202020204" pitchFamily="34" charset="0"/>
              <a:buAutoNum type="arabicPeriod"/>
            </a:pPr>
            <a:r>
              <a:rPr lang="en-US" altLang="en-US" b="1" dirty="0" err="1">
                <a:solidFill>
                  <a:srgbClr val="222222"/>
                </a:solidFill>
                <a:latin typeface="Aptos" panose="020B0004020202020204" pitchFamily="34" charset="0"/>
              </a:rPr>
              <a:t>Supervisado</a:t>
            </a:r>
            <a:r>
              <a:rPr lang="en-US" altLang="en-US" b="1" dirty="0">
                <a:solidFill>
                  <a:srgbClr val="222222"/>
                </a:solidFill>
                <a:latin typeface="Aptos" panose="020B0004020202020204" pitchFamily="34" charset="0"/>
              </a:rPr>
              <a:t>:</a:t>
            </a:r>
            <a:r>
              <a:rPr lang="en-US" altLang="en-US" dirty="0">
                <a:solidFill>
                  <a:srgbClr val="222222"/>
                </a:solidFill>
                <a:latin typeface="Aptos" panose="020B0004020202020204" pitchFamily="34" charset="0"/>
              </a:rPr>
              <a:t> </a:t>
            </a:r>
            <a:r>
              <a:rPr altLang="en-US" dirty="0">
                <a:latin typeface="Aptos" panose="020B0004020202020204" pitchFamily="34" charset="0"/>
              </a:rPr>
              <a:t> Instalación manual del supervisor</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Contenedores Docker</a:t>
            </a:r>
            <a:r>
              <a:rPr altLang="en-US" dirty="0">
                <a:latin typeface="Aptos" panose="020B0004020202020204" pitchFamily="34" charset="0"/>
              </a:rPr>
              <a:t>: Instalación independiente basada en contenedores</a:t>
            </a:r>
          </a:p>
        </p:txBody>
      </p:sp>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Tipos de instalaciones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5"/>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6" name="CuadroTexto 8">
            <a:extLst>
              <a:ext uri="{FF2B5EF4-FFF2-40B4-BE49-F238E27FC236}">
                <a16:creationId xmlns:a16="http://schemas.microsoft.com/office/drawing/2014/main" id="{EC457B6E-D118-A4DD-E205-583C3EE44E56}"/>
              </a:ext>
            </a:extLst>
          </p:cNvPr>
          <p:cNvSpPr txBox="1"/>
          <p:nvPr/>
        </p:nvSpPr>
        <p:spPr>
          <a:xfrm>
            <a:off x="1269728" y="2767280"/>
            <a:ext cx="10321925" cy="1323439"/>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service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notify</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username</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data:</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message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The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garage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door</a:t>
            </a:r>
            <a:r>
              <a:rPr lang="es-ES" sz="2000" kern="0" dirty="0">
                <a:solidFill>
                  <a:srgbClr val="000000"/>
                </a:solidFill>
                <a:latin typeface="Courier New" pitchFamily="49"/>
                <a:cs typeface="Courier New" pitchFamily="49"/>
              </a:rPr>
              <a:t> has </a:t>
            </a:r>
            <a:r>
              <a:rPr lang="es-ES" sz="2000" kern="0" dirty="0" err="1">
                <a:solidFill>
                  <a:srgbClr val="000000"/>
                </a:solidFill>
                <a:latin typeface="Courier New" pitchFamily="49"/>
                <a:cs typeface="Courier New" pitchFamily="49"/>
              </a:rPr>
              <a:t>been</a:t>
            </a:r>
            <a:r>
              <a:rPr lang="es-ES" sz="2000" kern="0" dirty="0">
                <a:solidFill>
                  <a:srgbClr val="000000"/>
                </a:solidFill>
                <a:latin typeface="Courier New" pitchFamily="49"/>
                <a:cs typeface="Courier New" pitchFamily="49"/>
              </a:rPr>
              <a:t> open </a:t>
            </a:r>
            <a:r>
              <a:rPr lang="es-ES" sz="2000" kern="0" dirty="0" err="1">
                <a:solidFill>
                  <a:srgbClr val="000000"/>
                </a:solidFill>
                <a:latin typeface="Courier New" pitchFamily="49"/>
                <a:cs typeface="Courier New" pitchFamily="49"/>
              </a:rPr>
              <a:t>for</a:t>
            </a:r>
            <a:r>
              <a:rPr lang="es-ES" sz="2000" kern="0" dirty="0">
                <a:solidFill>
                  <a:srgbClr val="000000"/>
                </a:solidFill>
                <a:latin typeface="Courier New" pitchFamily="49"/>
                <a:cs typeface="Courier New" pitchFamily="49"/>
              </a:rPr>
              <a:t> 10 minutes</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069709167"/>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una </a:t>
            </a:r>
            <a:r>
              <a:rPr lang="es-ES" b="1" dirty="0"/>
              <a:t>automatización</a:t>
            </a:r>
            <a:r>
              <a:rPr lang="es-ES" dirty="0"/>
              <a:t> que, </a:t>
            </a:r>
          </a:p>
          <a:p>
            <a:pPr marL="0" indent="0">
              <a:buNone/>
            </a:pPr>
            <a:r>
              <a:rPr lang="es-ES" dirty="0"/>
              <a:t>	en función de si es </a:t>
            </a:r>
            <a:r>
              <a:rPr lang="es-ES" b="1" dirty="0">
                <a:solidFill>
                  <a:srgbClr val="0070C0"/>
                </a:solidFill>
              </a:rPr>
              <a:t>verano</a:t>
            </a:r>
            <a:r>
              <a:rPr lang="es-ES" dirty="0"/>
              <a:t> o </a:t>
            </a:r>
            <a:r>
              <a:rPr lang="es-ES" b="1" dirty="0">
                <a:solidFill>
                  <a:srgbClr val="0070C0"/>
                </a:solidFill>
              </a:rPr>
              <a:t>invierno</a:t>
            </a:r>
            <a:r>
              <a:rPr lang="es-ES" dirty="0"/>
              <a:t>, </a:t>
            </a:r>
          </a:p>
          <a:p>
            <a:pPr marL="0" indent="0">
              <a:buNone/>
            </a:pPr>
            <a:r>
              <a:rPr lang="es-ES" dirty="0"/>
              <a:t>	active las escenas “</a:t>
            </a:r>
            <a:r>
              <a:rPr lang="es-ES" b="1" dirty="0">
                <a:solidFill>
                  <a:srgbClr val="0070C0"/>
                </a:solidFill>
              </a:rPr>
              <a:t>Día de verano</a:t>
            </a:r>
            <a:r>
              <a:rPr lang="es-ES" dirty="0"/>
              <a:t>” o “</a:t>
            </a:r>
            <a:r>
              <a:rPr lang="es-ES" b="1" dirty="0">
                <a:solidFill>
                  <a:srgbClr val="0070C0"/>
                </a:solidFill>
              </a:rPr>
              <a:t>Día de invierno</a:t>
            </a:r>
            <a:r>
              <a:rPr lang="es-ES" dirty="0"/>
              <a:t>”,</a:t>
            </a:r>
          </a:p>
          <a:p>
            <a:pPr marL="0" indent="0">
              <a:buNone/>
            </a:pPr>
            <a:r>
              <a:rPr lang="es-ES" dirty="0"/>
              <a:t>	y envíe una notificación al </a:t>
            </a:r>
            <a:r>
              <a:rPr lang="es-ES" b="1" dirty="0" err="1">
                <a:solidFill>
                  <a:srgbClr val="0070C0"/>
                </a:solidFill>
              </a:rPr>
              <a:t>bot</a:t>
            </a:r>
            <a:r>
              <a:rPr lang="es-ES" b="1" dirty="0">
                <a:solidFill>
                  <a:srgbClr val="0070C0"/>
                </a:solidFill>
              </a:rPr>
              <a:t> de </a:t>
            </a:r>
            <a:r>
              <a:rPr lang="es-ES" b="1" dirty="0" err="1">
                <a:solidFill>
                  <a:srgbClr val="0070C0"/>
                </a:solidFill>
              </a:rPr>
              <a:t>Telegram</a:t>
            </a:r>
            <a:r>
              <a:rPr lang="es-ES" b="1" dirty="0">
                <a:solidFill>
                  <a:srgbClr val="0070C0"/>
                </a:solidFill>
              </a:rPr>
              <a:t> </a:t>
            </a:r>
            <a:r>
              <a:rPr lang="es-ES" dirty="0"/>
              <a:t>un mensaje</a:t>
            </a:r>
          </a:p>
          <a:p>
            <a:pPr marL="457200" lvl="1" indent="0">
              <a:buNone/>
            </a:pPr>
            <a:endParaRPr lang="es-ES" dirty="0"/>
          </a:p>
          <a:p>
            <a:pPr marL="914400" lvl="1" indent="-457200">
              <a:buFont typeface="+mj-lt"/>
              <a:buAutoNum type="arabicPeriod"/>
            </a:pPr>
            <a:r>
              <a:rPr lang="es-ES" b="1" dirty="0">
                <a:solidFill>
                  <a:srgbClr val="0070C0"/>
                </a:solidFill>
              </a:rPr>
              <a:t>Verano</a:t>
            </a:r>
            <a:r>
              <a:rPr lang="es-ES" dirty="0"/>
              <a:t>: [AEMET </a:t>
            </a:r>
            <a:r>
              <a:rPr lang="es-ES" dirty="0" err="1"/>
              <a:t>condition</a:t>
            </a:r>
            <a:r>
              <a:rPr lang="es-ES" dirty="0"/>
              <a:t> = </a:t>
            </a:r>
            <a:r>
              <a:rPr lang="es-ES" dirty="0" err="1"/>
              <a:t>sunny</a:t>
            </a:r>
            <a:r>
              <a:rPr lang="es-ES" dirty="0"/>
              <a:t>] AND [</a:t>
            </a:r>
            <a:r>
              <a:rPr lang="es-ES" dirty="0" err="1"/>
              <a:t>shellyht.temperatura</a:t>
            </a:r>
            <a:r>
              <a:rPr lang="es-ES" dirty="0"/>
              <a:t> &gt; 30]</a:t>
            </a:r>
          </a:p>
          <a:p>
            <a:pPr marL="914400" lvl="1" indent="-457200">
              <a:buFont typeface="+mj-lt"/>
              <a:buAutoNum type="arabicPeriod"/>
            </a:pPr>
            <a:r>
              <a:rPr lang="es-ES" b="1" dirty="0">
                <a:solidFill>
                  <a:srgbClr val="0070C0"/>
                </a:solidFill>
              </a:rPr>
              <a:t>Invierno</a:t>
            </a:r>
            <a:r>
              <a:rPr lang="es-ES" dirty="0"/>
              <a:t>: [AEMET </a:t>
            </a:r>
            <a:r>
              <a:rPr lang="es-ES" dirty="0" err="1"/>
              <a:t>condition</a:t>
            </a:r>
            <a:r>
              <a:rPr lang="es-ES" dirty="0"/>
              <a:t> = </a:t>
            </a:r>
            <a:r>
              <a:rPr lang="es-ES" dirty="0" err="1"/>
              <a:t>cloudy</a:t>
            </a:r>
            <a:r>
              <a:rPr lang="es-ES" dirty="0"/>
              <a:t>] AND [</a:t>
            </a:r>
            <a:r>
              <a:rPr lang="es-ES" dirty="0" err="1"/>
              <a:t>shellyht.temperatura</a:t>
            </a:r>
            <a:r>
              <a:rPr lang="es-ES" dirty="0"/>
              <a:t> &lt; 10]</a:t>
            </a:r>
          </a:p>
          <a:p>
            <a:pPr lvl="1"/>
            <a:endParaRPr lang="es-ES" dirty="0"/>
          </a:p>
          <a:p>
            <a:r>
              <a:rPr lang="es-ES" dirty="0"/>
              <a:t>Crear una tarjeta de tipo “Entidades” llamada Automatizaciones e incluir la automatización creada</a:t>
            </a:r>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2" name="CuadroTexto 6">
            <a:extLst>
              <a:ext uri="{FF2B5EF4-FFF2-40B4-BE49-F238E27FC236}">
                <a16:creationId xmlns:a16="http://schemas.microsoft.com/office/drawing/2014/main" id="{174814CE-BEAA-59D5-D321-397B31A71D4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B318A497-1643-7B7A-FABE-C355790EBE4B}"/>
              </a:ext>
            </a:extLst>
          </p:cNvPr>
          <p:cNvSpPr txBox="1"/>
          <p:nvPr/>
        </p:nvSpPr>
        <p:spPr>
          <a:xfrm>
            <a:off x="-12701" y="1312001"/>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5339540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Marcador de contenido 2">
            <a:extLst>
              <a:ext uri="{FF2B5EF4-FFF2-40B4-BE49-F238E27FC236}">
                <a16:creationId xmlns:a16="http://schemas.microsoft.com/office/drawing/2014/main" id="{0172388D-A08A-01A8-A91F-9A355AEB9D62}"/>
              </a:ext>
            </a:extLst>
          </p:cNvPr>
          <p:cNvSpPr txBox="1">
            <a:spLocks noGrp="1" noChangeArrowheads="1"/>
          </p:cNvSpPr>
          <p:nvPr>
            <p:ph idx="1"/>
          </p:nvPr>
        </p:nvSpPr>
        <p:spPr/>
        <p:txBody>
          <a:bodyPr/>
          <a:lstStyle/>
          <a:p>
            <a:pPr eaLnBrk="1" hangingPunct="1"/>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dirty="0" err="1">
                <a:solidFill>
                  <a:schemeClr val="tx1"/>
                </a:solidFill>
                <a:latin typeface="Aptos" panose="020B0004020202020204" pitchFamily="34" charset="0"/>
              </a:rPr>
              <a:t>via</a:t>
            </a:r>
            <a:r>
              <a:rPr altLang="en-US" dirty="0">
                <a:solidFill>
                  <a:schemeClr val="tx1"/>
                </a:solidFill>
                <a:latin typeface="Aptos" panose="020B0004020202020204" pitchFamily="34" charset="0"/>
              </a:rPr>
              <a:t> </a:t>
            </a:r>
            <a:r>
              <a:rPr lang="es-ES" altLang="en-US" b="1" dirty="0" err="1">
                <a:solidFill>
                  <a:schemeClr val="tx1"/>
                </a:solidFill>
                <a:latin typeface="Aptos" panose="020B0004020202020204" pitchFamily="34" charset="0"/>
              </a:rPr>
              <a:t>d</a:t>
            </a:r>
            <a:r>
              <a:rPr altLang="en-US" b="1" dirty="0" err="1">
                <a:solidFill>
                  <a:schemeClr val="tx1"/>
                </a:solidFill>
                <a:latin typeface="Aptos" panose="020B0004020202020204" pitchFamily="34" charset="0"/>
              </a:rPr>
              <a:t>ocker-compose</a:t>
            </a:r>
            <a:endParaRPr altLang="en-US" b="1" dirty="0">
              <a:solidFill>
                <a:schemeClr val="tx1"/>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Acceder a </a:t>
            </a:r>
            <a:r>
              <a:rPr lang="es-ES" altLang="en-US" sz="2400" b="1" dirty="0" err="1">
                <a:solidFill>
                  <a:srgbClr val="0070C0"/>
                </a:solidFill>
                <a:latin typeface="Aptos" panose="020B0004020202020204" pitchFamily="34" charset="0"/>
              </a:rPr>
              <a:t>Portainer</a:t>
            </a:r>
            <a:r>
              <a:rPr lang="es-ES" altLang="en-US" sz="2400" b="1" dirty="0">
                <a:solidFill>
                  <a:srgbClr val="0070C0"/>
                </a:solidFill>
                <a:latin typeface="Aptos" panose="020B0004020202020204" pitchFamily="34" charset="0"/>
              </a:rPr>
              <a:t> </a:t>
            </a:r>
            <a:r>
              <a:rPr lang="es-ES" altLang="en-US" sz="2400" dirty="0" err="1">
                <a:latin typeface="Aptos" panose="020B0004020202020204" pitchFamily="34" charset="0"/>
              </a:rPr>
              <a:t>via</a:t>
            </a:r>
            <a:r>
              <a:rPr lang="es-ES" altLang="en-US" sz="2400" dirty="0">
                <a:latin typeface="Aptos" panose="020B0004020202020204" pitchFamily="34" charset="0"/>
              </a:rPr>
              <a:t> la URL </a:t>
            </a:r>
            <a:r>
              <a:rPr lang="es-ES" altLang="en-US" sz="2400" dirty="0">
                <a:solidFill>
                  <a:srgbClr val="0070C0"/>
                </a:solidFill>
                <a:latin typeface="Aptos" panose="020B0004020202020204" pitchFamily="34" charset="0"/>
                <a:hlinkClick r:id="rId2"/>
              </a:rPr>
              <a:t>https://127.0.0.1:9443</a:t>
            </a:r>
            <a:endParaRPr lang="es-ES" altLang="en-US" sz="2400" dirty="0">
              <a:solidFill>
                <a:srgbClr val="0070C0"/>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Copiar el fichero </a:t>
            </a:r>
            <a:r>
              <a:rPr lang="es-ES" altLang="en-US" sz="2400" b="1" dirty="0" err="1">
                <a:solidFill>
                  <a:srgbClr val="0070C0"/>
                </a:solidFill>
                <a:latin typeface="Aptos" panose="020B0004020202020204" pitchFamily="34" charset="0"/>
              </a:rPr>
              <a:t>stack-nodered.yaml</a:t>
            </a:r>
            <a:r>
              <a:rPr lang="es-ES" altLang="en-US" sz="2400" dirty="0">
                <a:latin typeface="Aptos" panose="020B0004020202020204" pitchFamily="34" charset="0"/>
              </a:rPr>
              <a:t> dentro del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err="1">
                <a:latin typeface="Aptos" panose="020B0004020202020204" pitchFamily="34" charset="0"/>
              </a:rPr>
              <a:t>Stack</a:t>
            </a:r>
            <a:r>
              <a:rPr lang="es-ES" altLang="en-US" sz="2400" dirty="0">
                <a:latin typeface="Aptos" panose="020B0004020202020204" pitchFamily="34" charset="0"/>
              </a:rPr>
              <a:t> HA"</a:t>
            </a: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Crear el directorio </a:t>
            </a:r>
            <a:r>
              <a:rPr altLang="en-US" b="1" dirty="0">
                <a:latin typeface="Aptos" panose="020B0004020202020204" pitchFamily="34" charset="0"/>
              </a:rPr>
              <a:t>/</a:t>
            </a:r>
            <a:r>
              <a:rPr altLang="en-US" b="1" dirty="0" err="1">
                <a:latin typeface="Aptos" panose="020B0004020202020204" pitchFamily="34" charset="0"/>
              </a:rPr>
              <a:t>docker</a:t>
            </a:r>
            <a:r>
              <a:rPr altLang="en-US" b="1" dirty="0">
                <a:latin typeface="Aptos" panose="020B0004020202020204" pitchFamily="34" charset="0"/>
              </a:rPr>
              <a:t>/</a:t>
            </a:r>
            <a:r>
              <a:rPr altLang="en-US" b="1" dirty="0" err="1">
                <a:latin typeface="Aptos" panose="020B0004020202020204" pitchFamily="34" charset="0"/>
              </a:rPr>
              <a:t>nodered</a:t>
            </a:r>
            <a:endParaRPr altLang="en-US" b="1"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Verificar los logs</a:t>
            </a:r>
          </a:p>
          <a:p>
            <a:pPr lvl="1" eaLnBrk="1" hangingPunct="1"/>
            <a:r>
              <a:rPr altLang="en-US" dirty="0">
                <a:latin typeface="Aptos" panose="020B0004020202020204" pitchFamily="34" charset="0"/>
              </a:rPr>
              <a:t>Acceder a </a:t>
            </a:r>
            <a:r>
              <a:rPr altLang="en-US" dirty="0" err="1">
                <a:latin typeface="Aptos" panose="020B0004020202020204" pitchFamily="34" charset="0"/>
              </a:rPr>
              <a:t>Node</a:t>
            </a:r>
            <a:r>
              <a:rPr altLang="en-US" dirty="0">
                <a:latin typeface="Aptos" panose="020B0004020202020204" pitchFamily="34" charset="0"/>
              </a:rPr>
              <a:t>-RED en </a:t>
            </a:r>
            <a:r>
              <a:rPr altLang="en-US" dirty="0">
                <a:latin typeface="Aptos" panose="020B0004020202020204" pitchFamily="34" charset="0"/>
                <a:hlinkClick r:id="rId3"/>
              </a:rPr>
              <a:t>http://127.0.0.1:1880</a:t>
            </a:r>
            <a:endParaRPr altLang="en-US" dirty="0">
              <a:latin typeface="Aptos" panose="020B0004020202020204" pitchFamily="34" charset="0"/>
            </a:endParaRPr>
          </a:p>
          <a:p>
            <a:pPr marL="0" indent="0" eaLnBrk="1" hangingPunct="1">
              <a:buNone/>
            </a:pPr>
            <a:endParaRPr altLang="en-US" dirty="0">
              <a:latin typeface="Aptos" panose="020B0004020202020204" pitchFamily="34" charset="0"/>
            </a:endParaRPr>
          </a:p>
        </p:txBody>
      </p:sp>
      <p:sp>
        <p:nvSpPr>
          <p:cNvPr id="4" name="CuadroTexto 3">
            <a:extLst>
              <a:ext uri="{FF2B5EF4-FFF2-40B4-BE49-F238E27FC236}">
                <a16:creationId xmlns:a16="http://schemas.microsoft.com/office/drawing/2014/main" id="{6832B0BD-ED7E-2EC7-E3C8-38373CE3BD7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F8A71459-26FC-D630-2DFB-072972FB455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12" name="CuadroTexto 10">
            <a:extLst>
              <a:ext uri="{FF2B5EF4-FFF2-40B4-BE49-F238E27FC236}">
                <a16:creationId xmlns:a16="http://schemas.microsoft.com/office/drawing/2014/main" id="{7F3F3F82-8047-811F-163C-67EBB05A78F6}"/>
              </a:ext>
            </a:extLst>
          </p:cNvPr>
          <p:cNvSpPr txBox="1"/>
          <p:nvPr/>
        </p:nvSpPr>
        <p:spPr>
          <a:xfrm>
            <a:off x="1571625" y="3762375"/>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0000"/>
                </a:solidFill>
                <a:latin typeface="Courier New" pitchFamily="49"/>
                <a:cs typeface="Courier New" pitchFamily="49"/>
              </a:rPr>
              <a:t>$ sudo </a:t>
            </a:r>
            <a:r>
              <a:rPr lang="es-ES" sz="2400" kern="0" dirty="0" err="1">
                <a:solidFill>
                  <a:srgbClr val="000000"/>
                </a:solidFill>
                <a:latin typeface="Courier New" pitchFamily="49"/>
                <a:cs typeface="Courier New" pitchFamily="49"/>
              </a:rPr>
              <a:t>mkdir</a:t>
            </a:r>
            <a:r>
              <a:rPr lang="es-ES" sz="2400" kern="0" dirty="0">
                <a:solidFill>
                  <a:srgbClr val="000000"/>
                </a:solidFill>
                <a:latin typeface="Courier New" pitchFamily="49"/>
                <a:cs typeface="Courier New" pitchFamily="49"/>
              </a:rPr>
              <a:t> /</a:t>
            </a:r>
            <a:r>
              <a:rPr lang="es-ES" sz="2400" kern="0" dirty="0" err="1">
                <a:solidFill>
                  <a:srgbClr val="000000"/>
                </a:solidFill>
                <a:latin typeface="Courier New" pitchFamily="49"/>
                <a:cs typeface="Courier New" pitchFamily="49"/>
              </a:rPr>
              <a:t>docker</a:t>
            </a:r>
            <a:r>
              <a:rPr lang="es-ES" sz="2400" kern="0" dirty="0">
                <a:solidFill>
                  <a:srgbClr val="000000"/>
                </a:solidFill>
                <a:latin typeface="Courier New" pitchFamily="49"/>
                <a:cs typeface="Courier New" pitchFamily="49"/>
              </a:rPr>
              <a:t>/</a:t>
            </a:r>
            <a:r>
              <a:rPr lang="es-ES" sz="2400" kern="0" dirty="0" err="1">
                <a:solidFill>
                  <a:srgbClr val="000000"/>
                </a:solidFill>
                <a:latin typeface="Courier New" pitchFamily="49"/>
                <a:cs typeface="Courier New" pitchFamily="49"/>
              </a:rPr>
              <a:t>nodered</a:t>
            </a:r>
            <a:endParaRPr lang="es-ES" sz="24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998615366"/>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Vincular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dirty="0">
                <a:latin typeface="Aptos" panose="020B0004020202020204" pitchFamily="34" charset="0"/>
              </a:rPr>
              <a:t> a Home </a:t>
            </a:r>
            <a:r>
              <a:rPr altLang="en-US" dirty="0" err="1">
                <a:latin typeface="Aptos" panose="020B0004020202020204" pitchFamily="34" charset="0"/>
              </a:rPr>
              <a:t>Assistant</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Integrations</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Buscar una integración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b="1" dirty="0" err="1">
                <a:solidFill>
                  <a:srgbClr val="0070C0"/>
                </a:solidFill>
                <a:latin typeface="Aptos" panose="020B0004020202020204" pitchFamily="34" charset="0"/>
              </a:rPr>
              <a:t>Companion</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Seguir las instrucciones de instalación:</a:t>
            </a:r>
          </a:p>
          <a:p>
            <a:pPr lvl="2" eaLnBrk="1" hangingPunct="1">
              <a:lnSpc>
                <a:spcPct val="80000"/>
              </a:lnSpc>
            </a:pPr>
            <a:r>
              <a:rPr altLang="en-US" dirty="0">
                <a:latin typeface="Aptos" panose="020B0004020202020204" pitchFamily="34" charset="0"/>
              </a:rPr>
              <a:t>Descargar, reiniciar Home </a:t>
            </a:r>
            <a:r>
              <a:rPr altLang="en-US" dirty="0" err="1">
                <a:latin typeface="Aptos" panose="020B0004020202020204" pitchFamily="34" charset="0"/>
              </a:rPr>
              <a:t>Assistant</a:t>
            </a:r>
            <a:r>
              <a:rPr altLang="en-US" dirty="0">
                <a:latin typeface="Aptos" panose="020B0004020202020204" pitchFamily="34" charset="0"/>
              </a:rPr>
              <a:t>, borrar la caché del navegador</a:t>
            </a:r>
          </a:p>
          <a:p>
            <a:pPr lvl="1" eaLnBrk="1" hangingPunct="1">
              <a:lnSpc>
                <a:spcPct val="80000"/>
              </a:lnSpc>
            </a:pPr>
            <a:r>
              <a:rPr altLang="en-US" dirty="0">
                <a:latin typeface="Aptos" panose="020B0004020202020204" pitchFamily="34" charset="0"/>
              </a:rPr>
              <a:t>Verificar que la instalación se ha realizado correctamente</a:t>
            </a:r>
          </a:p>
          <a:p>
            <a:pPr lvl="2"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 </a:t>
            </a:r>
            <a:r>
              <a:rPr altLang="en-US" dirty="0" err="1">
                <a:latin typeface="Aptos" panose="020B0004020202020204" pitchFamily="34" charset="0"/>
              </a:rPr>
              <a:t>Integrations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Companion</a:t>
            </a:r>
            <a:endParaRPr altLang="en-US" dirty="0">
              <a:latin typeface="Aptos" panose="020B0004020202020204" pitchFamily="34" charset="0"/>
            </a:endParaRPr>
          </a:p>
          <a:p>
            <a:pPr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-home-</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websocket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a:latin typeface="Aptos" panose="020B0004020202020204" pitchFamily="34" charset="0"/>
              </a:rPr>
              <a:t>home </a:t>
            </a:r>
            <a:r>
              <a:rPr altLang="en-US" b="1" dirty="0" err="1">
                <a:latin typeface="Aptos" panose="020B0004020202020204" pitchFamily="34" charset="0"/>
              </a:rPr>
              <a:t>assistant</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459961148"/>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Telegram</a:t>
            </a:r>
            <a:r>
              <a:rPr altLang="en-US" b="1" dirty="0">
                <a:solidFill>
                  <a:srgbClr val="0070C0"/>
                </a:solidFill>
                <a:latin typeface="Aptos" panose="020B0004020202020204" pitchFamily="34" charset="0"/>
              </a:rPr>
              <a:t> </a:t>
            </a:r>
            <a:r>
              <a:rPr altLang="en-US" dirty="0">
                <a:latin typeface="Aptos" panose="020B0004020202020204" pitchFamily="34" charset="0"/>
              </a:rPr>
              <a:t>en </a:t>
            </a:r>
            <a:r>
              <a:rPr altLang="en-US" b="1" dirty="0" err="1">
                <a:latin typeface="Aptos" panose="020B0004020202020204" pitchFamily="34" charset="0"/>
              </a:rPr>
              <a:t>Node</a:t>
            </a:r>
            <a:r>
              <a:rPr altLang="en-US" b="1" dirty="0">
                <a:latin typeface="Aptos" panose="020B0004020202020204" pitchFamily="34" charset="0"/>
              </a:rPr>
              <a:t>-RED</a:t>
            </a:r>
          </a:p>
          <a:p>
            <a:pPr lvl="1"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telegrambot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err="1">
                <a:latin typeface="Aptos" panose="020B0004020202020204" pitchFamily="34" charset="0"/>
              </a:rPr>
              <a:t>telegram</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331421554"/>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600" dirty="0">
                <a:latin typeface="Aptos" panose="020B0004020202020204" pitchFamily="34" charset="0"/>
              </a:rPr>
              <a:t>Vincular </a:t>
            </a:r>
            <a:r>
              <a:rPr altLang="en-US" sz="2600" b="1" dirty="0">
                <a:solidFill>
                  <a:srgbClr val="0070C0"/>
                </a:solidFill>
                <a:latin typeface="Aptos" panose="020B0004020202020204" pitchFamily="34" charset="0"/>
              </a:rPr>
              <a:t>MQTT</a:t>
            </a:r>
            <a:r>
              <a:rPr altLang="en-US" sz="2600" dirty="0">
                <a:latin typeface="Aptos" panose="020B0004020202020204" pitchFamily="34" charset="0"/>
              </a:rPr>
              <a:t> a </a:t>
            </a:r>
            <a:r>
              <a:rPr altLang="en-US" sz="2600" dirty="0" err="1">
                <a:latin typeface="Aptos" panose="020B0004020202020204" pitchFamily="34" charset="0"/>
              </a:rPr>
              <a:t>Node</a:t>
            </a:r>
            <a:r>
              <a:rPr altLang="en-US" sz="2600" dirty="0">
                <a:latin typeface="Aptos" panose="020B0004020202020204" pitchFamily="34" charset="0"/>
              </a:rPr>
              <a:t>-RED</a:t>
            </a:r>
          </a:p>
          <a:p>
            <a:pPr lvl="1" eaLnBrk="1" hangingPunct="1">
              <a:lnSpc>
                <a:spcPct val="100000"/>
              </a:lnSpc>
            </a:pPr>
            <a:r>
              <a:rPr altLang="en-US" sz="2200" dirty="0">
                <a:latin typeface="Aptos" panose="020B0004020202020204" pitchFamily="34" charset="0"/>
              </a:rPr>
              <a:t>Acceder a </a:t>
            </a:r>
            <a:r>
              <a:rPr altLang="en-US" sz="2200" b="1" dirty="0" err="1">
                <a:solidFill>
                  <a:srgbClr val="0070C0"/>
                </a:solidFill>
                <a:latin typeface="Aptos" panose="020B0004020202020204" pitchFamily="34" charset="0"/>
              </a:rPr>
              <a:t>Node</a:t>
            </a:r>
            <a:r>
              <a:rPr altLang="en-US" sz="2200" b="1" dirty="0">
                <a:solidFill>
                  <a:srgbClr val="0070C0"/>
                </a:solidFill>
                <a:latin typeface="Aptos" panose="020B0004020202020204" pitchFamily="34" charset="0"/>
              </a:rPr>
              <a:t>-RED </a:t>
            </a:r>
            <a:r>
              <a:rPr altLang="en-US" sz="2200" dirty="0">
                <a:latin typeface="Aptos" panose="020B0004020202020204" pitchFamily="34" charset="0"/>
              </a:rPr>
              <a:t>en </a:t>
            </a:r>
            <a:r>
              <a:rPr altLang="en-US" sz="2200" dirty="0">
                <a:latin typeface="Aptos" panose="020B0004020202020204" pitchFamily="34" charset="0"/>
                <a:hlinkClick r:id="rId2"/>
              </a:rPr>
              <a:t>http://127.0.0.1:1880</a:t>
            </a:r>
            <a:endParaRPr altLang="en-US" sz="2200" dirty="0">
              <a:latin typeface="Aptos" panose="020B0004020202020204" pitchFamily="34" charset="0"/>
            </a:endParaRPr>
          </a:p>
          <a:p>
            <a:pPr lvl="1" eaLnBrk="1" hangingPunct="1">
              <a:lnSpc>
                <a:spcPct val="100000"/>
              </a:lnSpc>
            </a:pPr>
            <a:r>
              <a:rPr altLang="en-US" sz="2200" dirty="0">
                <a:latin typeface="Aptos" panose="020B0004020202020204" pitchFamily="34" charset="0"/>
              </a:rPr>
              <a:t>Componentes MQTT en sección </a:t>
            </a:r>
            <a:r>
              <a:rPr altLang="en-US" sz="2200" b="1" dirty="0" err="1">
                <a:solidFill>
                  <a:srgbClr val="0070C0"/>
                </a:solidFill>
                <a:latin typeface="Aptos" panose="020B0004020202020204" pitchFamily="34" charset="0"/>
              </a:rPr>
              <a:t>network</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mqtt_in</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suscribirse a un </a:t>
            </a:r>
            <a:r>
              <a:rPr altLang="en-US" b="1" dirty="0" err="1">
                <a:latin typeface="Aptos" panose="020B0004020202020204" pitchFamily="34" charset="0"/>
              </a:rPr>
              <a:t>topic</a:t>
            </a:r>
            <a:endParaRPr altLang="en-US" b="1" dirty="0">
              <a:latin typeface="Aptos" panose="020B0004020202020204" pitchFamily="34" charset="0"/>
            </a:endParaRP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publicar en un </a:t>
            </a:r>
            <a:r>
              <a:rPr altLang="en-US" b="1" dirty="0" err="1">
                <a:latin typeface="Aptos" panose="020B0004020202020204" pitchFamily="34" charset="0"/>
              </a:rPr>
              <a:t>topic</a:t>
            </a:r>
            <a:endParaRPr altLang="en-US" sz="1800" b="1" dirty="0">
              <a:latin typeface="Aptos" panose="020B0004020202020204" pitchFamily="34" charset="0"/>
            </a:endParaRPr>
          </a:p>
          <a:p>
            <a:pPr lvl="1" eaLnBrk="1" hangingPunct="1">
              <a:lnSpc>
                <a:spcPct val="100000"/>
              </a:lnSpc>
            </a:pPr>
            <a:r>
              <a:rPr altLang="en-US" sz="2200" dirty="0">
                <a:latin typeface="Aptos" panose="020B0004020202020204" pitchFamily="34" charset="0"/>
              </a:rPr>
              <a:t>Añadir y configurar un flujo con dos nodos</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dirección IP del servidor MQTT (no localhost, comprobar </a:t>
            </a:r>
            <a:r>
              <a:rPr altLang="en-US" dirty="0" err="1">
                <a:latin typeface="Aptos" panose="020B0004020202020204" pitchFamily="34" charset="0"/>
              </a:rPr>
              <a:t>Portainer</a:t>
            </a:r>
            <a:r>
              <a:rPr altLang="en-US" dirty="0">
                <a:latin typeface="Aptos" panose="020B0004020202020204" pitchFamily="34" charset="0"/>
              </a:rPr>
              <a:t>), </a:t>
            </a:r>
            <a:r>
              <a:rPr altLang="en-US" dirty="0" err="1">
                <a:latin typeface="Aptos" panose="020B0004020202020204" pitchFamily="34" charset="0"/>
              </a:rPr>
              <a:t>login</a:t>
            </a:r>
            <a:r>
              <a:rPr altLang="en-US" dirty="0">
                <a:latin typeface="Aptos" panose="020B0004020202020204" pitchFamily="34" charset="0"/>
              </a:rPr>
              <a:t>/</a:t>
            </a:r>
            <a:r>
              <a:rPr altLang="en-US" dirty="0" err="1">
                <a:latin typeface="Aptos" panose="020B0004020202020204" pitchFamily="34" charset="0"/>
              </a:rPr>
              <a:t>password</a:t>
            </a:r>
            <a:r>
              <a:rPr altLang="en-US" dirty="0">
                <a:latin typeface="Aptos" panose="020B0004020202020204" pitchFamily="34" charset="0"/>
              </a:rPr>
              <a:t> y establecer un </a:t>
            </a:r>
            <a:r>
              <a:rPr altLang="en-US" dirty="0" err="1">
                <a:latin typeface="Aptos" panose="020B0004020202020204" pitchFamily="34" charset="0"/>
              </a:rPr>
              <a:t>topic</a:t>
            </a:r>
            <a:r>
              <a:rPr altLang="en-US" dirty="0">
                <a:latin typeface="Aptos" panose="020B0004020202020204" pitchFamily="34" charset="0"/>
              </a:rPr>
              <a:t> (ej. </a:t>
            </a:r>
            <a:r>
              <a:rPr altLang="en-US" b="1" dirty="0">
                <a:latin typeface="Aptos" panose="020B0004020202020204" pitchFamily="34" charset="0"/>
              </a:rPr>
              <a:t>/</a:t>
            </a:r>
            <a:r>
              <a:rPr altLang="en-US" b="1" dirty="0" err="1">
                <a:latin typeface="Aptos" panose="020B0004020202020204" pitchFamily="34" charset="0"/>
              </a:rPr>
              <a:t>topic</a:t>
            </a:r>
            <a:r>
              <a:rPr altLang="en-US" b="1" dirty="0">
                <a:latin typeface="Aptos" panose="020B0004020202020204" pitchFamily="34" charset="0"/>
              </a:rPr>
              <a:t>/</a:t>
            </a:r>
            <a:r>
              <a:rPr altLang="en-US" b="1" dirty="0" err="1">
                <a:latin typeface="Aptos" panose="020B0004020202020204" pitchFamily="34" charset="0"/>
              </a:rPr>
              <a:t>nodered</a:t>
            </a:r>
            <a:r>
              <a:rPr altLang="en-US"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inject</a:t>
            </a:r>
            <a:r>
              <a:rPr altLang="en-US" b="1" dirty="0">
                <a:latin typeface="Aptos" panose="020B0004020202020204" pitchFamily="34" charset="0"/>
              </a:rPr>
              <a:t>: </a:t>
            </a:r>
            <a:r>
              <a:rPr altLang="en-US" dirty="0">
                <a:latin typeface="Aptos" panose="020B0004020202020204" pitchFamily="34" charset="0"/>
              </a:rPr>
              <a:t>no necesita configuración</a:t>
            </a:r>
          </a:p>
          <a:p>
            <a:pPr lvl="2" eaLnBrk="1" hangingPunct="1">
              <a:lnSpc>
                <a:spcPct val="100000"/>
              </a:lnSpc>
            </a:pPr>
            <a:r>
              <a:rPr altLang="en-US" dirty="0">
                <a:latin typeface="Aptos" panose="020B0004020202020204" pitchFamily="34" charset="0"/>
              </a:rPr>
              <a:t>Conectar ambos (dibujar una línea) y </a:t>
            </a:r>
            <a:r>
              <a:rPr altLang="en-US" b="1" dirty="0" err="1">
                <a:latin typeface="Aptos" panose="020B0004020202020204" pitchFamily="34" charset="0"/>
              </a:rPr>
              <a:t>Deploy</a:t>
            </a:r>
            <a:endParaRPr altLang="en-US" b="1"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012349006"/>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400" dirty="0">
                <a:latin typeface="Aptos" panose="020B0004020202020204" pitchFamily="34" charset="0"/>
              </a:rPr>
              <a:t>Vincular </a:t>
            </a:r>
            <a:r>
              <a:rPr altLang="en-US" sz="2400" b="1" dirty="0">
                <a:solidFill>
                  <a:srgbClr val="0070C0"/>
                </a:solidFill>
                <a:latin typeface="Aptos" panose="020B0004020202020204" pitchFamily="34" charset="0"/>
              </a:rPr>
              <a:t>MQTT</a:t>
            </a:r>
            <a:r>
              <a:rPr altLang="en-US" sz="2400" dirty="0">
                <a:latin typeface="Aptos" panose="020B0004020202020204" pitchFamily="34" charset="0"/>
              </a:rPr>
              <a:t> a </a:t>
            </a:r>
            <a:r>
              <a:rPr altLang="en-US" sz="2400" dirty="0" err="1">
                <a:latin typeface="Aptos" panose="020B0004020202020204" pitchFamily="34" charset="0"/>
              </a:rPr>
              <a:t>Node</a:t>
            </a:r>
            <a:r>
              <a:rPr altLang="en-US" sz="2400" dirty="0">
                <a:latin typeface="Aptos" panose="020B0004020202020204" pitchFamily="34" charset="0"/>
              </a:rPr>
              <a:t>-RED</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latin typeface="Aptos" panose="020B0004020202020204" pitchFamily="34" charset="0"/>
              </a:rPr>
              <a:t>Settings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r>
              <a:rPr altLang="en-US" b="1" dirty="0">
                <a:solidFill>
                  <a:srgbClr val="0070C0"/>
                </a:solidFill>
                <a:latin typeface="Aptos" panose="020B0004020202020204" pitchFamily="34" charset="0"/>
              </a:rPr>
              <a:t> </a:t>
            </a:r>
          </a:p>
          <a:p>
            <a:pPr lvl="2" eaLnBrk="1" hangingPunct="1">
              <a:lnSpc>
                <a:spcPct val="100000"/>
              </a:lnSpc>
            </a:pPr>
            <a:r>
              <a:rPr altLang="en-US" sz="2400" dirty="0">
                <a:latin typeface="Aptos" panose="020B0004020202020204" pitchFamily="34" charset="0"/>
              </a:rPr>
              <a:t>Seleccionar </a:t>
            </a:r>
            <a:r>
              <a:rPr altLang="en-US" sz="2400" dirty="0">
                <a:solidFill>
                  <a:srgbClr val="0070C0"/>
                </a:solidFill>
                <a:latin typeface="Aptos" panose="020B0004020202020204" pitchFamily="34" charset="0"/>
              </a:rPr>
              <a:t>integración </a:t>
            </a:r>
            <a:r>
              <a:rPr altLang="en-US" sz="2400" b="1" dirty="0">
                <a:solidFill>
                  <a:srgbClr val="0070C0"/>
                </a:solidFill>
                <a:latin typeface="Aptos" panose="020B0004020202020204" pitchFamily="34" charset="0"/>
              </a:rPr>
              <a:t>MQTT</a:t>
            </a:r>
            <a:r>
              <a:rPr altLang="en-US" sz="2400" dirty="0">
                <a:solidFill>
                  <a:srgbClr val="0070C0"/>
                </a:solidFill>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altLang="en-US" sz="2400" b="1" dirty="0">
                <a:latin typeface="Aptos" panose="020B0004020202020204" pitchFamily="34" charset="0"/>
              </a:rPr>
              <a:t>Configure</a:t>
            </a:r>
          </a:p>
          <a:p>
            <a:pPr lvl="2" eaLnBrk="1" hangingPunct="1">
              <a:lnSpc>
                <a:spcPct val="100000"/>
              </a:lnSpc>
            </a:pPr>
            <a:r>
              <a:rPr altLang="en-US" sz="2400" dirty="0">
                <a:latin typeface="Aptos" panose="020B0004020202020204" pitchFamily="34" charset="0"/>
              </a:rPr>
              <a:t>Establecer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a:t>
            </a:r>
            <a:r>
              <a:rPr altLang="en-US" sz="2400" b="1" dirty="0" err="1">
                <a:latin typeface="Aptos" panose="020B0004020202020204" pitchFamily="34" charset="0"/>
              </a:rPr>
              <a:t>nodered</a:t>
            </a:r>
            <a:r>
              <a:rPr altLang="en-US" sz="2400" b="1" dirty="0">
                <a:latin typeface="Aptos" panose="020B0004020202020204" pitchFamily="34" charset="0"/>
              </a:rPr>
              <a:t> </a:t>
            </a:r>
            <a:r>
              <a:rPr altLang="en-US" sz="2400" dirty="0">
                <a:latin typeface="Aptos" panose="020B0004020202020204" pitchFamily="34" charset="0"/>
              </a:rPr>
              <a:t>(el mismo que indicaste en </a:t>
            </a:r>
            <a:r>
              <a:rPr altLang="en-US" sz="2400" dirty="0" err="1">
                <a:latin typeface="Aptos" panose="020B0004020202020204" pitchFamily="34" charset="0"/>
              </a:rPr>
              <a:t>Node</a:t>
            </a:r>
            <a:r>
              <a:rPr altLang="en-US" sz="2400" dirty="0">
                <a:latin typeface="Aptos" panose="020B0004020202020204" pitchFamily="34" charset="0"/>
              </a:rPr>
              <a:t>-RED)</a:t>
            </a:r>
          </a:p>
          <a:p>
            <a:pPr lvl="2" eaLnBrk="1" hangingPunct="1">
              <a:lnSpc>
                <a:spcPct val="100000"/>
              </a:lnSpc>
            </a:pPr>
            <a:r>
              <a:rPr altLang="en-US" sz="2400" b="1" dirty="0" err="1">
                <a:latin typeface="Aptos" panose="020B0004020202020204" pitchFamily="34" charset="0"/>
              </a:rPr>
              <a:t>Start</a:t>
            </a:r>
            <a:r>
              <a:rPr altLang="en-US" sz="2400" b="1" dirty="0">
                <a:latin typeface="Aptos" panose="020B0004020202020204" pitchFamily="34" charset="0"/>
              </a:rPr>
              <a:t> </a:t>
            </a:r>
            <a:r>
              <a:rPr altLang="en-US" sz="2400" b="1" dirty="0" err="1">
                <a:latin typeface="Aptos" panose="020B0004020202020204" pitchFamily="34" charset="0"/>
              </a:rPr>
              <a:t>Listening</a:t>
            </a:r>
            <a:endParaRPr altLang="en-US" sz="2400" dirty="0">
              <a:latin typeface="Aptos" panose="020B0004020202020204" pitchFamily="34" charset="0"/>
            </a:endParaRPr>
          </a:p>
          <a:p>
            <a:pPr lvl="1" eaLnBrk="1" hangingPunct="1">
              <a:lnSpc>
                <a:spcPct val="100000"/>
              </a:lnSpc>
            </a:pPr>
            <a:r>
              <a:rPr altLang="en-US" dirty="0">
                <a:latin typeface="Aptos" panose="020B0004020202020204" pitchFamily="34" charset="0"/>
              </a:rPr>
              <a:t>Desde la IU de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click</a:t>
            </a:r>
            <a:r>
              <a:rPr altLang="en-US" dirty="0">
                <a:latin typeface="Aptos" panose="020B0004020202020204" pitchFamily="34" charset="0"/>
              </a:rPr>
              <a:t> sobre “</a:t>
            </a:r>
            <a:r>
              <a:rPr altLang="en-US" dirty="0" err="1">
                <a:latin typeface="Aptos" panose="020B0004020202020204" pitchFamily="34" charset="0"/>
              </a:rPr>
              <a:t>timestamp</a:t>
            </a:r>
            <a:r>
              <a:rPr altLang="en-US" dirty="0">
                <a:latin typeface="Aptos" panose="020B0004020202020204" pitchFamily="34" charset="0"/>
              </a:rPr>
              <a:t>” para inyectar mensajes</a:t>
            </a:r>
          </a:p>
          <a:p>
            <a:pPr marL="457200" lvl="1" indent="0" eaLnBrk="1" hangingPunct="1">
              <a:lnSpc>
                <a:spcPct val="100000"/>
              </a:lnSpc>
              <a:buNone/>
            </a:pPr>
            <a:endParaRPr altLang="en-US" sz="2200"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779088840"/>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3257732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sp>
        <p:nvSpPr>
          <p:cNvPr id="2" name="CuadroTexto 12">
            <a:extLst>
              <a:ext uri="{FF2B5EF4-FFF2-40B4-BE49-F238E27FC236}">
                <a16:creationId xmlns:a16="http://schemas.microsoft.com/office/drawing/2014/main" id="{908E70FC-0AA0-096B-8F47-32C500181DBE}"/>
              </a:ext>
            </a:extLst>
          </p:cNvPr>
          <p:cNvSpPr txBox="1">
            <a:spLocks noChangeArrowheads="1"/>
          </p:cNvSpPr>
          <p:nvPr/>
        </p:nvSpPr>
        <p:spPr bwMode="auto">
          <a:xfrm>
            <a:off x="4361980" y="4222588"/>
            <a:ext cx="712517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Una automatización en </a:t>
            </a:r>
            <a:r>
              <a:rPr lang="es-ES" altLang="en-US" sz="1600" b="1" dirty="0" err="1">
                <a:solidFill>
                  <a:schemeClr val="tx1"/>
                </a:solidFill>
              </a:rPr>
              <a:t>Node</a:t>
            </a:r>
            <a:r>
              <a:rPr lang="es-ES" altLang="en-US" sz="1600" b="1" dirty="0">
                <a:solidFill>
                  <a:schemeClr val="tx1"/>
                </a:solidFill>
              </a:rPr>
              <a:t>-RED: se necesita conectar 3 nodos: 1) </a:t>
            </a:r>
            <a:r>
              <a:rPr lang="es-ES" altLang="en-US" sz="1600" b="1" dirty="0" err="1">
                <a:solidFill>
                  <a:schemeClr val="tx1"/>
                </a:solidFill>
              </a:rPr>
              <a:t>trigger</a:t>
            </a:r>
            <a:r>
              <a:rPr lang="es-ES" altLang="en-US" sz="1600" b="1" dirty="0">
                <a:solidFill>
                  <a:schemeClr val="tx1"/>
                </a:solidFill>
              </a:rPr>
              <a:t>; 2) </a:t>
            </a:r>
            <a:r>
              <a:rPr lang="es-ES" altLang="en-US" sz="1600" b="1" dirty="0" err="1">
                <a:solidFill>
                  <a:schemeClr val="tx1"/>
                </a:solidFill>
              </a:rPr>
              <a:t>function</a:t>
            </a:r>
            <a:r>
              <a:rPr lang="es-ES" altLang="en-US" sz="1600" b="1" dirty="0">
                <a:solidFill>
                  <a:schemeClr val="tx1"/>
                </a:solidFill>
              </a:rPr>
              <a:t>; 3) </a:t>
            </a:r>
            <a:r>
              <a:rPr lang="es-ES" altLang="en-US" sz="1600" b="1" dirty="0" err="1">
                <a:solidFill>
                  <a:schemeClr val="tx1"/>
                </a:solidFill>
              </a:rPr>
              <a:t>Telegram</a:t>
            </a:r>
            <a:r>
              <a:rPr lang="es-ES" altLang="en-US" sz="1600" b="1" dirty="0">
                <a:solidFill>
                  <a:schemeClr val="tx1"/>
                </a:solidFill>
              </a:rPr>
              <a:t> Sender</a:t>
            </a:r>
          </a:p>
        </p:txBody>
      </p:sp>
    </p:spTree>
    <p:extLst>
      <p:ext uri="{BB962C8B-B14F-4D97-AF65-F5344CB8AC3E}">
        <p14:creationId xmlns:p14="http://schemas.microsoft.com/office/powerpoint/2010/main" val="4676753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51" y="2466933"/>
            <a:ext cx="3990540" cy="3713205"/>
          </a:xfrm>
          <a:prstGeom prst="rect">
            <a:avLst/>
          </a:prstGeom>
        </p:spPr>
      </p:pic>
      <p:pic>
        <p:nvPicPr>
          <p:cNvPr id="15" name="Imagen 14" descr="Interfaz de usuario gráfica, Texto, Aplicación, Correo electrónico&#10;&#10;Descripción generada automáticamente">
            <a:extLst>
              <a:ext uri="{FF2B5EF4-FFF2-40B4-BE49-F238E27FC236}">
                <a16:creationId xmlns:a16="http://schemas.microsoft.com/office/drawing/2014/main" id="{5A31D15A-516B-768F-C559-685E5CDA4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980" y="3862539"/>
            <a:ext cx="3226471" cy="2030559"/>
          </a:xfrm>
          <a:prstGeom prst="rect">
            <a:avLst/>
          </a:prstGeom>
        </p:spPr>
      </p:pic>
      <p:sp>
        <p:nvSpPr>
          <p:cNvPr id="13" name="CuadroTexto 12">
            <a:extLst>
              <a:ext uri="{FF2B5EF4-FFF2-40B4-BE49-F238E27FC236}">
                <a16:creationId xmlns:a16="http://schemas.microsoft.com/office/drawing/2014/main" id="{7B5E8596-408F-344C-EE64-E5FA6ECB1254}"/>
              </a:ext>
            </a:extLst>
          </p:cNvPr>
          <p:cNvSpPr txBox="1">
            <a:spLocks noChangeArrowheads="1"/>
          </p:cNvSpPr>
          <p:nvPr/>
        </p:nvSpPr>
        <p:spPr bwMode="auto">
          <a:xfrm>
            <a:off x="7760570" y="421168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trigger</a:t>
            </a:r>
            <a:r>
              <a:rPr lang="es-ES" altLang="en-US" sz="1600" b="1" dirty="0">
                <a:solidFill>
                  <a:schemeClr val="tx1"/>
                </a:solidFill>
              </a:rPr>
              <a:t>: se necesita especificar los bloques </a:t>
            </a:r>
            <a:r>
              <a:rPr lang="es-ES" altLang="en-US" sz="1600" b="1" dirty="0" err="1">
                <a:solidFill>
                  <a:schemeClr val="tx1"/>
                </a:solidFill>
              </a:rPr>
              <a:t>when</a:t>
            </a:r>
            <a:r>
              <a:rPr lang="es-ES" altLang="en-US" sz="1600" b="1" dirty="0">
                <a:solidFill>
                  <a:schemeClr val="tx1"/>
                </a:solidFill>
              </a:rPr>
              <a:t>, And </a:t>
            </a:r>
            <a:r>
              <a:rPr lang="es-ES" altLang="en-US" sz="1600" b="1" dirty="0" err="1">
                <a:solidFill>
                  <a:schemeClr val="tx1"/>
                </a:solidFill>
              </a:rPr>
              <a:t>If</a:t>
            </a:r>
            <a:r>
              <a:rPr lang="es-ES" altLang="en-US" sz="1600" b="1" dirty="0">
                <a:solidFill>
                  <a:schemeClr val="tx1"/>
                </a:solidFill>
              </a:rPr>
              <a:t> de una automatización</a:t>
            </a:r>
          </a:p>
        </p:txBody>
      </p:sp>
    </p:spTree>
    <p:extLst>
      <p:ext uri="{BB962C8B-B14F-4D97-AF65-F5344CB8AC3E}">
        <p14:creationId xmlns:p14="http://schemas.microsoft.com/office/powerpoint/2010/main" val="231718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Tipos de instalaciones</a:t>
            </a:r>
          </a:p>
        </p:txBody>
      </p:sp>
      <p:pic>
        <p:nvPicPr>
          <p:cNvPr id="11270" name="Imagen 14" descr="Tabla&#10;&#10;Descripción generada automáticamente con confianza baja">
            <a:extLst>
              <a:ext uri="{FF2B5EF4-FFF2-40B4-BE49-F238E27FC236}">
                <a16:creationId xmlns:a16="http://schemas.microsoft.com/office/drawing/2014/main" id="{BFD844C7-161A-975A-9EF6-8EA18CC8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08113"/>
            <a:ext cx="530225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CuadroTexto 16">
            <a:extLst>
              <a:ext uri="{FF2B5EF4-FFF2-40B4-BE49-F238E27FC236}">
                <a16:creationId xmlns:a16="http://schemas.microsoft.com/office/drawing/2014/main" id="{50C735BF-E0EE-000F-7AF9-D5CA0AEB5F9C}"/>
              </a:ext>
            </a:extLst>
          </p:cNvPr>
          <p:cNvSpPr txBox="1">
            <a:spLocks noChangeArrowheads="1"/>
          </p:cNvSpPr>
          <p:nvPr/>
        </p:nvSpPr>
        <p:spPr bwMode="auto">
          <a:xfrm>
            <a:off x="5656263" y="4592638"/>
            <a:ext cx="61928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dirty="0" err="1"/>
              <a:t>add-ons</a:t>
            </a:r>
            <a:r>
              <a:rPr lang="es-ES" altLang="en-US" sz="1800" b="1" dirty="0"/>
              <a:t> </a:t>
            </a:r>
            <a:r>
              <a:rPr lang="es-ES" altLang="en-US" sz="1800" dirty="0"/>
              <a:t>(complementos) permiten al usuario ampliar la funcionalidad a través de aplicaciones adicionales (a menudo, disponibles a través de integraciones).</a:t>
            </a:r>
          </a:p>
        </p:txBody>
      </p:sp>
      <p:sp>
        <p:nvSpPr>
          <p:cNvPr id="11272" name="CuadroTexto 17">
            <a:extLst>
              <a:ext uri="{FF2B5EF4-FFF2-40B4-BE49-F238E27FC236}">
                <a16:creationId xmlns:a16="http://schemas.microsoft.com/office/drawing/2014/main" id="{7FA94FAF-61C9-10CB-5D06-443F02709C0E}"/>
              </a:ext>
            </a:extLst>
          </p:cNvPr>
          <p:cNvSpPr txBox="1">
            <a:spLocks noChangeArrowheads="1"/>
          </p:cNvSpPr>
          <p:nvPr/>
        </p:nvSpPr>
        <p:spPr bwMode="auto">
          <a:xfrm>
            <a:off x="5654675" y="3843338"/>
            <a:ext cx="6192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t>supervisor</a:t>
            </a:r>
            <a:r>
              <a:rPr lang="es-ES" altLang="en-US" sz="1800"/>
              <a:t> gestiona la instalación de Home Assistant, los complementos, y el propio Sistema Operativo</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7" y="3905306"/>
            <a:ext cx="4748809" cy="1971638"/>
          </a:xfrm>
          <a:prstGeom prst="rect">
            <a:avLst/>
          </a:prstGeom>
        </p:spPr>
      </p:pic>
      <p:sp>
        <p:nvSpPr>
          <p:cNvPr id="13" name="CuadroTexto 12">
            <a:extLst>
              <a:ext uri="{FF2B5EF4-FFF2-40B4-BE49-F238E27FC236}">
                <a16:creationId xmlns:a16="http://schemas.microsoft.com/office/drawing/2014/main" id="{C00DB1BB-D970-C13D-152D-B72692EDAACD}"/>
              </a:ext>
            </a:extLst>
          </p:cNvPr>
          <p:cNvSpPr txBox="1">
            <a:spLocks noChangeArrowheads="1"/>
          </p:cNvSpPr>
          <p:nvPr/>
        </p:nvSpPr>
        <p:spPr bwMode="auto">
          <a:xfrm>
            <a:off x="9247763" y="4397751"/>
            <a:ext cx="2239386"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function</a:t>
            </a:r>
            <a:r>
              <a:rPr lang="es-ES" altLang="en-US" sz="1600" b="1" dirty="0">
                <a:solidFill>
                  <a:schemeClr val="tx1"/>
                </a:solidFill>
              </a:rPr>
              <a:t>: se necesita especificar un mensaje con los campos </a:t>
            </a:r>
            <a:r>
              <a:rPr lang="es-ES" altLang="en-US" sz="1600" b="1" dirty="0" err="1">
                <a:solidFill>
                  <a:schemeClr val="tx1"/>
                </a:solidFill>
              </a:rPr>
              <a:t>ChatId</a:t>
            </a:r>
            <a:r>
              <a:rPr lang="es-ES" altLang="en-US" sz="1600" b="1" dirty="0">
                <a:solidFill>
                  <a:schemeClr val="tx1"/>
                </a:solidFill>
              </a:rPr>
              <a:t>, </a:t>
            </a:r>
            <a:r>
              <a:rPr lang="es-ES" altLang="en-US" sz="1600" b="1" dirty="0" err="1">
                <a:solidFill>
                  <a:schemeClr val="tx1"/>
                </a:solidFill>
              </a:rPr>
              <a:t>type</a:t>
            </a:r>
            <a:r>
              <a:rPr lang="es-ES" altLang="en-US" sz="1600" b="1" dirty="0">
                <a:solidFill>
                  <a:schemeClr val="tx1"/>
                </a:solidFill>
              </a:rPr>
              <a:t>, y </a:t>
            </a:r>
            <a:r>
              <a:rPr lang="es-ES" altLang="en-US" sz="1600" b="1" dirty="0" err="1">
                <a:solidFill>
                  <a:schemeClr val="tx1"/>
                </a:solidFill>
              </a:rPr>
              <a:t>content</a:t>
            </a:r>
            <a:endParaRPr lang="es-ES" altLang="en-US" sz="1600" b="1" dirty="0">
              <a:solidFill>
                <a:schemeClr val="tx1"/>
              </a:solidFill>
            </a:endParaRPr>
          </a:p>
        </p:txBody>
      </p:sp>
    </p:spTree>
    <p:extLst>
      <p:ext uri="{BB962C8B-B14F-4D97-AF65-F5344CB8AC3E}">
        <p14:creationId xmlns:p14="http://schemas.microsoft.com/office/powerpoint/2010/main" val="19493427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8" y="3905306"/>
            <a:ext cx="3627304" cy="1506005"/>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0C0B9C19-6604-54A6-C241-1C11D4E1E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009" y="3963511"/>
            <a:ext cx="3533775" cy="1447800"/>
          </a:xfrm>
          <a:prstGeom prst="rect">
            <a:avLst/>
          </a:prstGeom>
        </p:spPr>
      </p:pic>
      <p:sp>
        <p:nvSpPr>
          <p:cNvPr id="16" name="CuadroTexto 15">
            <a:extLst>
              <a:ext uri="{FF2B5EF4-FFF2-40B4-BE49-F238E27FC236}">
                <a16:creationId xmlns:a16="http://schemas.microsoft.com/office/drawing/2014/main" id="{623DCD0D-011B-13DB-8DA7-949780B95CF2}"/>
              </a:ext>
            </a:extLst>
          </p:cNvPr>
          <p:cNvSpPr txBox="1">
            <a:spLocks noChangeArrowheads="1"/>
          </p:cNvSpPr>
          <p:nvPr/>
        </p:nvSpPr>
        <p:spPr bwMode="auto">
          <a:xfrm>
            <a:off x="8161205" y="555202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Telegram</a:t>
            </a:r>
            <a:r>
              <a:rPr lang="es-ES" altLang="en-US" sz="1600" b="1" dirty="0">
                <a:solidFill>
                  <a:schemeClr val="tx1"/>
                </a:solidFill>
              </a:rPr>
              <a:t> </a:t>
            </a:r>
            <a:r>
              <a:rPr lang="es-ES" altLang="en-US" sz="1600" b="1" dirty="0" err="1">
                <a:solidFill>
                  <a:schemeClr val="tx1"/>
                </a:solidFill>
              </a:rPr>
              <a:t>sender</a:t>
            </a:r>
            <a:r>
              <a:rPr lang="es-ES" altLang="en-US" sz="1600" b="1" dirty="0">
                <a:solidFill>
                  <a:schemeClr val="tx1"/>
                </a:solidFill>
              </a:rPr>
              <a:t>: se necesita especificar el </a:t>
            </a:r>
            <a:r>
              <a:rPr lang="es-ES" altLang="en-US" sz="1600" b="1" dirty="0" err="1">
                <a:solidFill>
                  <a:schemeClr val="tx1"/>
                </a:solidFill>
              </a:rPr>
              <a:t>bot</a:t>
            </a:r>
            <a:r>
              <a:rPr lang="es-ES" altLang="en-US" sz="1600" b="1" dirty="0">
                <a:solidFill>
                  <a:schemeClr val="tx1"/>
                </a:solidFill>
              </a:rPr>
              <a:t> y el token de acceso</a:t>
            </a:r>
          </a:p>
        </p:txBody>
      </p:sp>
    </p:spTree>
    <p:extLst>
      <p:ext uri="{BB962C8B-B14F-4D97-AF65-F5344CB8AC3E}">
        <p14:creationId xmlns:p14="http://schemas.microsoft.com/office/powerpoint/2010/main" val="26487525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D8CCC4F-C8F9-68F4-6D85-DEB3EC801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897" y="3582700"/>
            <a:ext cx="4524103" cy="276725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000" dirty="0"/>
              <a:t>Un </a:t>
            </a:r>
            <a:r>
              <a:rPr lang="es-ES" sz="2000" b="1" dirty="0">
                <a:solidFill>
                  <a:srgbClr val="0070C0"/>
                </a:solidFill>
              </a:rPr>
              <a:t>script</a:t>
            </a:r>
            <a:r>
              <a:rPr lang="es-ES" sz="2000" b="1" dirty="0"/>
              <a:t> </a:t>
            </a:r>
            <a:r>
              <a:rPr lang="es-ES" sz="2000" dirty="0"/>
              <a:t>es una </a:t>
            </a:r>
            <a:r>
              <a:rPr lang="es-ES" sz="2000" b="1" dirty="0"/>
              <a:t>secuencia de acciones </a:t>
            </a:r>
            <a:r>
              <a:rPr lang="es-ES" sz="2000" dirty="0"/>
              <a:t>que Home </a:t>
            </a:r>
            <a:r>
              <a:rPr lang="es-ES" sz="2000" dirty="0" err="1"/>
              <a:t>Assistant</a:t>
            </a:r>
            <a:r>
              <a:rPr lang="es-ES" sz="2000" dirty="0"/>
              <a:t> ejecutará</a:t>
            </a:r>
          </a:p>
          <a:p>
            <a:r>
              <a:rPr lang="es-ES" sz="2000" dirty="0"/>
              <a:t>Es similar a una </a:t>
            </a:r>
            <a:r>
              <a:rPr lang="es-ES" sz="2000" b="1" dirty="0">
                <a:solidFill>
                  <a:srgbClr val="0070C0"/>
                </a:solidFill>
              </a:rPr>
              <a:t>automatización</a:t>
            </a:r>
            <a:r>
              <a:rPr lang="es-ES" sz="2000" dirty="0"/>
              <a:t>:</a:t>
            </a:r>
          </a:p>
          <a:p>
            <a:pPr lvl="1"/>
            <a:r>
              <a:rPr lang="es-ES" sz="2000" dirty="0"/>
              <a:t>No tienen desencadenantes ni condiciones,</a:t>
            </a:r>
          </a:p>
          <a:p>
            <a:pPr lvl="1"/>
            <a:r>
              <a:rPr lang="es-ES" sz="2000" dirty="0"/>
              <a:t>Debe ser invocado manualmente o desde una automatización o asistente de voz</a:t>
            </a:r>
          </a:p>
          <a:p>
            <a:pPr eaLnBrk="1" fontAlgn="auto" hangingPunct="1">
              <a:lnSpc>
                <a:spcPct val="120000"/>
              </a:lnSpc>
              <a:spcAft>
                <a:spcPts val="0"/>
              </a:spcAft>
              <a:buFont typeface="Arial" pitchFamily="34"/>
              <a:buChar char="•"/>
              <a:defRPr/>
            </a:pPr>
            <a:r>
              <a:rPr lang="es-ES" sz="2000" dirty="0"/>
              <a:t>Desde la IU de Home </a:t>
            </a:r>
            <a:r>
              <a:rPr lang="es-ES" sz="2000" dirty="0" err="1"/>
              <a:t>Assistant</a:t>
            </a:r>
            <a:r>
              <a:rPr lang="es-ES" sz="2000" dirty="0"/>
              <a:t> en </a:t>
            </a:r>
            <a:r>
              <a:rPr lang="es-ES" sz="2000" dirty="0">
                <a:hlinkClick r:id="rId4"/>
              </a:rPr>
              <a:t>http://127.0.0.1:8123</a:t>
            </a:r>
            <a:endParaRPr lang="es-ES" sz="2000" dirty="0"/>
          </a:p>
          <a:p>
            <a:pPr eaLnBrk="1" fontAlgn="auto" hangingPunct="1">
              <a:lnSpc>
                <a:spcPct val="120000"/>
              </a:lnSpc>
              <a:spcAft>
                <a:spcPts val="0"/>
              </a:spcAft>
              <a:buFont typeface="Arial" pitchFamily="34"/>
              <a:buChar char="•"/>
              <a:defRPr/>
            </a:pPr>
            <a:r>
              <a:rPr lang="es-ES" sz="2000" b="1" dirty="0" err="1"/>
              <a:t>Settings</a:t>
            </a:r>
            <a:r>
              <a:rPr lang="es-ES" sz="2000" b="1" dirty="0"/>
              <a:t> </a:t>
            </a:r>
            <a:r>
              <a:rPr lang="es-ES" sz="2000" b="1" dirty="0">
                <a:sym typeface="Wingdings" panose="05000000000000000000" pitchFamily="2" charset="2"/>
              </a:rPr>
              <a:t> </a:t>
            </a:r>
            <a:r>
              <a:rPr lang="es-ES" sz="2000" b="1" dirty="0" err="1"/>
              <a:t>Automations</a:t>
            </a:r>
            <a:r>
              <a:rPr lang="es-ES" sz="2000" b="1" dirty="0"/>
              <a:t> &amp; </a:t>
            </a:r>
            <a:r>
              <a:rPr lang="es-ES" sz="2000" b="1" dirty="0" err="1"/>
              <a:t>Scenes</a:t>
            </a:r>
            <a:r>
              <a:rPr lang="es-ES" sz="2000" b="1" dirty="0"/>
              <a:t> </a:t>
            </a:r>
            <a:r>
              <a:rPr lang="es-ES" sz="2000" b="1" dirty="0">
                <a:sym typeface="Wingdings" panose="05000000000000000000" pitchFamily="2" charset="2"/>
              </a:rPr>
              <a:t> </a:t>
            </a:r>
            <a:r>
              <a:rPr lang="es-ES" sz="2000" b="1" dirty="0"/>
              <a:t>Scripts </a:t>
            </a:r>
            <a:r>
              <a:rPr lang="es-ES" sz="2000" dirty="0">
                <a:sym typeface="Wingdings" panose="05000000000000000000" pitchFamily="2" charset="2"/>
              </a:rPr>
              <a:t> </a:t>
            </a:r>
            <a:r>
              <a:rPr lang="es-ES" sz="2000" b="1" dirty="0">
                <a:solidFill>
                  <a:srgbClr val="0070C0"/>
                </a:solidFill>
              </a:rPr>
              <a:t>ADD SCRIPT</a:t>
            </a:r>
          </a:p>
          <a:p>
            <a:pPr lvl="1" eaLnBrk="1" fontAlgn="auto" hangingPunct="1">
              <a:lnSpc>
                <a:spcPct val="120000"/>
              </a:lnSpc>
              <a:spcAft>
                <a:spcPts val="0"/>
              </a:spcAft>
              <a:buFont typeface="Arial" pitchFamily="34"/>
              <a:buChar char="•"/>
              <a:defRPr/>
            </a:pPr>
            <a:r>
              <a:rPr lang="es-ES" sz="2000" dirty="0">
                <a:solidFill>
                  <a:schemeClr val="tx1"/>
                </a:solidFill>
              </a:rPr>
              <a:t>Proporcionar un </a:t>
            </a:r>
            <a:r>
              <a:rPr lang="es-ES" sz="2000" b="1" dirty="0">
                <a:solidFill>
                  <a:schemeClr val="tx1"/>
                </a:solidFill>
              </a:rPr>
              <a:t>nombre</a:t>
            </a:r>
            <a:r>
              <a:rPr lang="es-ES" sz="2000" dirty="0">
                <a:solidFill>
                  <a:schemeClr val="tx1"/>
                </a:solidFill>
              </a:rPr>
              <a:t>, un </a:t>
            </a:r>
            <a:r>
              <a:rPr lang="es-ES" sz="2000" b="1" dirty="0">
                <a:solidFill>
                  <a:schemeClr val="tx1"/>
                </a:solidFill>
              </a:rPr>
              <a:t>icono</a:t>
            </a:r>
          </a:p>
          <a:p>
            <a:pPr lvl="1" eaLnBrk="1" fontAlgn="auto" hangingPunct="1">
              <a:lnSpc>
                <a:spcPct val="120000"/>
              </a:lnSpc>
              <a:spcAft>
                <a:spcPts val="0"/>
              </a:spcAft>
              <a:buFont typeface="Arial" pitchFamily="34"/>
              <a:buChar char="•"/>
              <a:defRPr/>
            </a:pPr>
            <a:r>
              <a:rPr lang="es-ES" sz="2000" b="1" dirty="0">
                <a:solidFill>
                  <a:srgbClr val="0070C0"/>
                </a:solidFill>
              </a:rPr>
              <a:t>Modo de ejecución</a:t>
            </a:r>
            <a:r>
              <a:rPr lang="es-ES" sz="2000" dirty="0">
                <a:solidFill>
                  <a:schemeClr val="tx1"/>
                </a:solidFill>
              </a:rPr>
              <a:t>: single, </a:t>
            </a:r>
            <a:r>
              <a:rPr lang="es-ES" sz="2000" dirty="0" err="1">
                <a:solidFill>
                  <a:schemeClr val="tx1"/>
                </a:solidFill>
              </a:rPr>
              <a:t>restart</a:t>
            </a:r>
            <a:r>
              <a:rPr lang="es-ES" sz="2000" dirty="0">
                <a:solidFill>
                  <a:schemeClr val="tx1"/>
                </a:solidFill>
              </a:rPr>
              <a:t>, </a:t>
            </a:r>
            <a:r>
              <a:rPr lang="es-ES" sz="2000" dirty="0" err="1">
                <a:solidFill>
                  <a:schemeClr val="tx1"/>
                </a:solidFill>
              </a:rPr>
              <a:t>queued</a:t>
            </a:r>
            <a:r>
              <a:rPr lang="es-ES" sz="2000" dirty="0">
                <a:solidFill>
                  <a:schemeClr val="tx1"/>
                </a:solidFill>
              </a:rPr>
              <a:t>, </a:t>
            </a:r>
            <a:r>
              <a:rPr lang="es-ES" sz="2000" dirty="0" err="1">
                <a:solidFill>
                  <a:schemeClr val="tx1"/>
                </a:solidFill>
              </a:rPr>
              <a:t>parallel</a:t>
            </a:r>
            <a:endParaRPr lang="es-ES" sz="2000" dirty="0">
              <a:solidFill>
                <a:schemeClr val="tx1"/>
              </a:solidFill>
            </a:endParaRPr>
          </a:p>
          <a:p>
            <a:pPr lvl="1" eaLnBrk="1" fontAlgn="auto" hangingPunct="1">
              <a:lnSpc>
                <a:spcPct val="120000"/>
              </a:lnSpc>
              <a:spcAft>
                <a:spcPts val="0"/>
              </a:spcAft>
              <a:buFont typeface="Arial" pitchFamily="34"/>
              <a:buChar char="•"/>
              <a:defRPr/>
            </a:pPr>
            <a:r>
              <a:rPr lang="es-ES" sz="2000" dirty="0">
                <a:solidFill>
                  <a:schemeClr val="tx1"/>
                </a:solidFill>
              </a:rPr>
              <a:t>Especificar el </a:t>
            </a:r>
            <a:r>
              <a:rPr lang="es-ES" sz="2000" b="1" dirty="0">
                <a:solidFill>
                  <a:schemeClr val="tx1"/>
                </a:solidFill>
              </a:rPr>
              <a:t>conjunto de acciones </a:t>
            </a:r>
            <a:r>
              <a:rPr lang="es-ES" sz="2000" dirty="0">
                <a:solidFill>
                  <a:schemeClr val="tx1"/>
                </a:solidFill>
              </a:rPr>
              <a:t>(idénticas a las </a:t>
            </a:r>
          </a:p>
          <a:p>
            <a:pPr marL="457200" lvl="1" indent="0" eaLnBrk="1" fontAlgn="auto" hangingPunct="1">
              <a:lnSpc>
                <a:spcPct val="120000"/>
              </a:lnSpc>
              <a:spcAft>
                <a:spcPts val="0"/>
              </a:spcAft>
              <a:buNone/>
              <a:defRPr/>
            </a:pPr>
            <a:r>
              <a:rPr lang="es-ES" sz="2000" dirty="0">
                <a:solidFill>
                  <a:schemeClr val="tx1"/>
                </a:solidFill>
              </a:rPr>
              <a:t>    de las automatizaciones)</a:t>
            </a:r>
          </a:p>
          <a:p>
            <a:pPr lvl="1" eaLnBrk="1" fontAlgn="auto" hangingPunct="1">
              <a:lnSpc>
                <a:spcPct val="120000"/>
              </a:lnSpc>
              <a:spcAft>
                <a:spcPts val="0"/>
              </a:spcAft>
              <a:buFont typeface="Arial" pitchFamily="34"/>
              <a:buChar char="•"/>
              <a:defRPr/>
            </a:pPr>
            <a:endParaRPr lang="es-ES" sz="2000" dirty="0">
              <a:solidFill>
                <a:schemeClr val="tx1"/>
              </a:solidFill>
            </a:endParaRPr>
          </a:p>
          <a:p>
            <a:endParaRPr lang="es-ES" sz="2000" dirty="0"/>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Tree>
    <p:extLst>
      <p:ext uri="{BB962C8B-B14F-4D97-AF65-F5344CB8AC3E}">
        <p14:creationId xmlns:p14="http://schemas.microsoft.com/office/powerpoint/2010/main" val="6527428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400" dirty="0"/>
              <a:t>Crear un </a:t>
            </a:r>
            <a:r>
              <a:rPr lang="es-ES" sz="2400" b="1" dirty="0">
                <a:solidFill>
                  <a:srgbClr val="0070C0"/>
                </a:solidFill>
              </a:rPr>
              <a:t>script</a:t>
            </a:r>
            <a:r>
              <a:rPr lang="es-ES" sz="2400" b="1" dirty="0"/>
              <a:t> </a:t>
            </a:r>
            <a:r>
              <a:rPr lang="es-ES" sz="2400" dirty="0"/>
              <a:t>que …</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
        <p:nvSpPr>
          <p:cNvPr id="2" name="CuadroTexto 1">
            <a:extLst>
              <a:ext uri="{FF2B5EF4-FFF2-40B4-BE49-F238E27FC236}">
                <a16:creationId xmlns:a16="http://schemas.microsoft.com/office/drawing/2014/main" id="{EC8776D4-AFAA-0EA4-46CF-12E876F161FE}"/>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2281263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68610" name="Título 1">
            <a:extLst>
              <a:ext uri="{FF2B5EF4-FFF2-40B4-BE49-F238E27FC236}">
                <a16:creationId xmlns:a16="http://schemas.microsoft.com/office/drawing/2014/main" id="{2983DFA7-720E-D33D-2C62-85A35BF3C89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71F5C3AD-16B1-691A-5045-310EE3387DC2}"/>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7. </a:t>
            </a:r>
            <a:r>
              <a:rPr sz="2400" b="1" dirty="0">
                <a:solidFill>
                  <a:srgbClr val="0070C0"/>
                </a:solidFill>
                <a:highlight>
                  <a:srgbClr val="FFFF00"/>
                </a:highlight>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8612" name="CuadroTexto 3">
            <a:extLst>
              <a:ext uri="{FF2B5EF4-FFF2-40B4-BE49-F238E27FC236}">
                <a16:creationId xmlns:a16="http://schemas.microsoft.com/office/drawing/2014/main" id="{96171F7A-9869-CC63-BF95-91F4C5B95C8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F745E869-C9A3-4334-6FE6-2321D1555D2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sesión 2</a:t>
            </a:r>
          </a:p>
        </p:txBody>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dirty="0"/>
              <a:t>La </a:t>
            </a:r>
            <a:r>
              <a:rPr sz="2600" b="1" dirty="0"/>
              <a:t>barra lateral</a:t>
            </a:r>
            <a:r>
              <a:rPr sz="2600" dirty="0"/>
              <a:t> de Home </a:t>
            </a:r>
            <a:r>
              <a:rPr sz="2600" dirty="0" err="1"/>
              <a:t>Assistant</a:t>
            </a:r>
            <a:r>
              <a:rPr sz="2600" dirty="0"/>
              <a:t> contiene </a:t>
            </a:r>
            <a:r>
              <a:rPr sz="2600" b="1" dirty="0" err="1"/>
              <a:t>Developer</a:t>
            </a:r>
            <a:r>
              <a:rPr sz="2600" b="1" dirty="0"/>
              <a:t> Tools</a:t>
            </a:r>
          </a:p>
          <a:p>
            <a:pPr lvl="1" eaLnBrk="1" fontAlgn="auto" hangingPunct="1">
              <a:spcAft>
                <a:spcPts val="0"/>
              </a:spcAft>
              <a:buFont typeface="Arial" pitchFamily="34"/>
              <a:buChar char="•"/>
              <a:defRPr/>
            </a:pPr>
            <a:r>
              <a:rPr lang="es-ES" sz="2200" b="1" dirty="0" err="1">
                <a:solidFill>
                  <a:srgbClr val="0070C0"/>
                </a:solidFill>
              </a:rPr>
              <a:t>Yaml</a:t>
            </a:r>
            <a:r>
              <a:rPr lang="es-ES" sz="2200" dirty="0"/>
              <a:t>: validar la configuración, cargar nueva configuración o reiniciar</a:t>
            </a:r>
          </a:p>
          <a:p>
            <a:pPr lvl="1" eaLnBrk="1" fontAlgn="auto" hangingPunct="1">
              <a:spcAft>
                <a:spcPts val="0"/>
              </a:spcAft>
              <a:buFont typeface="Arial" pitchFamily="34"/>
              <a:buChar char="•"/>
              <a:defRPr/>
            </a:pPr>
            <a:r>
              <a:rPr lang="es-ES" sz="2200" b="1" dirty="0" err="1">
                <a:solidFill>
                  <a:srgbClr val="0070C0"/>
                </a:solidFill>
              </a:rPr>
              <a:t>States</a:t>
            </a:r>
            <a:r>
              <a:rPr lang="es-ES" sz="2200" b="1" dirty="0"/>
              <a:t>: </a:t>
            </a:r>
            <a:r>
              <a:rPr lang="es-ES" sz="2200" dirty="0"/>
              <a:t>obtener o actualizar el estado en una entidad</a:t>
            </a:r>
          </a:p>
          <a:p>
            <a:pPr lvl="1" eaLnBrk="1" fontAlgn="auto" hangingPunct="1">
              <a:spcAft>
                <a:spcPts val="0"/>
              </a:spcAft>
              <a:buFont typeface="Arial" pitchFamily="34"/>
              <a:buChar char="•"/>
              <a:defRPr/>
            </a:pPr>
            <a:r>
              <a:rPr lang="es-ES" sz="2200" b="1" dirty="0" err="1">
                <a:solidFill>
                  <a:srgbClr val="0070C0"/>
                </a:solidFill>
              </a:rPr>
              <a:t>Services</a:t>
            </a:r>
            <a:r>
              <a:rPr lang="es-ES" sz="2200" b="1" dirty="0"/>
              <a:t>: </a:t>
            </a:r>
            <a:r>
              <a:rPr lang="es-ES" sz="2200" dirty="0"/>
              <a:t>invocar servicios </a:t>
            </a:r>
          </a:p>
          <a:p>
            <a:pPr lvl="1" eaLnBrk="1" fontAlgn="auto" hangingPunct="1">
              <a:spcAft>
                <a:spcPts val="0"/>
              </a:spcAft>
              <a:buFont typeface="Arial" pitchFamily="34"/>
              <a:buChar char="•"/>
              <a:defRPr/>
            </a:pPr>
            <a:r>
              <a:rPr lang="es-ES" sz="2200" b="1" dirty="0" err="1">
                <a:solidFill>
                  <a:srgbClr val="0070C0"/>
                </a:solidFill>
              </a:rPr>
              <a:t>Template</a:t>
            </a:r>
            <a:r>
              <a:rPr lang="es-ES" sz="2200" dirty="0"/>
              <a:t>: crear plantillas, obtener el resultado de las plantillas </a:t>
            </a:r>
          </a:p>
          <a:p>
            <a:pPr lvl="1" eaLnBrk="1" fontAlgn="auto" hangingPunct="1">
              <a:spcAft>
                <a:spcPts val="0"/>
              </a:spcAft>
              <a:buFont typeface="Arial" pitchFamily="34"/>
              <a:buChar char="•"/>
              <a:defRPr/>
            </a:pPr>
            <a:r>
              <a:rPr lang="es-ES" sz="2200" b="1" dirty="0" err="1">
                <a:solidFill>
                  <a:srgbClr val="0070C0"/>
                </a:solidFill>
              </a:rPr>
              <a:t>Events</a:t>
            </a:r>
            <a:r>
              <a:rPr lang="es-ES" sz="2200" dirty="0"/>
              <a:t>: disparar eventos</a:t>
            </a:r>
          </a:p>
          <a:p>
            <a:pPr lvl="1" eaLnBrk="1" fontAlgn="auto" hangingPunct="1">
              <a:spcAft>
                <a:spcPts val="0"/>
              </a:spcAft>
              <a:buFont typeface="Arial" pitchFamily="34"/>
              <a:buChar char="•"/>
              <a:defRPr/>
            </a:pPr>
            <a:r>
              <a:rPr lang="es-ES" sz="2200" b="1" dirty="0" err="1">
                <a:solidFill>
                  <a:srgbClr val="0070C0"/>
                </a:solidFill>
              </a:rPr>
              <a:t>Statistics</a:t>
            </a:r>
            <a:r>
              <a:rPr lang="es-ES" sz="2200" dirty="0"/>
              <a:t>: lista de entidades estadísticas de larga duración</a:t>
            </a:r>
          </a:p>
          <a:p>
            <a:pPr lvl="1" eaLnBrk="1" fontAlgn="auto" hangingPunct="1">
              <a:spcAft>
                <a:spcPts val="0"/>
              </a:spcAft>
              <a:buFont typeface="Arial" pitchFamily="34"/>
              <a:buChar char="•"/>
              <a:defRPr/>
            </a:pPr>
            <a:r>
              <a:rPr lang="es-ES" sz="2200" b="1" dirty="0" err="1">
                <a:solidFill>
                  <a:srgbClr val="0070C0"/>
                </a:solidFill>
              </a:rPr>
              <a:t>Assist</a:t>
            </a:r>
            <a:r>
              <a:rPr lang="es-ES" sz="2200" dirty="0"/>
              <a:t>: permite ver cómo una frase es </a:t>
            </a:r>
            <a:r>
              <a:rPr lang="es-ES" sz="2200" dirty="0" err="1"/>
              <a:t>parseada</a:t>
            </a:r>
            <a:r>
              <a:rPr lang="es-ES" sz="2200" dirty="0"/>
              <a:t> por Home </a:t>
            </a:r>
            <a:r>
              <a:rPr lang="es-ES" sz="2200" dirty="0" err="1"/>
              <a:t>Assistant</a:t>
            </a:r>
            <a:endParaRPr sz="2200"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7" name="Picture 2">
            <a:extLst>
              <a:ext uri="{FF2B5EF4-FFF2-40B4-BE49-F238E27FC236}">
                <a16:creationId xmlns:a16="http://schemas.microsoft.com/office/drawing/2014/main" id="{6C6DF9C0-2C57-7223-5EFC-95D122FD5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07" y="5316168"/>
            <a:ext cx="10792686" cy="62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73785"/>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Yaml</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2050" name="Picture 2" descr="Vista previa de imagen">
            <a:extLst>
              <a:ext uri="{FF2B5EF4-FFF2-40B4-BE49-F238E27FC236}">
                <a16:creationId xmlns:a16="http://schemas.microsoft.com/office/drawing/2014/main" id="{631C6786-3944-F4FB-BEBD-E67340000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2" y="1199386"/>
            <a:ext cx="6988135" cy="51490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BB242E0-582C-420C-3DCD-8225772E4E59}"/>
              </a:ext>
            </a:extLst>
          </p:cNvPr>
          <p:cNvSpPr txBox="1">
            <a:spLocks noChangeArrowheads="1"/>
          </p:cNvSpPr>
          <p:nvPr/>
        </p:nvSpPr>
        <p:spPr bwMode="auto">
          <a:xfrm>
            <a:off x="7536528" y="2197156"/>
            <a:ext cx="3370957" cy="305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YAML</a:t>
            </a:r>
            <a:r>
              <a:rPr lang="es-ES" altLang="en-US" sz="1600" b="1" dirty="0">
                <a:solidFill>
                  <a:schemeClr val="tx1"/>
                </a:solidFill>
              </a:rPr>
              <a:t>: Es posible validar la sintaxis del fichero de configuración de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Check</a:t>
            </a:r>
            <a:r>
              <a:rPr lang="es-ES" altLang="en-US" sz="1600" b="1" dirty="0">
                <a:solidFill>
                  <a:schemeClr val="tx1"/>
                </a:solidFill>
              </a:rPr>
              <a:t> </a:t>
            </a:r>
            <a:r>
              <a:rPr lang="es-ES" altLang="en-US" sz="1600" b="1" dirty="0" err="1">
                <a:solidFill>
                  <a:schemeClr val="tx1"/>
                </a:solidFill>
              </a:rPr>
              <a:t>Configuration</a:t>
            </a:r>
            <a:r>
              <a:rPr lang="es-ES" altLang="en-US" sz="1600" b="1" dirty="0">
                <a:solidFill>
                  <a:schemeClr val="tx1"/>
                </a:solidFill>
              </a:rPr>
              <a:t>” para en caso de error evitar el reinicio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Cuando los ficheros de configuración .</a:t>
            </a:r>
            <a:r>
              <a:rPr lang="es-ES" altLang="en-US" sz="1600" b="1" dirty="0" err="1">
                <a:solidFill>
                  <a:schemeClr val="tx1"/>
                </a:solidFill>
              </a:rPr>
              <a:t>yaml</a:t>
            </a:r>
            <a:r>
              <a:rPr lang="es-ES" altLang="en-US" sz="1600" b="1" dirty="0">
                <a:solidFill>
                  <a:schemeClr val="tx1"/>
                </a:solidFill>
              </a:rPr>
              <a:t> cambian es posible recargarlos de manera individual para aplicar los cambios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reiniciar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Restart</a:t>
            </a:r>
            <a:r>
              <a:rPr lang="es-ES" altLang="en-US" sz="1600" b="1" dirty="0">
                <a:solidFill>
                  <a:schemeClr val="tx1"/>
                </a:solidFill>
              </a:rPr>
              <a:t>”</a:t>
            </a:r>
          </a:p>
        </p:txBody>
      </p:sp>
    </p:spTree>
    <p:extLst>
      <p:ext uri="{BB962C8B-B14F-4D97-AF65-F5344CB8AC3E}">
        <p14:creationId xmlns:p14="http://schemas.microsoft.com/office/powerpoint/2010/main" val="1165630515"/>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4098" name="Picture 2" descr="Vista previa de imagen">
            <a:extLst>
              <a:ext uri="{FF2B5EF4-FFF2-40B4-BE49-F238E27FC236}">
                <a16:creationId xmlns:a16="http://schemas.microsoft.com/office/drawing/2014/main" id="{9FBDFB33-2331-BBDD-18F4-7B787FCF4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6" y="1224538"/>
            <a:ext cx="6721312" cy="49524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67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STATES</a:t>
            </a:r>
            <a:r>
              <a:rPr lang="es-ES" altLang="en-US" sz="1600" b="1" dirty="0">
                <a:solidFill>
                  <a:schemeClr val="tx1"/>
                </a:solidFill>
              </a:rPr>
              <a:t>: Obtener el valor de todas las entidades y obtener el estado de cada dispositivo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además modificar el valor de estado de cualquier dispositivo o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1830893588"/>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E95E9D5-3B99-82C7-FD37-B90F772E1FD7}"/>
              </a:ext>
            </a:extLst>
          </p:cNvPr>
          <p:cNvPicPr>
            <a:picLocks noChangeAspect="1"/>
          </p:cNvPicPr>
          <p:nvPr/>
        </p:nvPicPr>
        <p:blipFill>
          <a:blip r:embed="rId2"/>
          <a:stretch>
            <a:fillRect/>
          </a:stretch>
        </p:blipFill>
        <p:spPr>
          <a:xfrm>
            <a:off x="0" y="1533762"/>
            <a:ext cx="12192000" cy="3172025"/>
          </a:xfrm>
          <a:prstGeom prst="rect">
            <a:avLst/>
          </a:prstGeom>
        </p:spPr>
      </p:pic>
      <p:sp>
        <p:nvSpPr>
          <p:cNvPr id="6" name="CuadroTexto 6">
            <a:extLst>
              <a:ext uri="{FF2B5EF4-FFF2-40B4-BE49-F238E27FC236}">
                <a16:creationId xmlns:a16="http://schemas.microsoft.com/office/drawing/2014/main" id="{BDD8DCFF-4C89-14B6-CFAC-F66F97E4561E}"/>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66EA2AF1-E9BE-3747-FCB7-FBA59D8BFFE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8" name="CuadroTexto 7">
            <a:extLst>
              <a:ext uri="{FF2B5EF4-FFF2-40B4-BE49-F238E27FC236}">
                <a16:creationId xmlns:a16="http://schemas.microsoft.com/office/drawing/2014/main" id="{499EB266-C3D5-3F4C-D381-8406FE048780}"/>
              </a:ext>
            </a:extLst>
          </p:cNvPr>
          <p:cNvSpPr txBox="1">
            <a:spLocks noChangeArrowheads="1"/>
          </p:cNvSpPr>
          <p:nvPr/>
        </p:nvSpPr>
        <p:spPr bwMode="auto">
          <a:xfrm>
            <a:off x="1036576" y="5015012"/>
            <a:ext cx="861420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SERVICES</a:t>
            </a:r>
            <a:r>
              <a:rPr lang="es-ES" altLang="en-US" sz="1600" b="1" dirty="0">
                <a:solidFill>
                  <a:schemeClr val="tx1"/>
                </a:solidFill>
              </a:rPr>
              <a:t>: Invocar/recargar automatizaciones/escenas, invocar servicios proporcionados por integraciones, reproducir texto sobre dispositivos de voz, etc.</a:t>
            </a:r>
          </a:p>
        </p:txBody>
      </p:sp>
    </p:spTree>
    <p:extLst>
      <p:ext uri="{BB962C8B-B14F-4D97-AF65-F5344CB8AC3E}">
        <p14:creationId xmlns:p14="http://schemas.microsoft.com/office/powerpoint/2010/main" val="623123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AA15F08-7EB7-CF86-5EC1-7C4F094EE565}"/>
              </a:ext>
            </a:extLst>
          </p:cNvPr>
          <p:cNvSpPr txBox="1">
            <a:spLocks noGrp="1"/>
          </p:cNvSpPr>
          <p:nvPr>
            <p:ph idx="1"/>
          </p:nvPr>
        </p:nvSpPr>
        <p:spPr>
          <a:xfrm>
            <a:off x="838200" y="1774825"/>
            <a:ext cx="10515600" cy="4351338"/>
          </a:xfrm>
        </p:spPr>
        <p:txBody>
          <a:bodyPr>
            <a:normAutofit/>
          </a:bodyPr>
          <a:lstStyle/>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pic>
        <p:nvPicPr>
          <p:cNvPr id="33795" name="Picture 2">
            <a:extLst>
              <a:ext uri="{FF2B5EF4-FFF2-40B4-BE49-F238E27FC236}">
                <a16:creationId xmlns:a16="http://schemas.microsoft.com/office/drawing/2014/main" id="{48BD17AE-E064-3FD8-8B80-C16F15729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285875"/>
            <a:ext cx="7840662"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CuadroTexto 3">
            <a:extLst>
              <a:ext uri="{FF2B5EF4-FFF2-40B4-BE49-F238E27FC236}">
                <a16:creationId xmlns:a16="http://schemas.microsoft.com/office/drawing/2014/main" id="{C046AD7C-3893-BFBF-52F1-D5DC9C697C89}"/>
              </a:ext>
            </a:extLst>
          </p:cNvPr>
          <p:cNvSpPr txBox="1">
            <a:spLocks noChangeArrowheads="1"/>
          </p:cNvSpPr>
          <p:nvPr/>
        </p:nvSpPr>
        <p:spPr bwMode="auto">
          <a:xfrm>
            <a:off x="5140325" y="3346450"/>
            <a:ext cx="6754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b="1">
                <a:latin typeface="Aptos Display" panose="020B0004020202020204" pitchFamily="34" charset="0"/>
              </a:rPr>
              <a:t>Cuerpo del mensaje MQTT, </a:t>
            </a:r>
          </a:p>
          <a:p>
            <a:pPr eaLnBrk="1" hangingPunct="1">
              <a:lnSpc>
                <a:spcPct val="100000"/>
              </a:lnSpc>
              <a:spcBef>
                <a:spcPct val="0"/>
              </a:spcBef>
              <a:buSzTx/>
              <a:buFontTx/>
              <a:buNone/>
            </a:pPr>
            <a:r>
              <a:rPr lang="es-ES" altLang="en-US" sz="2000" b="1">
                <a:latin typeface="Aptos Display" panose="020B0004020202020204" pitchFamily="34" charset="0"/>
              </a:rPr>
              <a:t>en formato JSON</a:t>
            </a:r>
          </a:p>
        </p:txBody>
      </p:sp>
      <p:sp>
        <p:nvSpPr>
          <p:cNvPr id="5" name="CuadroTexto 5">
            <a:extLst>
              <a:ext uri="{FF2B5EF4-FFF2-40B4-BE49-F238E27FC236}">
                <a16:creationId xmlns:a16="http://schemas.microsoft.com/office/drawing/2014/main" id="{161329EE-DE24-F54C-5935-F8CFD150C958}"/>
              </a:ext>
            </a:extLst>
          </p:cNvPr>
          <p:cNvSpPr txBox="1"/>
          <p:nvPr/>
        </p:nvSpPr>
        <p:spPr>
          <a:xfrm>
            <a:off x="5140325" y="5207000"/>
            <a:ext cx="7051675" cy="101600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Atributos extraídos del JSON en la  forma value_json.&lt;atributo&gt;</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Si &lt;atributo&gt; es un diccionario, escribir como [‘atributo]</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Se pueden concatenar atributos</a:t>
            </a:r>
          </a:p>
        </p:txBody>
      </p:sp>
      <p:sp>
        <p:nvSpPr>
          <p:cNvPr id="33798" name="CuadroTexto 6">
            <a:extLst>
              <a:ext uri="{FF2B5EF4-FFF2-40B4-BE49-F238E27FC236}">
                <a16:creationId xmlns:a16="http://schemas.microsoft.com/office/drawing/2014/main" id="{C53A34A6-6F49-1CB4-66BF-B01FF1DC80B9}"/>
              </a:ext>
            </a:extLst>
          </p:cNvPr>
          <p:cNvSpPr txBox="1">
            <a:spLocks noChangeArrowheads="1"/>
          </p:cNvSpPr>
          <p:nvPr/>
        </p:nvSpPr>
        <p:spPr bwMode="auto">
          <a:xfrm>
            <a:off x="7008813" y="2138363"/>
            <a:ext cx="2405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latin typeface="Aptos Display" panose="020B0004020202020204" pitchFamily="34" charset="0"/>
              </a:rPr>
              <a:t>Resultados</a:t>
            </a:r>
          </a:p>
        </p:txBody>
      </p:sp>
      <p:sp>
        <p:nvSpPr>
          <p:cNvPr id="4" name="CuadroTexto 6">
            <a:extLst>
              <a:ext uri="{FF2B5EF4-FFF2-40B4-BE49-F238E27FC236}">
                <a16:creationId xmlns:a16="http://schemas.microsoft.com/office/drawing/2014/main" id="{765EBF6D-3527-CF23-8B0A-1544755C75A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0A4DBB7B-0DBC-4431-8EFE-D12BD6FA7B1F}"/>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3" name="CuadroTexto 2">
            <a:extLst>
              <a:ext uri="{FF2B5EF4-FFF2-40B4-BE49-F238E27FC236}">
                <a16:creationId xmlns:a16="http://schemas.microsoft.com/office/drawing/2014/main" id="{009DB424-B533-B56F-C533-D4783162D9F4}"/>
              </a:ext>
            </a:extLst>
          </p:cNvPr>
          <p:cNvSpPr txBox="1">
            <a:spLocks noChangeArrowheads="1"/>
          </p:cNvSpPr>
          <p:nvPr/>
        </p:nvSpPr>
        <p:spPr bwMode="auto">
          <a:xfrm>
            <a:off x="8832156" y="1958273"/>
            <a:ext cx="3370957" cy="285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TEMPLATES</a:t>
            </a:r>
            <a:r>
              <a:rPr lang="es-ES" altLang="en-US" sz="1600" b="1" dirty="0">
                <a:solidFill>
                  <a:schemeClr val="tx1"/>
                </a:solidFill>
              </a:rPr>
              <a:t>: Editor de plantillas que se evalúan utilizando el motor de plantillas Jinja2 con extensiones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Útil cuando necesitamos </a:t>
            </a:r>
            <a:r>
              <a:rPr lang="es-ES" altLang="en-US" sz="1600" b="1" dirty="0" err="1">
                <a:solidFill>
                  <a:schemeClr val="tx1"/>
                </a:solidFill>
              </a:rPr>
              <a:t>parsear</a:t>
            </a:r>
            <a:r>
              <a:rPr lang="es-ES" altLang="en-US" sz="1600" b="1" dirty="0">
                <a:solidFill>
                  <a:schemeClr val="tx1"/>
                </a:solidFill>
              </a:rPr>
              <a:t> JSON (por ejemplo, de mensajes MQTT) y necesitamos extraer sus valores.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Ofrece una ventana de resultados para comprobar que la plantilla es correcta</a:t>
            </a:r>
          </a:p>
          <a:p>
            <a:pPr eaLnBrk="1" hangingPunct="1">
              <a:lnSpc>
                <a:spcPct val="80000"/>
              </a:lnSpc>
              <a:spcBef>
                <a:spcPct val="0"/>
              </a:spcBef>
              <a:buSzTx/>
              <a:buFontTx/>
              <a:buNone/>
            </a:pPr>
            <a:endParaRPr lang="es-ES" altLang="en-US" sz="1600" b="1" dirty="0">
              <a:solidFill>
                <a:schemeClr val="tx1"/>
              </a:solidFill>
            </a:endParaRPr>
          </a:p>
        </p:txBody>
      </p:sp>
    </p:spTree>
    <p:extLst>
      <p:ext uri="{BB962C8B-B14F-4D97-AF65-F5344CB8AC3E}">
        <p14:creationId xmlns:p14="http://schemas.microsoft.com/office/powerpoint/2010/main" val="119736812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r>
              <a:rPr lang="es-ES" sz="3600" b="1" kern="0" dirty="0">
                <a:solidFill>
                  <a:srgbClr val="0070C0"/>
                </a:solidFill>
                <a:latin typeface="Aharoni" pitchFamily="2"/>
                <a:cs typeface="Aharoni" pitchFamily="2"/>
              </a:rPr>
              <a:t> Core</a:t>
            </a:r>
          </a:p>
        </p:txBody>
      </p:sp>
      <p:sp>
        <p:nvSpPr>
          <p:cNvPr id="7" name="CuadroTexto 6">
            <a:extLst>
              <a:ext uri="{FF2B5EF4-FFF2-40B4-BE49-F238E27FC236}">
                <a16:creationId xmlns:a16="http://schemas.microsoft.com/office/drawing/2014/main" id="{DC0EE5D7-7D07-C88E-4D74-CCA82BBFF2E1}"/>
              </a:ext>
            </a:extLst>
          </p:cNvPr>
          <p:cNvSpPr txBox="1"/>
          <p:nvPr/>
        </p:nvSpPr>
        <p:spPr>
          <a:xfrm>
            <a:off x="7235289" y="2774139"/>
            <a:ext cx="5114440" cy="3416320"/>
          </a:xfrm>
          <a:prstGeom prst="rect">
            <a:avLst/>
          </a:prstGeom>
          <a:noFill/>
        </p:spPr>
        <p:txBody>
          <a:bodyPr wrap="square">
            <a:spAutoFit/>
          </a:bodyPr>
          <a:lstStyle/>
          <a:p>
            <a:r>
              <a:rPr lang="es-ES" b="1" u="sng" dirty="0"/>
              <a:t>Componentes de Home </a:t>
            </a:r>
            <a:r>
              <a:rPr lang="es-ES" b="1" u="sng" dirty="0" err="1"/>
              <a:t>Assistant</a:t>
            </a:r>
            <a:r>
              <a:rPr lang="es-ES" b="1" u="sng" dirty="0"/>
              <a:t> Core</a:t>
            </a:r>
          </a:p>
          <a:p>
            <a:pPr marL="342900" indent="-342900">
              <a:buAutoNum type="arabicParenR"/>
            </a:pPr>
            <a:r>
              <a:rPr lang="es-ES" b="1" dirty="0"/>
              <a:t>Bus de eventos, </a:t>
            </a:r>
            <a:r>
              <a:rPr lang="es-ES" dirty="0"/>
              <a:t>facilita el disparo y escucha de eventos</a:t>
            </a:r>
          </a:p>
          <a:p>
            <a:pPr marL="342900" indent="-342900">
              <a:buAutoNum type="arabicParenR"/>
            </a:pPr>
            <a:r>
              <a:rPr lang="es-ES" b="1" dirty="0"/>
              <a:t>Máquina de estados</a:t>
            </a:r>
            <a:r>
              <a:rPr lang="es-ES" dirty="0"/>
              <a:t>, realiza un seguimiento de los estados de los dispositivos y dispara un evento </a:t>
            </a:r>
            <a:r>
              <a:rPr lang="es-ES" dirty="0" err="1"/>
              <a:t>state_changed</a:t>
            </a:r>
            <a:r>
              <a:rPr lang="es-ES" dirty="0"/>
              <a:t> cuando un estado ha cambiado.</a:t>
            </a:r>
          </a:p>
          <a:p>
            <a:pPr marL="342900" indent="-342900">
              <a:buAutoNum type="arabicParenR"/>
            </a:pPr>
            <a:r>
              <a:rPr lang="es-ES" b="1" dirty="0"/>
              <a:t>Registro de servicios, </a:t>
            </a:r>
            <a:r>
              <a:rPr lang="es-ES" dirty="0"/>
              <a:t>escucha en el bus de eventos los eventos de tipo </a:t>
            </a:r>
            <a:r>
              <a:rPr lang="es-ES" dirty="0" err="1"/>
              <a:t>call_service</a:t>
            </a:r>
            <a:r>
              <a:rPr lang="es-ES" dirty="0"/>
              <a:t> y permite que otro código registre servicios</a:t>
            </a:r>
          </a:p>
          <a:p>
            <a:pPr marL="342900" indent="-342900">
              <a:buAutoNum type="arabicParenR"/>
            </a:pPr>
            <a:r>
              <a:rPr lang="es-ES" b="1" dirty="0"/>
              <a:t>Temporizador, </a:t>
            </a:r>
            <a:r>
              <a:rPr lang="es-ES" dirty="0"/>
              <a:t>envía un evento </a:t>
            </a:r>
            <a:r>
              <a:rPr lang="es-ES" dirty="0" err="1"/>
              <a:t>time_changed</a:t>
            </a:r>
            <a:r>
              <a:rPr lang="es-ES" dirty="0"/>
              <a:t> cada segundo en el bus de eventos</a:t>
            </a:r>
            <a:endParaRPr lang="es-ES" b="1" dirty="0"/>
          </a:p>
        </p:txBody>
      </p:sp>
      <p:pic>
        <p:nvPicPr>
          <p:cNvPr id="3074" name="Picture 2">
            <a:extLst>
              <a:ext uri="{FF2B5EF4-FFF2-40B4-BE49-F238E27FC236}">
                <a16:creationId xmlns:a16="http://schemas.microsoft.com/office/drawing/2014/main" id="{88856CF7-3E23-F7F0-A7F6-671067802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49" y="1839913"/>
            <a:ext cx="72199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111698"/>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a:solidFill>
                  <a:srgbClr val="000000"/>
                </a:solidFill>
                <a:latin typeface="Courier New" pitchFamily="49"/>
                <a:cs typeface="Courier New" pitchFamily="49"/>
              </a:rPr>
              <a:t>$ shellyhtg3/events/rpc {"src":"shellyhtg3-ecda3bc36848","dst":"shellyhtg3/events","method":"NotifyFullStatus","params":{"ts":1714019822.12,"ble":{},"cloud":{"connected":false},"devicepower:0":{"id": 0,"battery":{"V":5.01, "percent":50},"external":{"present":false}},"ht_ui":{},"humidity:0":{"id": 0,"rh":36.2},"mqtt":{"connected":true},"sys":{"mac":"ECDA3BC36848","restart_required":false,"time":"06:37","unixtime":1714019822,"uptime":2,"ram_size":255516,"ram_free":111856,"fs_size":1048576,"fs_free":757760,"cfg_rev":9,"kvs_rev":0,"webhook_rev":0,"available_updates":{},"wakeup_reason":{"boot":"deepsleep_wake","cause":"status_update"},"wakeu p_period":7200,"reset_reason":8},"temperature:0":{"id": 0,"tC":23.6, "tF":74.6},"wifi":{"sta_ip":"192.168.1.50","status":"got ip","ssid":"MOVISTAR_AC3A","rssi":-60},"ws":{"connected":false}}}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2" name="CuadroTexto 6">
            <a:extLst>
              <a:ext uri="{FF2B5EF4-FFF2-40B4-BE49-F238E27FC236}">
                <a16:creationId xmlns:a16="http://schemas.microsoft.com/office/drawing/2014/main" id="{A582AD67-17E6-8702-E8C5-3AABDD79D81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BB1DB2B5-E2DA-1D9D-20A8-0EE7BD0053F2}"/>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404371891"/>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DBC7E76-9845-BC2E-041B-BDB259BF3B89}"/>
              </a:ext>
            </a:extLst>
          </p:cNvPr>
          <p:cNvSpPr txBox="1">
            <a:spLocks noGrp="1"/>
          </p:cNvSpPr>
          <p:nvPr>
            <p:ph idx="1"/>
          </p:nvPr>
        </p:nvSpPr>
        <p:spPr/>
        <p:txBody>
          <a:bodyPr>
            <a:normAutofit/>
          </a:bodyPr>
          <a:lstStyle/>
          <a:p>
            <a:pPr eaLnBrk="1" fontAlgn="auto" hangingPunct="1">
              <a:spcBef>
                <a:spcPts val="0"/>
              </a:spcBef>
              <a:spcAft>
                <a:spcPts val="0"/>
              </a:spcAft>
              <a:buFont typeface="Arial" pitchFamily="34"/>
              <a:buChar char="•"/>
              <a:defRPr/>
            </a:pPr>
            <a:r>
              <a:rPr sz="3000" b="1" kern="0" dirty="0">
                <a:solidFill>
                  <a:srgbClr val="0070C0"/>
                </a:solidFill>
              </a:rPr>
              <a:t>Herramientas del desarrollador </a:t>
            </a:r>
            <a:r>
              <a:rPr sz="3000" kern="0" dirty="0"/>
              <a:t>de Home </a:t>
            </a:r>
            <a:r>
              <a:rPr sz="3000" kern="0" dirty="0" err="1"/>
              <a:t>Assistant</a:t>
            </a:r>
            <a:endParaRPr sz="3000" kern="0" dirty="0"/>
          </a:p>
          <a:p>
            <a:pPr marL="971550" lvl="1" indent="-514350" eaLnBrk="1" fontAlgn="auto" hangingPunct="1">
              <a:spcBef>
                <a:spcPts val="0"/>
              </a:spcBef>
              <a:spcAft>
                <a:spcPts val="0"/>
              </a:spcAft>
              <a:buFont typeface="Aptos Display"/>
              <a:buAutoNum type="arabicPeriod"/>
              <a:defRPr/>
            </a:pPr>
            <a:r>
              <a:rPr kern="0" dirty="0"/>
              <a:t>Copiar el JSON del mensaje MQTT en el editor de plantillas de Home </a:t>
            </a:r>
            <a:r>
              <a:rPr kern="0" dirty="0" err="1"/>
              <a:t>Assistant</a:t>
            </a:r>
            <a:r>
              <a:rPr kern="0" dirty="0"/>
              <a:t>: </a:t>
            </a:r>
            <a:r>
              <a:rPr b="1" kern="0" dirty="0" err="1">
                <a:solidFill>
                  <a:srgbClr val="0070C0"/>
                </a:solidFill>
              </a:rPr>
              <a:t>Developer</a:t>
            </a:r>
            <a:r>
              <a:rPr b="1" kern="0" dirty="0">
                <a:solidFill>
                  <a:srgbClr val="0070C0"/>
                </a:solidFill>
              </a:rPr>
              <a:t> Tools </a:t>
            </a:r>
            <a:r>
              <a:rPr b="1" kern="0" dirty="0">
                <a:solidFill>
                  <a:srgbClr val="0070C0"/>
                </a:solidFill>
                <a:latin typeface="Wingdings" pitchFamily="2"/>
              </a:rPr>
              <a:t></a:t>
            </a:r>
            <a:r>
              <a:rPr b="1" kern="0" dirty="0" err="1">
                <a:solidFill>
                  <a:srgbClr val="0070C0"/>
                </a:solidFill>
              </a:rPr>
              <a:t>Template</a:t>
            </a:r>
            <a:endParaRPr b="1" kern="0" dirty="0">
              <a:solidFill>
                <a:srgbClr val="0070C0"/>
              </a:solidFill>
            </a:endParaRPr>
          </a:p>
          <a:p>
            <a:pPr marL="457200" lvl="1" indent="0" eaLnBrk="1" fontAlgn="auto" hangingPunct="1">
              <a:spcBef>
                <a:spcPts val="0"/>
              </a:spcBef>
              <a:spcAft>
                <a:spcPts val="0"/>
              </a:spcAft>
              <a:buFont typeface="Arial" pitchFamily="34"/>
              <a:buNone/>
              <a:defRPr/>
            </a:pPr>
            <a:r>
              <a:rPr kern="0" dirty="0"/>
              <a:t>         (mantener el nombre de la variable </a:t>
            </a:r>
            <a:r>
              <a:rPr b="1" kern="0" dirty="0" err="1"/>
              <a:t>value_json</a:t>
            </a:r>
            <a:r>
              <a:rPr kern="0" dirty="0"/>
              <a:t>)</a:t>
            </a:r>
          </a:p>
          <a:p>
            <a:pPr marL="971550" lvl="1" indent="-514350" eaLnBrk="1" fontAlgn="auto" hangingPunct="1">
              <a:spcBef>
                <a:spcPts val="0"/>
              </a:spcBef>
              <a:spcAft>
                <a:spcPts val="0"/>
              </a:spcAft>
              <a:buFont typeface="Aptos Display"/>
              <a:buAutoNum type="arabicPeriod" startAt="2"/>
              <a:defRPr/>
            </a:pPr>
            <a:r>
              <a:rPr kern="0" dirty="0"/>
              <a:t>Por cada &lt;atributo&gt; de interés a extraer desde </a:t>
            </a:r>
            <a:r>
              <a:rPr b="1" kern="0" dirty="0" err="1"/>
              <a:t>value_json</a:t>
            </a:r>
            <a:endParaRPr b="1" kern="0" dirty="0"/>
          </a:p>
          <a:p>
            <a:pPr marL="1428750" lvl="2" indent="-514350" eaLnBrk="1" fontAlgn="auto" hangingPunct="1">
              <a:spcBef>
                <a:spcPts val="0"/>
              </a:spcBef>
              <a:spcAft>
                <a:spcPts val="0"/>
              </a:spcAft>
              <a:buFont typeface="Aptos Display"/>
              <a:buAutoNum type="arabicPeriod"/>
              <a:defRPr/>
            </a:pPr>
            <a:r>
              <a:rPr sz="2400" kern="0" dirty="0"/>
              <a:t>Escribir </a:t>
            </a:r>
            <a:r>
              <a:rPr sz="2400" b="1" kern="0" dirty="0"/>
              <a:t>“{{</a:t>
            </a:r>
            <a:r>
              <a:rPr sz="2400" b="1" kern="0" dirty="0" err="1"/>
              <a:t>value_json</a:t>
            </a:r>
            <a:r>
              <a:rPr sz="2400" b="1" kern="0" dirty="0"/>
              <a:t>.&lt;atributo&gt;}}”</a:t>
            </a:r>
          </a:p>
          <a:p>
            <a:pPr marL="1428750" lvl="2" indent="-514350" eaLnBrk="1" fontAlgn="auto" hangingPunct="1">
              <a:spcBef>
                <a:spcPts val="0"/>
              </a:spcBef>
              <a:spcAft>
                <a:spcPts val="0"/>
              </a:spcAft>
              <a:buFont typeface="Aptos Display"/>
              <a:buAutoNum type="arabicPeriod"/>
              <a:defRPr/>
            </a:pPr>
            <a:r>
              <a:rPr sz="2400" kern="0" dirty="0"/>
              <a:t>Si el atributo es un conjunto de atributos (diccionario), debes escribirlo de esta forma </a:t>
            </a:r>
            <a:r>
              <a:rPr sz="2400" b="1" kern="0" dirty="0"/>
              <a:t>[‘atributo’] </a:t>
            </a:r>
          </a:p>
          <a:p>
            <a:pPr marL="1428750" lvl="2" indent="-514350" eaLnBrk="1" fontAlgn="auto" hangingPunct="1">
              <a:spcBef>
                <a:spcPts val="0"/>
              </a:spcBef>
              <a:spcAft>
                <a:spcPts val="0"/>
              </a:spcAft>
              <a:buFont typeface="Aptos Display"/>
              <a:buAutoNum type="arabicPeriod"/>
              <a:defRPr/>
            </a:pPr>
            <a:r>
              <a:rPr sz="2400" kern="0" dirty="0"/>
              <a:t>Es posible anidar atributos: </a:t>
            </a:r>
            <a:r>
              <a:rPr sz="2400" b="1" kern="0" dirty="0"/>
              <a:t>“{{</a:t>
            </a:r>
            <a:r>
              <a:rPr sz="2400" b="1" kern="0" dirty="0" err="1"/>
              <a:t>value_json</a:t>
            </a:r>
            <a:r>
              <a:rPr sz="2400" b="1" kern="0" dirty="0"/>
              <a:t>.&lt;atributo1&gt;.&lt;atributo2&gt;…&lt;</a:t>
            </a:r>
            <a:r>
              <a:rPr sz="2400" b="1" kern="0" dirty="0" err="1"/>
              <a:t>atributon</a:t>
            </a:r>
            <a:r>
              <a:rPr sz="2400" b="1" kern="0" dirty="0"/>
              <a:t>&gt;}}”</a:t>
            </a:r>
          </a:p>
          <a:p>
            <a:pPr marL="971550" lvl="1" indent="-514350" eaLnBrk="1" fontAlgn="auto" hangingPunct="1">
              <a:spcBef>
                <a:spcPts val="0"/>
              </a:spcBef>
              <a:spcAft>
                <a:spcPts val="0"/>
              </a:spcAft>
              <a:buFont typeface="Aptos Display"/>
              <a:buAutoNum type="arabicPeriod" startAt="2"/>
              <a:defRPr/>
            </a:pPr>
            <a:r>
              <a:rPr kern="0" dirty="0"/>
              <a:t>Verificar que los resultados en la ventana </a:t>
            </a:r>
            <a:r>
              <a:rPr b="1" kern="0" dirty="0" err="1">
                <a:solidFill>
                  <a:srgbClr val="0070C0"/>
                </a:solidFill>
              </a:rPr>
              <a:t>Result</a:t>
            </a:r>
            <a:r>
              <a:rPr b="1" kern="0" dirty="0">
                <a:solidFill>
                  <a:srgbClr val="0070C0"/>
                </a:solidFill>
              </a:rPr>
              <a:t> </a:t>
            </a:r>
            <a:r>
              <a:rPr b="1" kern="0" dirty="0" err="1">
                <a:solidFill>
                  <a:srgbClr val="0070C0"/>
                </a:solidFill>
              </a:rPr>
              <a:t>type</a:t>
            </a:r>
            <a:r>
              <a:rPr b="1" kern="0" dirty="0">
                <a:solidFill>
                  <a:srgbClr val="0070C0"/>
                </a:solidFill>
              </a:rPr>
              <a:t> </a:t>
            </a:r>
            <a:r>
              <a:rPr kern="0" dirty="0"/>
              <a:t>(derecha)</a:t>
            </a:r>
          </a:p>
          <a:p>
            <a:pPr marL="971550" lvl="1" indent="-514350" eaLnBrk="1" fontAlgn="auto" hangingPunct="1">
              <a:spcBef>
                <a:spcPts val="0"/>
              </a:spcBef>
              <a:spcAft>
                <a:spcPts val="0"/>
              </a:spcAft>
              <a:buFont typeface="Aptos Display"/>
              <a:buAutoNum type="arabicPeriod" startAt="2"/>
              <a:defRPr/>
            </a:pPr>
            <a:r>
              <a:rPr kern="0" dirty="0"/>
              <a:t>Trasladar el valor correcto de </a:t>
            </a:r>
            <a:r>
              <a:rPr b="1" kern="0" dirty="0" err="1"/>
              <a:t>value_json</a:t>
            </a:r>
            <a:r>
              <a:rPr kern="0" dirty="0"/>
              <a:t> 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startAt="2"/>
              <a:defRPr/>
            </a:pPr>
            <a:endParaRPr sz="2600" kern="0" dirty="0"/>
          </a:p>
          <a:p>
            <a:pPr marL="457200" lvl="1" indent="0" eaLnBrk="1" fontAlgn="auto" hangingPunct="1">
              <a:spcBef>
                <a:spcPts val="0"/>
              </a:spcBef>
              <a:spcAft>
                <a:spcPts val="0"/>
              </a:spcAft>
              <a:buFont typeface="Arial" pitchFamily="34"/>
              <a:buNone/>
              <a:defRPr/>
            </a:pP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7" name="CuadroTexto 9">
            <a:extLst>
              <a:ext uri="{FF2B5EF4-FFF2-40B4-BE49-F238E27FC236}">
                <a16:creationId xmlns:a16="http://schemas.microsoft.com/office/drawing/2014/main" id="{7E9438D3-FD59-9601-43FD-EB7AA703F7F5}"/>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5" name="CuadroTexto 6">
            <a:extLst>
              <a:ext uri="{FF2B5EF4-FFF2-40B4-BE49-F238E27FC236}">
                <a16:creationId xmlns:a16="http://schemas.microsoft.com/office/drawing/2014/main" id="{930A6D42-9B50-FDDB-D312-0CBBADE856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7A1E96C0-1304-8333-3F3D-B2A0426C2064}"/>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28503998"/>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8869568" y="2009869"/>
            <a:ext cx="3370957" cy="364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EVENTOS:</a:t>
            </a:r>
            <a:r>
              <a:rPr lang="es-ES" altLang="en-US" sz="1600" b="1" dirty="0">
                <a:solidFill>
                  <a:schemeClr val="tx1"/>
                </a:solidFill>
              </a:rPr>
              <a:t> Disparar un evento en el bus de eventos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Cualquier integración puede disparar/escuchar un evento sobre el bus de eventos. Un evento tiene un tipo, un </a:t>
            </a:r>
            <a:r>
              <a:rPr lang="es-ES" altLang="en-US" sz="1600" b="1" dirty="0" err="1">
                <a:solidFill>
                  <a:schemeClr val="tx1"/>
                </a:solidFill>
              </a:rPr>
              <a:t>timestamp</a:t>
            </a:r>
            <a:r>
              <a:rPr lang="es-ES" altLang="en-US" sz="1600" b="1" dirty="0">
                <a:solidFill>
                  <a:schemeClr val="tx1"/>
                </a:solidFill>
              </a:rPr>
              <a:t>, un origen y un conjunto de datos.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Los eventos pueden ser de distintos tipos: </a:t>
            </a:r>
            <a:r>
              <a:rPr lang="es-ES" altLang="en-US" sz="1600" b="1" dirty="0" err="1">
                <a:solidFill>
                  <a:schemeClr val="tx1"/>
                </a:solidFill>
              </a:rPr>
              <a:t>call_service</a:t>
            </a:r>
            <a:r>
              <a:rPr lang="es-ES" altLang="en-US" sz="1600" b="1" dirty="0">
                <a:solidFill>
                  <a:schemeClr val="tx1"/>
                </a:solidFill>
              </a:rPr>
              <a:t>, un componente que se recarga/para/elimina, una instancia de Home </a:t>
            </a:r>
            <a:r>
              <a:rPr lang="es-ES" altLang="en-US" sz="1600" b="1" dirty="0" err="1">
                <a:solidFill>
                  <a:schemeClr val="tx1"/>
                </a:solidFill>
              </a:rPr>
              <a:t>Assistant</a:t>
            </a:r>
            <a:r>
              <a:rPr lang="es-ES" altLang="en-US" sz="1600" b="1" dirty="0">
                <a:solidFill>
                  <a:schemeClr val="tx1"/>
                </a:solidFill>
              </a:rPr>
              <a:t> que se arranca, una automatización o escena que se activa, etc.</a:t>
            </a:r>
          </a:p>
        </p:txBody>
      </p:sp>
      <p:pic>
        <p:nvPicPr>
          <p:cNvPr id="8" name="Imagen 7">
            <a:extLst>
              <a:ext uri="{FF2B5EF4-FFF2-40B4-BE49-F238E27FC236}">
                <a16:creationId xmlns:a16="http://schemas.microsoft.com/office/drawing/2014/main" id="{F3768357-330A-B0BC-5DB8-20155250839A}"/>
              </a:ext>
            </a:extLst>
          </p:cNvPr>
          <p:cNvPicPr>
            <a:picLocks noChangeAspect="1"/>
          </p:cNvPicPr>
          <p:nvPr/>
        </p:nvPicPr>
        <p:blipFill>
          <a:blip r:embed="rId3"/>
          <a:stretch>
            <a:fillRect/>
          </a:stretch>
        </p:blipFill>
        <p:spPr>
          <a:xfrm>
            <a:off x="94693" y="1671602"/>
            <a:ext cx="8770213" cy="4216129"/>
          </a:xfrm>
          <a:prstGeom prst="rect">
            <a:avLst/>
          </a:prstGeom>
        </p:spPr>
      </p:pic>
    </p:spTree>
    <p:extLst>
      <p:ext uri="{BB962C8B-B14F-4D97-AF65-F5344CB8AC3E}">
        <p14:creationId xmlns:p14="http://schemas.microsoft.com/office/powerpoint/2010/main" val="631673527"/>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6EFF27E-DBCF-8A0C-AB4E-836E732B6E0D}"/>
              </a:ext>
            </a:extLst>
          </p:cNvPr>
          <p:cNvPicPr>
            <a:picLocks noChangeAspect="1"/>
          </p:cNvPicPr>
          <p:nvPr/>
        </p:nvPicPr>
        <p:blipFill>
          <a:blip r:embed="rId3"/>
          <a:stretch>
            <a:fillRect/>
          </a:stretch>
        </p:blipFill>
        <p:spPr>
          <a:xfrm>
            <a:off x="0" y="1327713"/>
            <a:ext cx="12192000" cy="4202574"/>
          </a:xfrm>
          <a:prstGeom prst="rect">
            <a:avLst/>
          </a:prstGeom>
        </p:spPr>
      </p:pic>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221328" y="5633462"/>
            <a:ext cx="11687906"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STATISTICS:</a:t>
            </a:r>
            <a:r>
              <a:rPr lang="es-ES" altLang="en-US" sz="1600" b="1" dirty="0">
                <a:solidFill>
                  <a:schemeClr val="tx1"/>
                </a:solidFill>
              </a:rPr>
              <a:t> Muestra una lista de entidades que recogen estadísticas a largo plazo.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alguna entidad tiene algún problema, se muestra un enlace para </a:t>
            </a:r>
            <a:r>
              <a:rPr lang="es-ES" altLang="en-US" sz="1600" b="1" u="sng" dirty="0">
                <a:solidFill>
                  <a:schemeClr val="tx1"/>
                </a:solidFill>
              </a:rPr>
              <a:t>Solucionar problema</a:t>
            </a:r>
            <a:endParaRPr lang="es-ES" altLang="en-US" sz="1600" b="1" dirty="0">
              <a:solidFill>
                <a:schemeClr val="tx1"/>
              </a:solidFill>
            </a:endParaRPr>
          </a:p>
        </p:txBody>
      </p:sp>
    </p:spTree>
    <p:extLst>
      <p:ext uri="{BB962C8B-B14F-4D97-AF65-F5344CB8AC3E}">
        <p14:creationId xmlns:p14="http://schemas.microsoft.com/office/powerpoint/2010/main" val="2414061645"/>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24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ASSIST</a:t>
            </a:r>
            <a:r>
              <a:rPr lang="es-ES" altLang="en-US" sz="1600" b="1" dirty="0">
                <a:solidFill>
                  <a:schemeClr val="tx1"/>
                </a:solidFill>
              </a:rPr>
              <a:t>: Si se encuentra una intención coincidente, </a:t>
            </a:r>
            <a:r>
              <a:rPr lang="es-ES" altLang="en-US" sz="1600" b="1" dirty="0" err="1">
                <a:solidFill>
                  <a:schemeClr val="tx1"/>
                </a:solidFill>
              </a:rPr>
              <a:t>Assist</a:t>
            </a:r>
            <a:r>
              <a:rPr lang="es-ES" altLang="en-US" sz="1600" b="1" dirty="0">
                <a:solidFill>
                  <a:schemeClr val="tx1"/>
                </a:solidFill>
              </a:rPr>
              <a:t> no puede interpretar la frase.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se encuentra una intención coincidente, se proporciona información sobre la acción que se realizará sobre qué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Este ejemplo muestra cómo se analizó la frase: “qué luces hay encendidas en la oficina”</a:t>
            </a:r>
          </a:p>
        </p:txBody>
      </p:sp>
      <p:pic>
        <p:nvPicPr>
          <p:cNvPr id="5122" name="Picture 2" descr="Vista previa de imagen">
            <a:extLst>
              <a:ext uri="{FF2B5EF4-FFF2-40B4-BE49-F238E27FC236}">
                <a16:creationId xmlns:a16="http://schemas.microsoft.com/office/drawing/2014/main" id="{35570080-D61D-77D8-EA75-D60CB16CC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52" y="1264616"/>
            <a:ext cx="6847899" cy="5045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111875"/>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69634" name="Título 1">
            <a:extLst>
              <a:ext uri="{FF2B5EF4-FFF2-40B4-BE49-F238E27FC236}">
                <a16:creationId xmlns:a16="http://schemas.microsoft.com/office/drawing/2014/main" id="{5F3A9DE2-1BEC-5D9B-6431-D4D4E6C50ED1}"/>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3FCCC92-6F90-BE75-B665-F1D989A49AF7}"/>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8. </a:t>
            </a:r>
            <a:r>
              <a:rPr sz="2400" b="1" dirty="0">
                <a:solidFill>
                  <a:srgbClr val="0070C0"/>
                </a:solidFill>
                <a:highlight>
                  <a:srgbClr val="FFFF00"/>
                </a:highlight>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9636" name="CuadroTexto 3">
            <a:extLst>
              <a:ext uri="{FF2B5EF4-FFF2-40B4-BE49-F238E27FC236}">
                <a16:creationId xmlns:a16="http://schemas.microsoft.com/office/drawing/2014/main" id="{15B3C1D1-B857-8FB8-13A9-1CD7B6B422DF}"/>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2488422-0A38-A9BD-C58E-42295D889C6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a:t>Usuarios vs. Personas</a:t>
            </a:r>
          </a:p>
          <a:p>
            <a:pPr lvl="1" eaLnBrk="1" fontAlgn="auto" hangingPunct="1">
              <a:spcAft>
                <a:spcPts val="0"/>
              </a:spcAft>
              <a:buFont typeface="Arial" pitchFamily="34"/>
              <a:buChar char="•"/>
              <a:defRPr/>
            </a:pPr>
            <a:r>
              <a:rPr sz="2200" b="1">
                <a:solidFill>
                  <a:srgbClr val="0070C0"/>
                </a:solidFill>
              </a:rPr>
              <a:t>Usuarios</a:t>
            </a:r>
            <a:r>
              <a:rPr sz="2200"/>
              <a:t>: pueden iniciar sesión en Home Assistant desde cualquier dispositivo </a:t>
            </a:r>
          </a:p>
          <a:p>
            <a:pPr lvl="2" eaLnBrk="1" fontAlgn="auto" hangingPunct="1">
              <a:spcAft>
                <a:spcPts val="0"/>
              </a:spcAft>
              <a:buFont typeface="Arial" pitchFamily="34"/>
              <a:buChar char="•"/>
              <a:defRPr/>
            </a:pPr>
            <a:r>
              <a:rPr sz="1900" b="1"/>
              <a:t>Rol</a:t>
            </a:r>
            <a:r>
              <a:rPr sz="1900"/>
              <a:t>: administrador y no administrador (pueden o no editar la configuración) </a:t>
            </a:r>
          </a:p>
          <a:p>
            <a:pPr lvl="1" eaLnBrk="1" fontAlgn="auto" hangingPunct="1">
              <a:spcAft>
                <a:spcPts val="0"/>
              </a:spcAft>
              <a:buFont typeface="Arial" pitchFamily="34"/>
              <a:buChar char="•"/>
              <a:defRPr/>
            </a:pPr>
            <a:r>
              <a:rPr sz="2200" b="1">
                <a:solidFill>
                  <a:srgbClr val="0070C0"/>
                </a:solidFill>
              </a:rPr>
              <a:t>Personas</a:t>
            </a:r>
            <a:r>
              <a:rPr sz="2200"/>
              <a:t>: sensores de ubicación </a:t>
            </a:r>
          </a:p>
          <a:p>
            <a:pPr eaLnBrk="1" fontAlgn="auto" hangingPunct="1">
              <a:spcAft>
                <a:spcPts val="0"/>
              </a:spcAft>
              <a:buFont typeface="Arial" pitchFamily="34"/>
              <a:buChar char="•"/>
              <a:defRPr/>
            </a:pPr>
            <a:r>
              <a:rPr sz="2600" b="1"/>
              <a:t>Settings</a:t>
            </a:r>
            <a:r>
              <a:rPr sz="2600"/>
              <a:t> </a:t>
            </a:r>
            <a:r>
              <a:rPr sz="2600">
                <a:latin typeface="Wingdings" pitchFamily="2"/>
              </a:rPr>
              <a:t></a:t>
            </a:r>
            <a:r>
              <a:rPr sz="2600" b="1">
                <a:solidFill>
                  <a:srgbClr val="0070C0"/>
                </a:solidFill>
              </a:rPr>
              <a:t>People</a:t>
            </a:r>
            <a:r>
              <a:rPr sz="2600">
                <a:latin typeface="Wingdings" pitchFamily="2"/>
              </a:rPr>
              <a:t></a:t>
            </a:r>
            <a:r>
              <a:rPr sz="2600"/>
              <a:t> </a:t>
            </a:r>
            <a:r>
              <a:rPr sz="2600" b="1">
                <a:solidFill>
                  <a:srgbClr val="0070C0"/>
                </a:solidFill>
              </a:rPr>
              <a:t>Add Person</a:t>
            </a:r>
          </a:p>
          <a:p>
            <a:pPr lvl="1" eaLnBrk="1" fontAlgn="auto" hangingPunct="1">
              <a:spcAft>
                <a:spcPts val="0"/>
              </a:spcAft>
              <a:buFont typeface="Arial" pitchFamily="34"/>
              <a:buChar char="•"/>
              <a:defRPr/>
            </a:pPr>
            <a:r>
              <a:rPr sz="2200"/>
              <a:t>Si esa persona queremos que sea además usuario </a:t>
            </a:r>
            <a:r>
              <a:rPr sz="2200">
                <a:latin typeface="Wingdings" pitchFamily="2"/>
              </a:rPr>
              <a:t></a:t>
            </a:r>
            <a:r>
              <a:rPr sz="2200"/>
              <a:t> </a:t>
            </a:r>
            <a:r>
              <a:rPr sz="2200" b="1">
                <a:solidFill>
                  <a:srgbClr val="0070C0"/>
                </a:solidFill>
              </a:rPr>
              <a:t>“Allow person to login”</a:t>
            </a:r>
          </a:p>
          <a:p>
            <a:pPr lvl="2" eaLnBrk="1" fontAlgn="auto" hangingPunct="1">
              <a:spcAft>
                <a:spcPts val="0"/>
              </a:spcAft>
              <a:buFont typeface="Arial" pitchFamily="34"/>
              <a:buChar char="•"/>
              <a:defRPr/>
            </a:pPr>
            <a:r>
              <a:rPr sz="1900"/>
              <a:t>Definir nombre, apellidos, password</a:t>
            </a:r>
          </a:p>
          <a:p>
            <a:pPr lvl="2" eaLnBrk="1" fontAlgn="auto" hangingPunct="1">
              <a:spcAft>
                <a:spcPts val="0"/>
              </a:spcAft>
              <a:buFont typeface="Arial" pitchFamily="34"/>
              <a:buChar char="•"/>
              <a:defRPr/>
            </a:pPr>
            <a:r>
              <a:rPr sz="1900"/>
              <a:t>Definir rol: si es o no administrador</a:t>
            </a:r>
          </a:p>
          <a:p>
            <a:pPr lvl="2" eaLnBrk="1" fontAlgn="auto" hangingPunct="1">
              <a:spcAft>
                <a:spcPts val="0"/>
              </a:spcAft>
              <a:buFont typeface="Arial" pitchFamily="34"/>
              <a:buChar char="•"/>
              <a:defRPr/>
            </a:pPr>
            <a:r>
              <a:rPr sz="1900"/>
              <a:t>Si puede loguearse sólo desde la red local</a:t>
            </a:r>
          </a:p>
          <a:p>
            <a:pPr eaLnBrk="1" fontAlgn="auto" hangingPunct="1">
              <a:spcAft>
                <a:spcPts val="0"/>
              </a:spcAft>
              <a:buFont typeface="Arial" pitchFamily="34"/>
              <a:buChar char="•"/>
              <a:defRPr/>
            </a:pPr>
            <a:r>
              <a:rPr sz="2600"/>
              <a:t>Borrar o modificar usuarios</a:t>
            </a:r>
          </a:p>
          <a:p>
            <a:pPr lvl="1" eaLnBrk="1" fontAlgn="auto" hangingPunct="1">
              <a:spcAft>
                <a:spcPts val="0"/>
              </a:spcAft>
              <a:buFont typeface="Arial" pitchFamily="34"/>
              <a:buChar char="•"/>
              <a:defRPr/>
            </a:pPr>
            <a:r>
              <a:rPr sz="2200"/>
              <a:t>Sólo como administrador: </a:t>
            </a:r>
            <a:r>
              <a:rPr sz="2200" b="1"/>
              <a:t>Settings</a:t>
            </a:r>
            <a:r>
              <a:rPr sz="2200"/>
              <a:t> </a:t>
            </a:r>
            <a:r>
              <a:rPr sz="2200">
                <a:latin typeface="Wingdings" pitchFamily="2"/>
              </a:rPr>
              <a:t></a:t>
            </a:r>
            <a:r>
              <a:rPr sz="2200"/>
              <a:t> </a:t>
            </a:r>
            <a:r>
              <a:rPr sz="2200" b="1">
                <a:solidFill>
                  <a:srgbClr val="0070C0"/>
                </a:solidFill>
              </a:rPr>
              <a:t>People</a:t>
            </a:r>
          </a:p>
          <a:p>
            <a:pPr lvl="2" eaLnBrk="1" fontAlgn="auto" hangingPunct="1">
              <a:lnSpc>
                <a:spcPct val="60000"/>
              </a:lnSpc>
              <a:spcAft>
                <a:spcPts val="0"/>
              </a:spcAft>
              <a:buFont typeface="Arial" pitchFamily="34"/>
              <a:buChar char="•"/>
              <a:defRPr/>
            </a:pPr>
            <a:endParaRPr sz="1900"/>
          </a:p>
          <a:p>
            <a:pPr lvl="1" eaLnBrk="1" fontAlgn="auto" hangingPunct="1">
              <a:lnSpc>
                <a:spcPct val="60000"/>
              </a:lnSpc>
              <a:spcAft>
                <a:spcPts val="0"/>
              </a:spcAft>
              <a:buFont typeface="Arial" pitchFamily="34"/>
              <a:buChar char="•"/>
              <a:defRPr/>
            </a:pPr>
            <a:endParaRPr sz="2200"/>
          </a:p>
          <a:p>
            <a:pPr marL="0" indent="0" eaLnBrk="1" fontAlgn="auto" hangingPunct="1">
              <a:lnSpc>
                <a:spcPct val="60000"/>
              </a:lnSpc>
              <a:spcAft>
                <a:spcPts val="0"/>
              </a:spcAft>
              <a:buFont typeface="Arial" pitchFamily="34"/>
              <a:buNone/>
              <a:defRPr/>
            </a:pPr>
            <a:endParaRPr sz="260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Tree>
    <p:extLst>
      <p:ext uri="{BB962C8B-B14F-4D97-AF65-F5344CB8AC3E}">
        <p14:creationId xmlns:p14="http://schemas.microsoft.com/office/powerpoint/2010/main" val="151659882"/>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8592EC7-7B05-7907-2BDC-C7468E4ACE24}"/>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sz="2600" dirty="0"/>
              <a:t>Configuración del </a:t>
            </a:r>
            <a:r>
              <a:rPr sz="2600" b="1" dirty="0">
                <a:solidFill>
                  <a:srgbClr val="0070C0"/>
                </a:solidFill>
              </a:rPr>
              <a:t>perfil de usuario</a:t>
            </a:r>
          </a:p>
          <a:p>
            <a:pPr eaLnBrk="1" fontAlgn="auto" hangingPunct="1">
              <a:lnSpc>
                <a:spcPct val="100000"/>
              </a:lnSpc>
              <a:spcAft>
                <a:spcPts val="0"/>
              </a:spcAft>
              <a:buFont typeface="Arial" pitchFamily="34"/>
              <a:buChar char="•"/>
              <a:defRPr/>
            </a:pPr>
            <a:r>
              <a:rPr lang="es-ES" sz="2600" b="1" u="sng" dirty="0" err="1">
                <a:solidFill>
                  <a:srgbClr val="0070C0"/>
                </a:solidFill>
              </a:rPr>
              <a:t>User</a:t>
            </a:r>
            <a:r>
              <a:rPr lang="es-ES" sz="2600" b="1" u="sng" dirty="0">
                <a:solidFill>
                  <a:srgbClr val="0070C0"/>
                </a:solidFill>
              </a:rPr>
              <a:t> </a:t>
            </a:r>
            <a:r>
              <a:rPr lang="es-ES" sz="2600" b="1" u="sng" dirty="0" err="1">
                <a:solidFill>
                  <a:srgbClr val="0070C0"/>
                </a:solidFill>
              </a:rPr>
              <a:t>Settings</a:t>
            </a:r>
            <a:r>
              <a:rPr lang="es-ES" sz="2600" b="1" u="sng" dirty="0">
                <a:solidFill>
                  <a:srgbClr val="0070C0"/>
                </a:solidFill>
              </a:rPr>
              <a:t>:</a:t>
            </a:r>
          </a:p>
          <a:p>
            <a:pPr lvl="1" eaLnBrk="1" hangingPunct="1">
              <a:lnSpc>
                <a:spcPct val="120000"/>
              </a:lnSpc>
            </a:pPr>
            <a:r>
              <a:rPr lang="es-ES" sz="2200" dirty="0"/>
              <a:t>Seleccionar el lenguaje</a:t>
            </a:r>
          </a:p>
          <a:p>
            <a:pPr lvl="1" eaLnBrk="1" hangingPunct="1">
              <a:lnSpc>
                <a:spcPct val="120000"/>
              </a:lnSpc>
            </a:pPr>
            <a:r>
              <a:rPr lang="es-ES" sz="2200" dirty="0"/>
              <a:t>Seleccionar el formato de números, fecha y hora, etc.</a:t>
            </a:r>
          </a:p>
          <a:p>
            <a:pPr lvl="1" eaLnBrk="1" hangingPunct="1">
              <a:lnSpc>
                <a:spcPct val="120000"/>
              </a:lnSpc>
            </a:pPr>
            <a:r>
              <a:rPr lang="es-ES" sz="2200" dirty="0"/>
              <a:t>Cambiar la contraseña</a:t>
            </a:r>
          </a:p>
          <a:p>
            <a:pPr eaLnBrk="1" fontAlgn="auto" hangingPunct="1">
              <a:lnSpc>
                <a:spcPct val="100000"/>
              </a:lnSpc>
              <a:spcAft>
                <a:spcPts val="0"/>
              </a:spcAft>
              <a:buFont typeface="Arial" pitchFamily="34"/>
              <a:buChar char="•"/>
              <a:defRPr/>
            </a:pPr>
            <a:r>
              <a:rPr lang="es-ES" sz="2600" b="1" dirty="0">
                <a:solidFill>
                  <a:srgbClr val="0070C0"/>
                </a:solidFill>
              </a:rPr>
              <a:t>Browser </a:t>
            </a:r>
            <a:r>
              <a:rPr lang="es-ES" sz="2600" b="1" dirty="0" err="1">
                <a:solidFill>
                  <a:srgbClr val="0070C0"/>
                </a:solidFill>
              </a:rPr>
              <a:t>settings</a:t>
            </a:r>
            <a:r>
              <a:rPr lang="es-ES" sz="2600" b="1" dirty="0">
                <a:solidFill>
                  <a:srgbClr val="0070C0"/>
                </a:solidFill>
              </a:rPr>
              <a:t>:</a:t>
            </a:r>
            <a:endParaRPr sz="2600" b="1" dirty="0">
              <a:solidFill>
                <a:srgbClr val="0070C0"/>
              </a:solidFill>
            </a:endParaRPr>
          </a:p>
          <a:p>
            <a:pPr lvl="1" eaLnBrk="1" hangingPunct="1">
              <a:lnSpc>
                <a:spcPct val="100000"/>
              </a:lnSpc>
            </a:pPr>
            <a:r>
              <a:rPr lang="es-ES" altLang="en-US" sz="2000" dirty="0">
                <a:solidFill>
                  <a:schemeClr val="tx1"/>
                </a:solidFill>
                <a:latin typeface="Aptos" panose="020B0004020202020204" pitchFamily="34" charset="0"/>
              </a:rPr>
              <a:t>El </a:t>
            </a:r>
            <a:r>
              <a:rPr lang="es-ES" altLang="en-US" sz="2000" dirty="0" err="1">
                <a:solidFill>
                  <a:schemeClr val="tx1"/>
                </a:solidFill>
                <a:latin typeface="Aptos" panose="020B0004020202020204" pitchFamily="34" charset="0"/>
              </a:rPr>
              <a:t>dashboard</a:t>
            </a:r>
            <a:r>
              <a:rPr lang="es-ES" altLang="en-US" sz="2000" dirty="0">
                <a:solidFill>
                  <a:schemeClr val="tx1"/>
                </a:solidFill>
                <a:latin typeface="Aptos" panose="020B0004020202020204" pitchFamily="34" charset="0"/>
              </a:rPr>
              <a:t> principal</a:t>
            </a:r>
          </a:p>
          <a:p>
            <a:pPr lvl="1" eaLnBrk="1" hangingPunct="1">
              <a:lnSpc>
                <a:spcPct val="100000"/>
              </a:lnSpc>
            </a:pPr>
            <a:r>
              <a:rPr lang="es-ES" altLang="en-US" sz="2000" dirty="0">
                <a:solidFill>
                  <a:schemeClr val="tx1"/>
                </a:solidFill>
                <a:latin typeface="Aptos" panose="020B0004020202020204" pitchFamily="34" charset="0"/>
              </a:rPr>
              <a:t>Colores en los </a:t>
            </a:r>
            <a:r>
              <a:rPr lang="es-ES" altLang="en-US" sz="2000" dirty="0" err="1">
                <a:solidFill>
                  <a:schemeClr val="tx1"/>
                </a:solidFill>
                <a:latin typeface="Aptos" panose="020B0004020202020204" pitchFamily="34" charset="0"/>
              </a:rPr>
              <a:t>dashboards</a:t>
            </a:r>
            <a:endParaRPr lang="es-ES" altLang="en-US" sz="2000" dirty="0">
              <a:solidFill>
                <a:schemeClr val="tx1"/>
              </a:solidFill>
              <a:latin typeface="Aptos" panose="020B0004020202020204" pitchFamily="34" charset="0"/>
            </a:endParaRPr>
          </a:p>
          <a:p>
            <a:pPr lvl="1" eaLnBrk="1" hangingPunct="1">
              <a:lnSpc>
                <a:spcPct val="100000"/>
              </a:lnSpc>
            </a:pPr>
            <a:r>
              <a:rPr lang="es-ES" altLang="en-US" sz="2000" dirty="0">
                <a:solidFill>
                  <a:schemeClr val="tx1"/>
                </a:solidFill>
                <a:latin typeface="Aptos" panose="020B0004020202020204" pitchFamily="34" charset="0"/>
              </a:rPr>
              <a:t>Seleccionar los </a:t>
            </a:r>
            <a:r>
              <a:rPr lang="es-ES" altLang="en-US" sz="2000" dirty="0" err="1">
                <a:solidFill>
                  <a:schemeClr val="tx1"/>
                </a:solidFill>
                <a:latin typeface="Aptos" panose="020B0004020202020204" pitchFamily="34" charset="0"/>
              </a:rPr>
              <a:t>dashboards</a:t>
            </a:r>
            <a:r>
              <a:rPr lang="es-ES" altLang="en-US" sz="2000" dirty="0">
                <a:solidFill>
                  <a:schemeClr val="tx1"/>
                </a:solidFill>
                <a:latin typeface="Aptos" panose="020B0004020202020204" pitchFamily="34" charset="0"/>
              </a:rPr>
              <a:t> visibles y cambiar el orden</a:t>
            </a:r>
          </a:p>
          <a:p>
            <a:pPr lvl="1" eaLnBrk="1" hangingPunct="1">
              <a:lnSpc>
                <a:spcPct val="100000"/>
              </a:lnSpc>
            </a:pPr>
            <a:r>
              <a:rPr lang="es-ES" altLang="en-US" sz="2000" dirty="0">
                <a:solidFill>
                  <a:schemeClr val="tx1"/>
                </a:solidFill>
                <a:latin typeface="Aptos" panose="020B0004020202020204" pitchFamily="34" charset="0"/>
              </a:rPr>
              <a:t>Ocultar la barra lateral (</a:t>
            </a:r>
            <a:r>
              <a:rPr lang="es-ES" altLang="en-US" sz="2000" dirty="0" err="1">
                <a:solidFill>
                  <a:schemeClr val="tx1"/>
                </a:solidFill>
                <a:latin typeface="Aptos" panose="020B0004020202020204" pitchFamily="34" charset="0"/>
              </a:rPr>
              <a:t>sidebar</a:t>
            </a:r>
            <a:r>
              <a:rPr lang="es-ES" altLang="en-US" sz="2000" dirty="0">
                <a:solidFill>
                  <a:schemeClr val="tx1"/>
                </a:solidFill>
                <a:latin typeface="Aptos" panose="020B0004020202020204" pitchFamily="34" charset="0"/>
              </a:rPr>
              <a:t>)</a:t>
            </a:r>
            <a:endParaRPr sz="2200" dirty="0">
              <a:solidFill>
                <a:schemeClr val="tx1"/>
              </a:solidFill>
            </a:endParaRPr>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4" name="CuadroTexto 6">
            <a:extLst>
              <a:ext uri="{FF2B5EF4-FFF2-40B4-BE49-F238E27FC236}">
                <a16:creationId xmlns:a16="http://schemas.microsoft.com/office/drawing/2014/main" id="{91288E7F-14F6-C495-D3FD-58E006EE98B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7" name="CuadroTexto 6">
            <a:extLst>
              <a:ext uri="{FF2B5EF4-FFF2-40B4-BE49-F238E27FC236}">
                <a16:creationId xmlns:a16="http://schemas.microsoft.com/office/drawing/2014/main" id="{3C95C3EC-E664-EDA9-87AD-3B7931EA997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1036375608"/>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782D6AA8-FCEC-74DA-C04C-9790482728B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4" name="CuadroTexto 3">
            <a:extLst>
              <a:ext uri="{FF2B5EF4-FFF2-40B4-BE49-F238E27FC236}">
                <a16:creationId xmlns:a16="http://schemas.microsoft.com/office/drawing/2014/main" id="{8CC6D0E1-7FCF-36DB-3795-6CEEFC3ADB8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pic>
        <p:nvPicPr>
          <p:cNvPr id="6" name="Imagen 5" descr="Interfaz de usuario gráfica, Texto, Aplicación&#10;&#10;Descripción generada automáticamente">
            <a:extLst>
              <a:ext uri="{FF2B5EF4-FFF2-40B4-BE49-F238E27FC236}">
                <a16:creationId xmlns:a16="http://schemas.microsoft.com/office/drawing/2014/main" id="{1CDDC1D7-B9DE-AC99-DC55-34E1A6920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06" y="1428751"/>
            <a:ext cx="3238779" cy="4926012"/>
          </a:xfrm>
          <a:prstGeom prst="rect">
            <a:avLst/>
          </a:prstGeom>
        </p:spPr>
      </p:pic>
      <p:pic>
        <p:nvPicPr>
          <p:cNvPr id="8" name="Picture 2">
            <a:extLst>
              <a:ext uri="{FF2B5EF4-FFF2-40B4-BE49-F238E27FC236}">
                <a16:creationId xmlns:a16="http://schemas.microsoft.com/office/drawing/2014/main" id="{0ACF7E0F-1654-61A2-61F7-F07CA87B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40" y="1341662"/>
            <a:ext cx="3295650" cy="501310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2">
            <a:extLst>
              <a:ext uri="{FF2B5EF4-FFF2-40B4-BE49-F238E27FC236}">
                <a16:creationId xmlns:a16="http://schemas.microsoft.com/office/drawing/2014/main" id="{3FEAB9F2-45AD-54C1-57F9-6FD320B549D8}"/>
              </a:ext>
            </a:extLst>
          </p:cNvPr>
          <p:cNvSpPr txBox="1">
            <a:spLocks noChangeArrowheads="1"/>
          </p:cNvSpPr>
          <p:nvPr/>
        </p:nvSpPr>
        <p:spPr bwMode="auto">
          <a:xfrm>
            <a:off x="241300" y="1535113"/>
            <a:ext cx="2251075" cy="147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Usuario: curso</a:t>
            </a:r>
          </a:p>
          <a:p>
            <a:pPr eaLnBrk="1" hangingPunct="1">
              <a:lnSpc>
                <a:spcPct val="80000"/>
              </a:lnSpc>
              <a:spcBef>
                <a:spcPct val="0"/>
              </a:spcBef>
              <a:buSzTx/>
              <a:buFontTx/>
              <a:buNone/>
            </a:pPr>
            <a:r>
              <a:rPr lang="es-ES" altLang="en-US" sz="1600" b="1" dirty="0">
                <a:solidFill>
                  <a:schemeClr val="tx1"/>
                </a:solidFill>
              </a:rPr>
              <a:t>En la pestaña “General” se accede a dos grupos de configuración: de usuario y de navegador</a:t>
            </a:r>
          </a:p>
        </p:txBody>
      </p:sp>
      <p:sp>
        <p:nvSpPr>
          <p:cNvPr id="11" name="CuadroTexto 12">
            <a:extLst>
              <a:ext uri="{FF2B5EF4-FFF2-40B4-BE49-F238E27FC236}">
                <a16:creationId xmlns:a16="http://schemas.microsoft.com/office/drawing/2014/main" id="{E9B95DF4-E648-968D-DAC5-C00297A9B1C3}"/>
              </a:ext>
            </a:extLst>
          </p:cNvPr>
          <p:cNvSpPr txBox="1">
            <a:spLocks noChangeArrowheads="1"/>
          </p:cNvSpPr>
          <p:nvPr/>
        </p:nvSpPr>
        <p:spPr bwMode="auto">
          <a:xfrm>
            <a:off x="241299" y="3183311"/>
            <a:ext cx="2251075" cy="108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la pestaña “Security” se puede cambiar la contraseña y configurar tokens de acceso</a:t>
            </a:r>
          </a:p>
        </p:txBody>
      </p:sp>
    </p:spTree>
    <p:extLst>
      <p:ext uri="{BB962C8B-B14F-4D97-AF65-F5344CB8AC3E}">
        <p14:creationId xmlns:p14="http://schemas.microsoft.com/office/powerpoint/2010/main" val="4228745132"/>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dirty="0"/>
              <a:t>Desde IU de Home </a:t>
            </a:r>
            <a:r>
              <a:rPr sz="2000" dirty="0" err="1"/>
              <a:t>Assistant</a:t>
            </a:r>
            <a:r>
              <a:rPr sz="2000" dirty="0"/>
              <a:t>: </a:t>
            </a:r>
            <a:r>
              <a:rPr sz="2000" b="1" dirty="0" err="1"/>
              <a:t>Settings</a:t>
            </a:r>
            <a:r>
              <a:rPr sz="2000" b="1" dirty="0"/>
              <a:t> </a:t>
            </a:r>
            <a:r>
              <a:rPr lang="es-ES" sz="2000" dirty="0">
                <a:sym typeface="Wingdings" panose="05000000000000000000" pitchFamily="2" charset="2"/>
              </a:rPr>
              <a:t> </a:t>
            </a:r>
            <a:r>
              <a:rPr sz="2000" b="1" dirty="0" err="1">
                <a:solidFill>
                  <a:srgbClr val="0070C0"/>
                </a:solidFill>
              </a:rPr>
              <a:t>System</a:t>
            </a:r>
            <a:r>
              <a:rPr sz="2000" b="1" dirty="0">
                <a:solidFill>
                  <a:srgbClr val="0070C0"/>
                </a:solidFill>
              </a:rPr>
              <a:t> </a:t>
            </a:r>
            <a:r>
              <a:rPr lang="es-ES" sz="2000" b="1" dirty="0">
                <a:solidFill>
                  <a:srgbClr val="0070C0"/>
                </a:solidFill>
                <a:sym typeface="Wingdings" panose="05000000000000000000" pitchFamily="2" charset="2"/>
              </a:rPr>
              <a:t></a:t>
            </a:r>
            <a:r>
              <a:rPr sz="2000" b="1" dirty="0">
                <a:solidFill>
                  <a:srgbClr val="0070C0"/>
                </a:solidFill>
              </a:rPr>
              <a:t> </a:t>
            </a:r>
            <a:r>
              <a:rPr sz="2000" b="1" dirty="0" err="1">
                <a:solidFill>
                  <a:srgbClr val="0070C0"/>
                </a:solidFill>
              </a:rPr>
              <a:t>Backups</a:t>
            </a:r>
            <a:endParaRPr sz="2000" b="1" dirty="0">
              <a:solidFill>
                <a:srgbClr val="0070C0"/>
              </a:solidFill>
            </a:endParaRPr>
          </a:p>
          <a:p>
            <a:pPr lvl="2" eaLnBrk="1" fontAlgn="auto" hangingPunct="1">
              <a:lnSpc>
                <a:spcPct val="110000"/>
              </a:lnSpc>
              <a:spcAft>
                <a:spcPts val="0"/>
              </a:spcAft>
              <a:buFont typeface="Arial" pitchFamily="34"/>
              <a:buChar char="•"/>
              <a:defRPr/>
            </a:pPr>
            <a:r>
              <a:rPr dirty="0"/>
              <a:t>Problema: </a:t>
            </a:r>
            <a:r>
              <a:rPr b="1" dirty="0"/>
              <a:t>no</a:t>
            </a:r>
            <a:r>
              <a:rPr dirty="0"/>
              <a:t> hace </a:t>
            </a:r>
            <a:r>
              <a:rPr dirty="0" err="1"/>
              <a:t>backup</a:t>
            </a:r>
            <a:r>
              <a:rPr dirty="0"/>
              <a:t> de una BD externa (ej. </a:t>
            </a:r>
            <a:r>
              <a:rPr dirty="0" err="1"/>
              <a:t>mariadb</a:t>
            </a:r>
            <a:r>
              <a:rPr dirty="0"/>
              <a:t> o </a:t>
            </a:r>
            <a:r>
              <a:rPr dirty="0" err="1"/>
              <a:t>influxdb</a:t>
            </a:r>
            <a:r>
              <a:rPr dirty="0"/>
              <a:t>)</a:t>
            </a:r>
          </a:p>
          <a:p>
            <a:pPr lvl="2" eaLnBrk="1" fontAlgn="auto" hangingPunct="1">
              <a:lnSpc>
                <a:spcPct val="110000"/>
              </a:lnSpc>
              <a:spcAft>
                <a:spcPts val="0"/>
              </a:spcAft>
              <a:buFont typeface="Arial" pitchFamily="34"/>
              <a:buChar char="•"/>
              <a:defRPr/>
            </a:pPr>
            <a:r>
              <a:rPr dirty="0"/>
              <a:t>Crea un </a:t>
            </a:r>
            <a:r>
              <a:rPr dirty="0" err="1"/>
              <a:t>backup</a:t>
            </a:r>
            <a:r>
              <a:rPr dirty="0"/>
              <a:t> de la configuración de Home </a:t>
            </a:r>
            <a:r>
              <a:rPr dirty="0" err="1"/>
              <a:t>Assistant</a:t>
            </a:r>
            <a:r>
              <a:rPr dirty="0"/>
              <a:t> </a:t>
            </a:r>
          </a:p>
          <a:p>
            <a:pPr lvl="2" eaLnBrk="1" fontAlgn="auto" hangingPunct="1">
              <a:lnSpc>
                <a:spcPct val="110000"/>
              </a:lnSpc>
              <a:spcAft>
                <a:spcPts val="0"/>
              </a:spcAft>
              <a:buFont typeface="Arial" pitchFamily="34"/>
              <a:buChar char="•"/>
              <a:defRPr/>
            </a:pPr>
            <a:r>
              <a:rPr dirty="0"/>
              <a:t>Permite restaurarlo en otra instalación en modo supervisor</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Docker</a:t>
            </a:r>
          </a:p>
        </p:txBody>
      </p:sp>
      <p:sp>
        <p:nvSpPr>
          <p:cNvPr id="5" name="Marcador de contenido 2">
            <a:extLst>
              <a:ext uri="{FF2B5EF4-FFF2-40B4-BE49-F238E27FC236}">
                <a16:creationId xmlns:a16="http://schemas.microsoft.com/office/drawing/2014/main" id="{BFD1EC6F-C992-67B2-636B-6306C900812A}"/>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Docker </a:t>
            </a:r>
            <a:r>
              <a:rPr altLang="en-US" dirty="0">
                <a:latin typeface="Aptos" panose="020B0004020202020204" pitchFamily="34" charset="0"/>
              </a:rPr>
              <a:t>es una plataforma de </a:t>
            </a:r>
            <a:r>
              <a:rPr altLang="en-US" b="1" dirty="0" err="1">
                <a:latin typeface="Aptos" panose="020B0004020202020204" pitchFamily="34" charset="0"/>
              </a:rPr>
              <a:t>contenerización</a:t>
            </a:r>
            <a:r>
              <a:rPr altLang="en-US" b="1" dirty="0">
                <a:latin typeface="Aptos" panose="020B0004020202020204" pitchFamily="34" charset="0"/>
              </a:rPr>
              <a:t> de aplicaciones </a:t>
            </a:r>
            <a:r>
              <a:rPr altLang="en-US" dirty="0">
                <a:latin typeface="Aptos" panose="020B0004020202020204" pitchFamily="34" charset="0"/>
              </a:rPr>
              <a:t>que elimina problemas de tipo "</a:t>
            </a:r>
            <a:r>
              <a:rPr altLang="en-US" b="1" dirty="0">
                <a:latin typeface="Aptos" panose="020B0004020202020204" pitchFamily="34" charset="0"/>
              </a:rPr>
              <a:t>esta aplicación sólo funciona en mi PC</a:t>
            </a:r>
            <a:r>
              <a:rPr altLang="en-US" dirty="0">
                <a:latin typeface="Aptos" panose="020B0004020202020204" pitchFamily="34" charset="0"/>
              </a:rPr>
              <a:t>" </a:t>
            </a:r>
          </a:p>
          <a:p>
            <a:pPr marL="914400" lvl="1" indent="-457200" eaLnBrk="1" hangingPunct="1">
              <a:buFont typeface="Aptos Display" panose="020B0004020202020204" pitchFamily="34" charset="0"/>
              <a:buAutoNum type="arabicPeriod"/>
            </a:pPr>
            <a:r>
              <a:rPr lang="es-ES" altLang="en-US" dirty="0">
                <a:latin typeface="Aptos" panose="020B0004020202020204" pitchFamily="34" charset="0"/>
              </a:rPr>
              <a:t>La aplicación se empaqueta en un </a:t>
            </a:r>
            <a:r>
              <a:rPr lang="es-ES" altLang="en-US" b="1" dirty="0">
                <a:solidFill>
                  <a:srgbClr val="0070C0"/>
                </a:solidFill>
                <a:latin typeface="Aptos" panose="020B0004020202020204" pitchFamily="34" charset="0"/>
              </a:rPr>
              <a:t>contenedor</a:t>
            </a:r>
            <a:r>
              <a:rPr lang="es-ES" altLang="en-US" dirty="0">
                <a:solidFill>
                  <a:schemeClr val="tx1"/>
                </a:solidFill>
                <a:latin typeface="Aptos" panose="020B0004020202020204" pitchFamily="34" charset="0"/>
              </a:rPr>
              <a:t> que consiste en:</a:t>
            </a:r>
            <a:r>
              <a:rPr lang="es-ES" altLang="en-US" b="1" dirty="0">
                <a:solidFill>
                  <a:srgbClr val="0070C0"/>
                </a:solidFill>
                <a:latin typeface="Aptos" panose="020B0004020202020204" pitchFamily="34" charset="0"/>
              </a:rPr>
              <a:t> </a:t>
            </a:r>
          </a:p>
          <a:p>
            <a:pPr marL="1371600" lvl="2" indent="-457200" eaLnBrk="1" hangingPunct="1">
              <a:buFont typeface="Aptos Display" panose="020B0004020202020204" pitchFamily="34" charset="0"/>
              <a:buAutoNum type="arabicPeriod"/>
            </a:pPr>
            <a:r>
              <a:rPr lang="es-ES" altLang="en-US" dirty="0">
                <a:latin typeface="Aptos" panose="020B0004020202020204" pitchFamily="34" charset="0"/>
              </a:rPr>
              <a:t>Una </a:t>
            </a:r>
            <a:r>
              <a:rPr lang="es-ES" altLang="en-US" b="1" dirty="0">
                <a:solidFill>
                  <a:srgbClr val="0070C0"/>
                </a:solidFill>
                <a:latin typeface="Aptos" panose="020B0004020202020204" pitchFamily="34" charset="0"/>
              </a:rPr>
              <a:t>imagen base</a:t>
            </a:r>
            <a:r>
              <a:rPr lang="es-ES" altLang="en-US" b="1" dirty="0">
                <a:latin typeface="Aptos" panose="020B0004020202020204" pitchFamily="34" charset="0"/>
              </a:rPr>
              <a:t> de sistema operativo </a:t>
            </a:r>
            <a:r>
              <a:rPr lang="es-ES" altLang="en-US" dirty="0">
                <a:latin typeface="Aptos" panose="020B0004020202020204" pitchFamily="34" charset="0"/>
              </a:rPr>
              <a:t>(típicamente Ubuntu, Alpine, etc.) y/o </a:t>
            </a:r>
            <a:r>
              <a:rPr lang="es-ES" altLang="en-US" b="1" dirty="0">
                <a:latin typeface="Aptos" panose="020B0004020202020204" pitchFamily="34" charset="0"/>
              </a:rPr>
              <a:t>entorno de ejecución</a:t>
            </a:r>
            <a:r>
              <a:rPr lang="es-ES" altLang="en-US" dirty="0">
                <a:latin typeface="Aptos" panose="020B0004020202020204" pitchFamily="34" charset="0"/>
              </a:rPr>
              <a:t> (</a:t>
            </a:r>
            <a:r>
              <a:rPr lang="es-ES" altLang="en-US" dirty="0" err="1">
                <a:latin typeface="Aptos" panose="020B0004020202020204" pitchFamily="34" charset="0"/>
              </a:rPr>
              <a:t>python</a:t>
            </a:r>
            <a:r>
              <a:rPr lang="es-ES" altLang="en-US" dirty="0">
                <a:latin typeface="Aptos" panose="020B0004020202020204" pitchFamily="34" charset="0"/>
              </a:rPr>
              <a:t>, </a:t>
            </a:r>
            <a:r>
              <a:rPr lang="es-ES" altLang="en-US" dirty="0" err="1">
                <a:latin typeface="Aptos" panose="020B0004020202020204" pitchFamily="34" charset="0"/>
              </a:rPr>
              <a:t>mysql</a:t>
            </a:r>
            <a:r>
              <a:rPr lang="es-ES" altLang="en-US" dirty="0">
                <a:latin typeface="Aptos" panose="020B0004020202020204" pitchFamily="34" charset="0"/>
              </a:rPr>
              <a:t>, etc.) </a:t>
            </a:r>
          </a:p>
          <a:p>
            <a:pPr marL="1371600" lvl="2"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Capas </a:t>
            </a:r>
            <a:r>
              <a:rPr lang="es-ES" altLang="en-US" dirty="0">
                <a:latin typeface="Aptos" panose="020B0004020202020204" pitchFamily="34" charset="0"/>
              </a:rPr>
              <a:t>o modificaciones sobre la imagen base: código de nuestra aplicación, instalación de paquetes, cambios en el sistema de ficheros, librerías, etc.</a:t>
            </a:r>
          </a:p>
          <a:p>
            <a:pPr marL="1371600" lvl="2" indent="-457200" eaLnBrk="1" hangingPunct="1">
              <a:buFont typeface="Aptos Display" panose="020B0004020202020204" pitchFamily="34" charset="0"/>
              <a:buAutoNum type="arabicPeriod"/>
            </a:pPr>
            <a:endParaRPr lang="es-ES" altLang="en-US" b="1" dirty="0">
              <a:latin typeface="Aptos" panose="020B0004020202020204" pitchFamily="34" charset="0"/>
            </a:endParaRPr>
          </a:p>
          <a:p>
            <a:pPr marL="914400" lvl="1"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Ventajas</a:t>
            </a:r>
            <a:r>
              <a:rPr lang="es-ES" altLang="en-US" b="1" dirty="0">
                <a:latin typeface="Aptos" panose="020B0004020202020204" pitchFamily="34" charset="0"/>
              </a:rPr>
              <a:t>:</a:t>
            </a:r>
          </a:p>
          <a:p>
            <a:pPr lvl="2" eaLnBrk="1" hangingPunct="1"/>
            <a:r>
              <a:rPr lang="es-ES" altLang="en-US" dirty="0">
                <a:latin typeface="Aptos" panose="020B0004020202020204" pitchFamily="34" charset="0"/>
              </a:rPr>
              <a:t>Más ligera que una máquina virtual, al contener sólo empaqueta el código de la aplicación y las librerías necesarias para su ejecución</a:t>
            </a:r>
          </a:p>
          <a:p>
            <a:pPr lvl="2" eaLnBrk="1" hangingPunct="1"/>
            <a:r>
              <a:rPr lang="es-ES" altLang="en-US" b="1" dirty="0">
                <a:solidFill>
                  <a:srgbClr val="222222"/>
                </a:solidFill>
                <a:latin typeface="Aptos" panose="020B0004020202020204" pitchFamily="34" charset="0"/>
              </a:rPr>
              <a:t>Portabilidad </a:t>
            </a:r>
            <a:r>
              <a:rPr lang="es-ES" altLang="en-US" dirty="0">
                <a:solidFill>
                  <a:srgbClr val="222222"/>
                </a:solidFill>
                <a:latin typeface="Aptos" panose="020B0004020202020204" pitchFamily="34" charset="0"/>
              </a:rPr>
              <a:t>de aplicaciones y </a:t>
            </a:r>
            <a:r>
              <a:rPr lang="es-ES" altLang="en-US" b="1" dirty="0">
                <a:solidFill>
                  <a:srgbClr val="222222"/>
                </a:solidFill>
                <a:latin typeface="Aptos" panose="020B0004020202020204" pitchFamily="34" charset="0"/>
              </a:rPr>
              <a:t>facilidad de despliegue </a:t>
            </a:r>
            <a:r>
              <a:rPr lang="es-ES" altLang="en-US" dirty="0">
                <a:solidFill>
                  <a:srgbClr val="222222"/>
                </a:solidFill>
                <a:latin typeface="Aptos" panose="020B0004020202020204" pitchFamily="34" charset="0"/>
              </a:rPr>
              <a:t>en distintas máquinas</a:t>
            </a:r>
          </a:p>
          <a:p>
            <a:pPr marL="1371600" lvl="2" indent="-457200" eaLnBrk="1" hangingPunct="1">
              <a:buFont typeface="Aptos Display" panose="020B0004020202020204" pitchFamily="34" charset="0"/>
              <a:buAutoNum type="arabicPeriod"/>
            </a:pPr>
            <a:endParaRPr altLang="en-US" dirty="0">
              <a:latin typeface="Aptos" panose="020B0004020202020204" pitchFamily="34" charset="0"/>
            </a:endParaRPr>
          </a:p>
        </p:txBody>
      </p:sp>
      <p:pic>
        <p:nvPicPr>
          <p:cNvPr id="4098" name="Picture 2">
            <a:extLst>
              <a:ext uri="{FF2B5EF4-FFF2-40B4-BE49-F238E27FC236}">
                <a16:creationId xmlns:a16="http://schemas.microsoft.com/office/drawing/2014/main" id="{76340A8A-C0FF-5BA3-0D08-503D6E77D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928" y="4770490"/>
            <a:ext cx="2815525" cy="158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953623"/>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b="1" dirty="0" err="1">
                <a:solidFill>
                  <a:srgbClr val="0070C0"/>
                </a:solidFill>
              </a:rPr>
              <a:t>duplicati</a:t>
            </a:r>
            <a:r>
              <a:rPr sz="2000" dirty="0"/>
              <a:t>: software para crear </a:t>
            </a:r>
            <a:r>
              <a:rPr sz="2000" dirty="0" err="1"/>
              <a:t>backups</a:t>
            </a:r>
            <a:r>
              <a:rPr sz="2000" dirty="0"/>
              <a:t> de contenedores </a:t>
            </a:r>
            <a:r>
              <a:rPr sz="2000" b="1" dirty="0" err="1"/>
              <a:t>docker</a:t>
            </a:r>
            <a:endParaRPr sz="2000" b="1" dirty="0"/>
          </a:p>
          <a:p>
            <a:pPr lvl="2" eaLnBrk="1" fontAlgn="auto" hangingPunct="1">
              <a:lnSpc>
                <a:spcPct val="110000"/>
              </a:lnSpc>
              <a:spcAft>
                <a:spcPts val="0"/>
              </a:spcAft>
              <a:buFont typeface="Arial" pitchFamily="34"/>
              <a:buChar char="•"/>
              <a:defRPr/>
            </a:pPr>
            <a:r>
              <a:rPr dirty="0"/>
              <a:t>Instalar </a:t>
            </a:r>
            <a:r>
              <a:rPr b="1" dirty="0" err="1">
                <a:solidFill>
                  <a:srgbClr val="0070C0"/>
                </a:solidFill>
              </a:rPr>
              <a:t>duplicati</a:t>
            </a:r>
            <a:r>
              <a:rPr dirty="0"/>
              <a:t> como contenedor </a:t>
            </a:r>
            <a:r>
              <a:rPr dirty="0" err="1"/>
              <a:t>docker</a:t>
            </a:r>
            <a:r>
              <a:rPr dirty="0"/>
              <a:t> vía </a:t>
            </a:r>
            <a:r>
              <a:rPr b="1" dirty="0" err="1"/>
              <a:t>docker-compose</a:t>
            </a:r>
            <a:endParaRPr b="1" dirty="0"/>
          </a:p>
          <a:p>
            <a:pPr lvl="3" eaLnBrk="1" fontAlgn="auto" hangingPunct="1">
              <a:lnSpc>
                <a:spcPct val="110000"/>
              </a:lnSpc>
              <a:spcAft>
                <a:spcPts val="0"/>
              </a:spcAft>
              <a:buFont typeface="Arial" pitchFamily="34"/>
              <a:buChar char="•"/>
              <a:defRPr/>
            </a:pPr>
            <a:r>
              <a:rPr sz="2000" dirty="0"/>
              <a:t>Descargar </a:t>
            </a:r>
            <a:r>
              <a:rPr sz="2000" b="1" dirty="0" err="1"/>
              <a:t>docker-compose</a:t>
            </a:r>
            <a:r>
              <a:rPr sz="2000" b="1" dirty="0"/>
              <a:t> </a:t>
            </a:r>
            <a:r>
              <a:rPr sz="2000" dirty="0"/>
              <a:t>de </a:t>
            </a:r>
            <a:r>
              <a:rPr sz="2000" dirty="0">
                <a:hlinkClick r:id="rId2"/>
              </a:rPr>
              <a:t>https://hub.docker.com/r/linuxserver/duplicati</a:t>
            </a:r>
            <a:endParaRPr sz="2000" dirty="0"/>
          </a:p>
          <a:p>
            <a:pPr lvl="3" eaLnBrk="1" hangingPunct="1">
              <a:lnSpc>
                <a:spcPct val="110000"/>
              </a:lnSpc>
            </a:pPr>
            <a:r>
              <a:rPr lang="es-ES" altLang="en-US" sz="2000" dirty="0">
                <a:latin typeface="Aptos" panose="020B0004020202020204" pitchFamily="34" charset="0"/>
              </a:rPr>
              <a:t>Acceder a </a:t>
            </a:r>
            <a:r>
              <a:rPr lang="es-ES" altLang="en-US" sz="2000" b="1" dirty="0" err="1">
                <a:solidFill>
                  <a:srgbClr val="0070C0"/>
                </a:solidFill>
                <a:latin typeface="Aptos" panose="020B0004020202020204" pitchFamily="34" charset="0"/>
              </a:rPr>
              <a:t>Portainer</a:t>
            </a:r>
            <a:r>
              <a:rPr lang="es-ES" altLang="en-US" sz="2000" b="1" dirty="0">
                <a:solidFill>
                  <a:srgbClr val="0070C0"/>
                </a:solidFill>
                <a:latin typeface="Aptos" panose="020B0004020202020204" pitchFamily="34" charset="0"/>
              </a:rPr>
              <a:t> </a:t>
            </a:r>
            <a:r>
              <a:rPr lang="es-ES" altLang="en-US" sz="2000" dirty="0" err="1">
                <a:latin typeface="Aptos" panose="020B0004020202020204" pitchFamily="34" charset="0"/>
              </a:rPr>
              <a:t>via</a:t>
            </a:r>
            <a:r>
              <a:rPr lang="es-ES" altLang="en-US" sz="2000" dirty="0">
                <a:latin typeface="Aptos" panose="020B0004020202020204" pitchFamily="34" charset="0"/>
              </a:rPr>
              <a:t> la URL </a:t>
            </a:r>
            <a:r>
              <a:rPr lang="es-ES" altLang="en-US" sz="2000" dirty="0">
                <a:solidFill>
                  <a:srgbClr val="0070C0"/>
                </a:solidFill>
                <a:latin typeface="Aptos" panose="020B0004020202020204" pitchFamily="34" charset="0"/>
                <a:hlinkClick r:id="rId3"/>
              </a:rPr>
              <a:t>https://127.0.0.1:9443</a:t>
            </a:r>
            <a:endParaRPr lang="es-ES" altLang="en-US" sz="2000" dirty="0">
              <a:solidFill>
                <a:srgbClr val="0070C0"/>
              </a:solidFill>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Copiar el fichero </a:t>
            </a:r>
            <a:r>
              <a:rPr lang="es-ES" altLang="en-US" sz="2000" b="1" dirty="0" err="1">
                <a:solidFill>
                  <a:srgbClr val="0070C0"/>
                </a:solidFill>
                <a:latin typeface="Aptos" panose="020B0004020202020204" pitchFamily="34" charset="0"/>
              </a:rPr>
              <a:t>stack-duplicati.yaml</a:t>
            </a:r>
            <a:r>
              <a:rPr lang="es-ES" altLang="en-US" sz="2000" dirty="0">
                <a:latin typeface="Aptos" panose="020B0004020202020204" pitchFamily="34" charset="0"/>
              </a:rPr>
              <a:t> dentro del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err="1">
                <a:latin typeface="Aptos" panose="020B0004020202020204" pitchFamily="34" charset="0"/>
              </a:rPr>
              <a:t>Stack</a:t>
            </a:r>
            <a:r>
              <a:rPr lang="es-ES" altLang="en-US" sz="2000" dirty="0">
                <a:latin typeface="Aptos" panose="020B0004020202020204" pitchFamily="34" charset="0"/>
              </a:rPr>
              <a:t> HA“</a:t>
            </a:r>
          </a:p>
          <a:p>
            <a:pPr lvl="3" eaLnBrk="1" hangingPunct="1">
              <a:lnSpc>
                <a:spcPct val="110000"/>
              </a:lnSpc>
            </a:pPr>
            <a:r>
              <a:rPr lang="es-ES" altLang="en-US" sz="2000" dirty="0">
                <a:latin typeface="Aptos" panose="020B0004020202020204" pitchFamily="34" charset="0"/>
              </a:rPr>
              <a:t>Crear el directorio </a:t>
            </a:r>
            <a:r>
              <a:rPr lang="es-ES" altLang="en-US" sz="2000" b="1" dirty="0">
                <a:latin typeface="Aptos" panose="020B0004020202020204" pitchFamily="34" charset="0"/>
              </a:rPr>
              <a:t>/</a:t>
            </a:r>
            <a:r>
              <a:rPr lang="es-ES" altLang="en-US" sz="2000" b="1" dirty="0" err="1">
                <a:latin typeface="Aptos" panose="020B0004020202020204" pitchFamily="34" charset="0"/>
              </a:rPr>
              <a:t>docker</a:t>
            </a:r>
            <a:r>
              <a:rPr lang="es-ES" altLang="en-US" sz="2000" b="1" dirty="0">
                <a:latin typeface="Aptos" panose="020B0004020202020204" pitchFamily="34" charset="0"/>
              </a:rPr>
              <a:t>/</a:t>
            </a:r>
            <a:r>
              <a:rPr lang="es-ES" altLang="en-US" sz="2000" b="1" dirty="0" err="1">
                <a:latin typeface="Aptos" panose="020B0004020202020204" pitchFamily="34" charset="0"/>
              </a:rPr>
              <a:t>duplicati</a:t>
            </a:r>
            <a:endParaRPr lang="es-ES" altLang="en-US" sz="2000" b="1" dirty="0">
              <a:latin typeface="Aptos" panose="020B0004020202020204" pitchFamily="34" charset="0"/>
            </a:endParaRPr>
          </a:p>
          <a:p>
            <a:pPr lvl="3" eaLnBrk="1" hangingPunct="1">
              <a:lnSpc>
                <a:spcPct val="110000"/>
              </a:lnSpc>
            </a:pPr>
            <a:endParaRPr lang="es-ES" altLang="en-US" sz="2000" dirty="0">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Modificar 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Deploy</a:t>
            </a:r>
            <a:r>
              <a:rPr lang="es-ES" altLang="en-US" sz="2000" b="1" dirty="0">
                <a:solidFill>
                  <a:srgbClr val="0070C0"/>
                </a:solidFill>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stack</a:t>
            </a:r>
            <a:endParaRPr lang="es-ES" altLang="en-US" sz="2000" b="1" dirty="0">
              <a:solidFill>
                <a:srgbClr val="0070C0"/>
              </a:solidFill>
              <a:latin typeface="Aptos" panose="020B0004020202020204" pitchFamily="34" charset="0"/>
            </a:endParaRPr>
          </a:p>
          <a:p>
            <a:pPr lvl="3" eaLnBrk="1" fontAlgn="auto" hangingPunct="1">
              <a:lnSpc>
                <a:spcPct val="110000"/>
              </a:lnSpc>
              <a:spcAft>
                <a:spcPts val="0"/>
              </a:spcAft>
              <a:buFont typeface="Arial" pitchFamily="34"/>
              <a:buChar char="•"/>
              <a:defRPr/>
            </a:pPr>
            <a:r>
              <a:rPr sz="2000" dirty="0"/>
              <a:t>Verificar logs</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2" name="CuadroTexto 1">
            <a:extLst>
              <a:ext uri="{FF2B5EF4-FFF2-40B4-BE49-F238E27FC236}">
                <a16:creationId xmlns:a16="http://schemas.microsoft.com/office/drawing/2014/main" id="{70D7F2C6-3454-AD54-1640-4F92C12A5557}"/>
              </a:ext>
            </a:extLst>
          </p:cNvPr>
          <p:cNvSpPr txBox="1"/>
          <p:nvPr/>
        </p:nvSpPr>
        <p:spPr>
          <a:xfrm>
            <a:off x="2044700" y="44688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mkdir</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docker</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duplicati</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2414225737"/>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6C80C9-0B42-284C-FCB4-FFDE4C719A1D}"/>
              </a:ext>
            </a:extLst>
          </p:cNvPr>
          <p:cNvSpPr txBox="1">
            <a:spLocks noGrp="1"/>
          </p:cNvSpPr>
          <p:nvPr>
            <p:ph idx="1"/>
          </p:nvPr>
        </p:nvSpPr>
        <p:spPr/>
        <p:txBody>
          <a:bodyPr>
            <a:normAutofit/>
          </a:bodyPr>
          <a:lstStyle/>
          <a:p>
            <a:pPr eaLnBrk="1" fontAlgn="auto" hangingPunct="1">
              <a:lnSpc>
                <a:spcPct val="70000"/>
              </a:lnSpc>
              <a:spcAft>
                <a:spcPts val="0"/>
              </a:spcAft>
              <a:buFont typeface="Arial" pitchFamily="34"/>
              <a:buChar char="•"/>
              <a:defRPr/>
            </a:pPr>
            <a:r>
              <a:rPr sz="2600" dirty="0"/>
              <a:t>Creación de </a:t>
            </a:r>
            <a:r>
              <a:rPr sz="2600" b="1" dirty="0">
                <a:solidFill>
                  <a:srgbClr val="0070C0"/>
                </a:solidFill>
              </a:rPr>
              <a:t>copias de seguridad</a:t>
            </a:r>
          </a:p>
          <a:p>
            <a:pPr lvl="1" eaLnBrk="1" fontAlgn="auto" hangingPunct="1">
              <a:lnSpc>
                <a:spcPct val="70000"/>
              </a:lnSpc>
              <a:spcAft>
                <a:spcPts val="0"/>
              </a:spcAft>
              <a:buFont typeface="Arial" pitchFamily="34"/>
              <a:buChar char="•"/>
              <a:defRPr/>
            </a:pPr>
            <a:r>
              <a:rPr lang="es-ES" sz="2200" dirty="0"/>
              <a:t>Acceder al IU de </a:t>
            </a:r>
            <a:r>
              <a:rPr lang="es-ES" sz="2200" b="1" dirty="0" err="1">
                <a:solidFill>
                  <a:srgbClr val="0070C0"/>
                </a:solidFill>
              </a:rPr>
              <a:t>duplicati</a:t>
            </a:r>
            <a:r>
              <a:rPr lang="es-ES" sz="2200" dirty="0"/>
              <a:t> en: </a:t>
            </a:r>
            <a:r>
              <a:rPr lang="es-ES" sz="2200" dirty="0">
                <a:hlinkClick r:id="rId2"/>
              </a:rPr>
              <a:t>http://127.0.0.1:8200</a:t>
            </a:r>
            <a:endParaRPr lang="es-ES" sz="2200" dirty="0"/>
          </a:p>
          <a:p>
            <a:pPr lvl="2" eaLnBrk="1" fontAlgn="auto" hangingPunct="1">
              <a:lnSpc>
                <a:spcPct val="70000"/>
              </a:lnSpc>
              <a:spcAft>
                <a:spcPts val="0"/>
              </a:spcAft>
              <a:buFont typeface="Arial" pitchFamily="34"/>
              <a:buChar char="•"/>
              <a:defRPr/>
            </a:pPr>
            <a:r>
              <a:rPr lang="es-ES" sz="1800" dirty="0"/>
              <a:t>Configuración básica: multiusuario/sólo un usuario</a:t>
            </a:r>
          </a:p>
          <a:p>
            <a:pPr lvl="1" eaLnBrk="1" fontAlgn="auto" hangingPunct="1">
              <a:lnSpc>
                <a:spcPct val="70000"/>
              </a:lnSpc>
              <a:spcAft>
                <a:spcPts val="0"/>
              </a:spcAft>
              <a:buFont typeface="Arial" pitchFamily="34"/>
              <a:buChar char="•"/>
              <a:defRPr/>
            </a:pPr>
            <a:r>
              <a:rPr sz="2200" dirty="0" err="1"/>
              <a:t>Add</a:t>
            </a:r>
            <a:r>
              <a:rPr sz="2200" dirty="0"/>
              <a:t> </a:t>
            </a:r>
            <a:r>
              <a:rPr sz="2200" dirty="0" err="1"/>
              <a:t>backup</a:t>
            </a:r>
            <a:r>
              <a:rPr sz="2200" dirty="0"/>
              <a:t> </a:t>
            </a:r>
            <a:r>
              <a:rPr lang="es-ES" sz="2200" dirty="0">
                <a:sym typeface="Wingdings" panose="05000000000000000000" pitchFamily="2" charset="2"/>
              </a:rPr>
              <a:t></a:t>
            </a:r>
            <a:r>
              <a:rPr sz="2200" dirty="0"/>
              <a:t> </a:t>
            </a:r>
            <a:r>
              <a:rPr sz="2200" b="1" dirty="0">
                <a:solidFill>
                  <a:srgbClr val="0070C0"/>
                </a:solidFill>
              </a:rPr>
              <a:t>Configure a new </a:t>
            </a:r>
            <a:r>
              <a:rPr sz="2200" b="1" dirty="0" err="1">
                <a:solidFill>
                  <a:srgbClr val="0070C0"/>
                </a:solidFill>
              </a:rPr>
              <a:t>backup</a:t>
            </a:r>
            <a:endParaRPr sz="2200" b="1" dirty="0">
              <a:solidFill>
                <a:srgbClr val="0070C0"/>
              </a:solidFill>
            </a:endParaRPr>
          </a:p>
          <a:p>
            <a:pPr lvl="2" eaLnBrk="1" fontAlgn="auto" hangingPunct="1">
              <a:lnSpc>
                <a:spcPct val="70000"/>
              </a:lnSpc>
              <a:spcAft>
                <a:spcPts val="0"/>
              </a:spcAft>
              <a:buFont typeface="Arial" pitchFamily="34"/>
              <a:buChar char="•"/>
              <a:defRPr/>
            </a:pPr>
            <a:r>
              <a:rPr sz="1900" dirty="0" err="1"/>
              <a:t>Name</a:t>
            </a:r>
            <a:r>
              <a:rPr sz="1900" dirty="0"/>
              <a:t>: Home </a:t>
            </a:r>
            <a:r>
              <a:rPr sz="1900" dirty="0" err="1"/>
              <a:t>Assistant</a:t>
            </a:r>
            <a:endParaRPr sz="1900" dirty="0"/>
          </a:p>
          <a:p>
            <a:pPr lvl="2" eaLnBrk="1" fontAlgn="auto" hangingPunct="1">
              <a:lnSpc>
                <a:spcPct val="70000"/>
              </a:lnSpc>
              <a:spcAft>
                <a:spcPts val="0"/>
              </a:spcAft>
              <a:buFont typeface="Arial" pitchFamily="34"/>
              <a:buChar char="•"/>
              <a:defRPr/>
            </a:pPr>
            <a:r>
              <a:rPr sz="1900" dirty="0" err="1"/>
              <a:t>Description</a:t>
            </a:r>
            <a:r>
              <a:rPr sz="1900" dirty="0"/>
              <a:t>: </a:t>
            </a:r>
            <a:r>
              <a:rPr sz="1900" dirty="0" err="1"/>
              <a:t>Backup</a:t>
            </a:r>
            <a:r>
              <a:rPr sz="1900" dirty="0"/>
              <a:t> de Home </a:t>
            </a:r>
            <a:r>
              <a:rPr sz="1900" dirty="0" err="1"/>
              <a:t>Assistant</a:t>
            </a:r>
            <a:endParaRPr sz="1900" dirty="0"/>
          </a:p>
          <a:p>
            <a:pPr lvl="2" eaLnBrk="1" fontAlgn="auto" hangingPunct="1">
              <a:lnSpc>
                <a:spcPct val="70000"/>
              </a:lnSpc>
              <a:spcAft>
                <a:spcPts val="0"/>
              </a:spcAft>
              <a:buFont typeface="Arial" pitchFamily="34"/>
              <a:buChar char="•"/>
              <a:defRPr/>
            </a:pPr>
            <a:r>
              <a:rPr sz="1900" dirty="0"/>
              <a:t>Cifrado: AES-256 (opción por defecto)</a:t>
            </a:r>
          </a:p>
          <a:p>
            <a:pPr lvl="2" eaLnBrk="1" fontAlgn="auto" hangingPunct="1">
              <a:lnSpc>
                <a:spcPct val="70000"/>
              </a:lnSpc>
              <a:spcAft>
                <a:spcPts val="0"/>
              </a:spcAft>
              <a:buFont typeface="Arial" pitchFamily="34"/>
              <a:buChar char="•"/>
              <a:defRPr/>
            </a:pPr>
            <a:r>
              <a:rPr sz="1900" dirty="0"/>
              <a:t>Contraseña: establecer la contraseña</a:t>
            </a:r>
          </a:p>
          <a:p>
            <a:pPr lvl="2" eaLnBrk="1" fontAlgn="auto" hangingPunct="1">
              <a:lnSpc>
                <a:spcPct val="70000"/>
              </a:lnSpc>
              <a:spcAft>
                <a:spcPts val="0"/>
              </a:spcAft>
              <a:buFont typeface="Arial" pitchFamily="34"/>
              <a:buChar char="•"/>
              <a:defRPr/>
            </a:pPr>
            <a:r>
              <a:rPr sz="1900" dirty="0" err="1"/>
              <a:t>Backup</a:t>
            </a:r>
            <a:r>
              <a:rPr sz="1900" dirty="0"/>
              <a:t> </a:t>
            </a:r>
            <a:r>
              <a:rPr sz="1900" dirty="0" err="1"/>
              <a:t>Destination</a:t>
            </a:r>
            <a:r>
              <a:rPr sz="1900" dirty="0"/>
              <a:t>: Local, Google Drive, Dropbox, etc.</a:t>
            </a:r>
          </a:p>
          <a:p>
            <a:pPr lvl="3" eaLnBrk="1" fontAlgn="auto" hangingPunct="1">
              <a:lnSpc>
                <a:spcPct val="70000"/>
              </a:lnSpc>
              <a:spcAft>
                <a:spcPts val="0"/>
              </a:spcAft>
              <a:buFont typeface="Arial" pitchFamily="34"/>
              <a:buChar char="•"/>
              <a:defRPr/>
            </a:pPr>
            <a:r>
              <a:rPr sz="1700" dirty="0"/>
              <a:t>Google Drive </a:t>
            </a:r>
            <a:r>
              <a:rPr lang="es-ES" sz="1700" dirty="0">
                <a:sym typeface="Wingdings" panose="05000000000000000000" pitchFamily="2" charset="2"/>
              </a:rPr>
              <a:t> </a:t>
            </a:r>
            <a:r>
              <a:rPr sz="1700" dirty="0" err="1"/>
              <a:t>AuthID</a:t>
            </a:r>
            <a:r>
              <a:rPr sz="1700" dirty="0"/>
              <a:t> </a:t>
            </a:r>
          </a:p>
          <a:p>
            <a:pPr lvl="3" eaLnBrk="1" fontAlgn="auto" hangingPunct="1">
              <a:lnSpc>
                <a:spcPct val="70000"/>
              </a:lnSpc>
              <a:spcAft>
                <a:spcPts val="0"/>
              </a:spcAft>
              <a:buFont typeface="Arial" pitchFamily="34"/>
              <a:buChar char="•"/>
              <a:defRPr/>
            </a:pPr>
            <a:r>
              <a:rPr sz="1700" dirty="0"/>
              <a:t>Obtener un token de acceso para nuestra cuenta en Google Drive (seguir todos los pasos)</a:t>
            </a:r>
          </a:p>
          <a:p>
            <a:pPr lvl="3" eaLnBrk="1" fontAlgn="auto" hangingPunct="1">
              <a:lnSpc>
                <a:spcPct val="70000"/>
              </a:lnSpc>
              <a:spcAft>
                <a:spcPts val="0"/>
              </a:spcAft>
              <a:buFont typeface="Arial" pitchFamily="34"/>
              <a:buChar char="•"/>
              <a:defRPr/>
            </a:pPr>
            <a:r>
              <a:rPr sz="1700" dirty="0" err="1"/>
              <a:t>Path</a:t>
            </a:r>
            <a:r>
              <a:rPr sz="1700" dirty="0"/>
              <a:t> </a:t>
            </a:r>
            <a:r>
              <a:rPr sz="1700" dirty="0" err="1"/>
              <a:t>on</a:t>
            </a:r>
            <a:r>
              <a:rPr sz="1700" dirty="0"/>
              <a:t> Server: directorio donde se almacenarán los </a:t>
            </a:r>
            <a:r>
              <a:rPr sz="1700" dirty="0" err="1"/>
              <a:t>backups</a:t>
            </a:r>
            <a:r>
              <a:rPr sz="1700" dirty="0"/>
              <a:t> (si no existe, lo crea) ej. </a:t>
            </a:r>
            <a:r>
              <a:rPr sz="1700" dirty="0" err="1"/>
              <a:t>backups</a:t>
            </a:r>
            <a:endParaRPr sz="1700" dirty="0"/>
          </a:p>
          <a:p>
            <a:pPr lvl="3" eaLnBrk="1" fontAlgn="auto" hangingPunct="1">
              <a:lnSpc>
                <a:spcPct val="70000"/>
              </a:lnSpc>
              <a:spcAft>
                <a:spcPts val="0"/>
              </a:spcAft>
              <a:buFont typeface="Arial" pitchFamily="34"/>
              <a:buChar char="•"/>
              <a:defRPr/>
            </a:pPr>
            <a:r>
              <a:rPr sz="1700" dirty="0"/>
              <a:t>Test </a:t>
            </a:r>
            <a:r>
              <a:rPr sz="1700" dirty="0" err="1"/>
              <a:t>connection</a:t>
            </a:r>
            <a:r>
              <a:rPr sz="1700" dirty="0"/>
              <a:t> </a:t>
            </a:r>
          </a:p>
          <a:p>
            <a:pPr lvl="2" eaLnBrk="1" fontAlgn="auto" hangingPunct="1">
              <a:lnSpc>
                <a:spcPct val="70000"/>
              </a:lnSpc>
              <a:spcAft>
                <a:spcPts val="0"/>
              </a:spcAft>
              <a:buFont typeface="Arial" pitchFamily="34"/>
              <a:buChar char="•"/>
              <a:defRPr/>
            </a:pPr>
            <a:r>
              <a:rPr lang="es-ES" dirty="0"/>
              <a:t>Seleccionar los datos a guardar</a:t>
            </a:r>
          </a:p>
          <a:p>
            <a:pPr lvl="3" eaLnBrk="1" fontAlgn="auto" hangingPunct="1">
              <a:lnSpc>
                <a:spcPct val="70000"/>
              </a:lnSpc>
              <a:spcAft>
                <a:spcPts val="0"/>
              </a:spcAft>
              <a:buFont typeface="Arial" pitchFamily="34"/>
              <a:buChar char="•"/>
              <a:defRPr/>
            </a:pPr>
            <a:r>
              <a:rPr lang="es-ES" dirty="0"/>
              <a:t>En el directorio </a:t>
            </a:r>
            <a:r>
              <a:rPr lang="es-ES" b="1" dirty="0">
                <a:solidFill>
                  <a:srgbClr val="0070C0"/>
                </a:solidFill>
              </a:rPr>
              <a:t>/</a:t>
            </a:r>
            <a:r>
              <a:rPr lang="es-ES" b="1" dirty="0" err="1">
                <a:solidFill>
                  <a:srgbClr val="0070C0"/>
                </a:solidFill>
              </a:rPr>
              <a:t>source</a:t>
            </a:r>
            <a:r>
              <a:rPr lang="es-ES" dirty="0">
                <a:solidFill>
                  <a:srgbClr val="0070C0"/>
                </a:solidFill>
              </a:rPr>
              <a:t> </a:t>
            </a:r>
            <a:r>
              <a:rPr lang="es-ES" dirty="0"/>
              <a:t>seleccionar </a:t>
            </a:r>
            <a:r>
              <a:rPr lang="es-ES" b="1" dirty="0">
                <a:solidFill>
                  <a:srgbClr val="0070C0"/>
                </a:solidFill>
              </a:rPr>
              <a:t>las carpetas a guardar</a:t>
            </a:r>
          </a:p>
          <a:p>
            <a:pPr lvl="3" eaLnBrk="1" fontAlgn="auto" hangingPunct="1">
              <a:lnSpc>
                <a:spcPct val="70000"/>
              </a:lnSpc>
              <a:spcAft>
                <a:spcPts val="0"/>
              </a:spcAft>
              <a:buFont typeface="Arial" pitchFamily="34"/>
              <a:buChar char="•"/>
              <a:defRPr/>
            </a:pPr>
            <a:r>
              <a:rPr lang="es-ES" dirty="0"/>
              <a:t>Opciones de ejecución automática de manera periódica</a:t>
            </a:r>
          </a:p>
          <a:p>
            <a:pPr lvl="2" eaLnBrk="1" fontAlgn="auto" hangingPunct="1">
              <a:lnSpc>
                <a:spcPct val="70000"/>
              </a:lnSpc>
              <a:spcAft>
                <a:spcPts val="0"/>
              </a:spcAft>
              <a:buFont typeface="Arial" pitchFamily="34"/>
              <a:buChar char="•"/>
              <a:defRPr/>
            </a:pPr>
            <a:endParaRPr sz="1900" dirty="0"/>
          </a:p>
          <a:p>
            <a:pPr lvl="2" eaLnBrk="1" fontAlgn="auto" hangingPunct="1">
              <a:lnSpc>
                <a:spcPct val="70000"/>
              </a:lnSpc>
              <a:spcAft>
                <a:spcPts val="0"/>
              </a:spcAft>
              <a:buFont typeface="Arial" pitchFamily="34"/>
              <a:buChar char="•"/>
              <a:defRPr/>
            </a:pPr>
            <a:endParaRPr sz="1900" dirty="0"/>
          </a:p>
          <a:p>
            <a:pPr eaLnBrk="1" fontAlgn="auto" hangingPunct="1">
              <a:lnSpc>
                <a:spcPct val="70000"/>
              </a:lnSpc>
              <a:spcAft>
                <a:spcPts val="0"/>
              </a:spcAft>
              <a:buFont typeface="Arial" pitchFamily="34"/>
              <a:buChar char="•"/>
              <a:defRPr/>
            </a:pPr>
            <a:endParaRPr sz="2600" dirty="0"/>
          </a:p>
          <a:p>
            <a:pPr lvl="1" eaLnBrk="1" fontAlgn="auto" hangingPunct="1">
              <a:lnSpc>
                <a:spcPct val="70000"/>
              </a:lnSpc>
              <a:spcAft>
                <a:spcPts val="0"/>
              </a:spcAft>
              <a:buFont typeface="Arial" pitchFamily="34"/>
              <a:buChar char="•"/>
              <a:defRPr/>
            </a:pPr>
            <a:endParaRPr sz="2200" dirty="0"/>
          </a:p>
          <a:p>
            <a:pPr eaLnBrk="1" fontAlgn="auto" hangingPunct="1">
              <a:lnSpc>
                <a:spcPct val="70000"/>
              </a:lnSpc>
              <a:spcAft>
                <a:spcPts val="0"/>
              </a:spcAft>
              <a:buFont typeface="Arial" pitchFamily="34"/>
              <a:buChar char="•"/>
              <a:defRPr/>
            </a:pPr>
            <a:endParaRPr sz="2600" dirty="0"/>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6" name="CuadroTexto 6">
            <a:extLst>
              <a:ext uri="{FF2B5EF4-FFF2-40B4-BE49-F238E27FC236}">
                <a16:creationId xmlns:a16="http://schemas.microsoft.com/office/drawing/2014/main" id="{36B3166D-FD47-D69D-4F2A-A9DACBDCED9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5DDE58B2-F695-35EC-2129-0D43ADD69F0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FDE1C-E699-45E9-DC0A-8EE9ADB72884}"/>
              </a:ext>
            </a:extLst>
          </p:cNvPr>
          <p:cNvSpPr txBox="1">
            <a:spLocks noGrp="1"/>
          </p:cNvSpPr>
          <p:nvPr>
            <p:ph idx="1"/>
          </p:nvPr>
        </p:nvSpPr>
        <p:spPr>
          <a:xfrm>
            <a:off x="838200" y="1825625"/>
            <a:ext cx="10515600" cy="4852988"/>
          </a:xfrm>
        </p:spPr>
        <p:txBody>
          <a:bodyPr>
            <a:normAutofit/>
          </a:bodyPr>
          <a:lstStyle/>
          <a:p>
            <a:pPr eaLnBrk="1" fontAlgn="auto" hangingPunct="1">
              <a:lnSpc>
                <a:spcPct val="70000"/>
              </a:lnSpc>
              <a:spcAft>
                <a:spcPts val="0"/>
              </a:spcAft>
              <a:buFont typeface="Arial" pitchFamily="34"/>
              <a:buChar char="•"/>
              <a:defRPr/>
            </a:pPr>
            <a:r>
              <a:rPr sz="2400" b="1" dirty="0">
                <a:solidFill>
                  <a:srgbClr val="0070C0"/>
                </a:solidFill>
              </a:rPr>
              <a:t>Lanzar</a:t>
            </a:r>
            <a:r>
              <a:rPr sz="2400" dirty="0"/>
              <a:t> la ejecución del </a:t>
            </a:r>
            <a:r>
              <a:rPr sz="2400" dirty="0" err="1"/>
              <a:t>backup</a:t>
            </a:r>
            <a:r>
              <a:rPr sz="2400" dirty="0"/>
              <a:t> de manera manual</a:t>
            </a:r>
          </a:p>
          <a:p>
            <a:pPr lvl="1" eaLnBrk="1" fontAlgn="auto" hangingPunct="1">
              <a:lnSpc>
                <a:spcPct val="70000"/>
              </a:lnSpc>
              <a:spcAft>
                <a:spcPts val="0"/>
              </a:spcAft>
              <a:buFont typeface="Arial" pitchFamily="34"/>
              <a:buChar char="•"/>
              <a:defRPr/>
            </a:pPr>
            <a:r>
              <a:rPr sz="2000" dirty="0"/>
              <a:t>Home </a:t>
            </a:r>
            <a:r>
              <a:rPr lang="es-ES" sz="2000" dirty="0">
                <a:sym typeface="Wingdings" panose="05000000000000000000" pitchFamily="2" charset="2"/>
              </a:rPr>
              <a:t></a:t>
            </a:r>
            <a:r>
              <a:rPr sz="2000" dirty="0"/>
              <a:t> Seleccionar </a:t>
            </a:r>
            <a:r>
              <a:rPr sz="2000" dirty="0" err="1"/>
              <a:t>backup</a:t>
            </a:r>
            <a:r>
              <a:rPr sz="2000" dirty="0"/>
              <a:t> </a:t>
            </a:r>
            <a:r>
              <a:rPr lang="es-ES" sz="2000" dirty="0">
                <a:sym typeface="Wingdings" panose="05000000000000000000" pitchFamily="2" charset="2"/>
              </a:rPr>
              <a:t> </a:t>
            </a:r>
            <a:r>
              <a:rPr sz="2000" b="1" dirty="0"/>
              <a:t>Home </a:t>
            </a:r>
            <a:r>
              <a:rPr sz="2000" b="1" dirty="0" err="1"/>
              <a:t>Assistant</a:t>
            </a:r>
            <a:r>
              <a:rPr sz="2000" b="1" dirty="0"/>
              <a:t> </a:t>
            </a:r>
            <a:r>
              <a:rPr lang="es-ES" sz="2000" b="1" dirty="0">
                <a:sym typeface="Wingdings" panose="05000000000000000000" pitchFamily="2" charset="2"/>
              </a:rPr>
              <a:t> </a:t>
            </a:r>
            <a:r>
              <a:rPr sz="2000" b="1" dirty="0">
                <a:solidFill>
                  <a:srgbClr val="0070C0"/>
                </a:solidFill>
              </a:rPr>
              <a:t>Run </a:t>
            </a:r>
            <a:r>
              <a:rPr sz="2000" b="1" dirty="0" err="1">
                <a:solidFill>
                  <a:srgbClr val="0070C0"/>
                </a:solidFill>
              </a:rPr>
              <a:t>now</a:t>
            </a:r>
            <a:endParaRPr sz="2000" b="1" dirty="0">
              <a:solidFill>
                <a:srgbClr val="0070C0"/>
              </a:solidFill>
            </a:endParaRPr>
          </a:p>
          <a:p>
            <a:pPr lvl="1" eaLnBrk="1" fontAlgn="auto" hangingPunct="1">
              <a:lnSpc>
                <a:spcPct val="70000"/>
              </a:lnSpc>
              <a:spcAft>
                <a:spcPts val="0"/>
              </a:spcAft>
              <a:buFont typeface="Arial" pitchFamily="34"/>
              <a:buChar char="•"/>
              <a:defRPr/>
            </a:pPr>
            <a:r>
              <a:rPr sz="2000" dirty="0"/>
              <a:t>Comprobar que se ha hecho en el directorio destino/verificar logs</a:t>
            </a:r>
          </a:p>
          <a:p>
            <a:pPr lvl="2" eaLnBrk="1" fontAlgn="auto" hangingPunct="1">
              <a:lnSpc>
                <a:spcPct val="70000"/>
              </a:lnSpc>
              <a:spcAft>
                <a:spcPts val="0"/>
              </a:spcAft>
              <a:buFont typeface="Arial" pitchFamily="34"/>
              <a:buChar char="•"/>
              <a:defRPr/>
            </a:pPr>
            <a:endParaRPr sz="1800" dirty="0"/>
          </a:p>
          <a:p>
            <a:pPr eaLnBrk="1" fontAlgn="auto" hangingPunct="1">
              <a:lnSpc>
                <a:spcPct val="70000"/>
              </a:lnSpc>
              <a:spcAft>
                <a:spcPts val="0"/>
              </a:spcAft>
              <a:buFont typeface="Arial" pitchFamily="34"/>
              <a:buChar char="•"/>
              <a:defRPr/>
            </a:pPr>
            <a:r>
              <a:rPr sz="2400" b="1" dirty="0">
                <a:solidFill>
                  <a:srgbClr val="0070C0"/>
                </a:solidFill>
              </a:rPr>
              <a:t>Restaurar</a:t>
            </a:r>
            <a:r>
              <a:rPr sz="2400" dirty="0"/>
              <a:t> un </a:t>
            </a:r>
            <a:r>
              <a:rPr sz="2400" dirty="0" err="1"/>
              <a:t>backup</a:t>
            </a:r>
            <a:endParaRPr sz="2400" dirty="0"/>
          </a:p>
          <a:p>
            <a:pPr lvl="1" eaLnBrk="1" fontAlgn="auto" hangingPunct="1">
              <a:lnSpc>
                <a:spcPct val="70000"/>
              </a:lnSpc>
              <a:spcAft>
                <a:spcPts val="0"/>
              </a:spcAft>
              <a:buFont typeface="Arial" pitchFamily="34"/>
              <a:buChar char="•"/>
              <a:defRPr/>
            </a:pPr>
            <a:r>
              <a:rPr sz="2000" dirty="0" err="1"/>
              <a:t>Restore</a:t>
            </a:r>
            <a:r>
              <a:rPr sz="2000" dirty="0"/>
              <a:t> </a:t>
            </a:r>
            <a:r>
              <a:rPr lang="es-ES" sz="2000" dirty="0">
                <a:sym typeface="Wingdings" panose="05000000000000000000" pitchFamily="2" charset="2"/>
              </a:rPr>
              <a:t> </a:t>
            </a:r>
            <a:r>
              <a:rPr sz="2000" dirty="0"/>
              <a:t>Seleccionar </a:t>
            </a:r>
            <a:r>
              <a:rPr sz="2000" b="1" dirty="0"/>
              <a:t>Home </a:t>
            </a:r>
            <a:r>
              <a:rPr sz="2000" b="1" dirty="0" err="1"/>
              <a:t>Assistant</a:t>
            </a:r>
            <a:r>
              <a:rPr sz="2000" b="1" dirty="0"/>
              <a:t> (si se quiere restaurar todo)</a:t>
            </a:r>
          </a:p>
          <a:p>
            <a:pPr marL="457200" lvl="1" indent="0" eaLnBrk="1" fontAlgn="auto" hangingPunct="1">
              <a:lnSpc>
                <a:spcPct val="80000"/>
              </a:lnSpc>
              <a:spcAft>
                <a:spcPts val="0"/>
              </a:spcAft>
              <a:buFont typeface="Arial" pitchFamily="34"/>
              <a:buNone/>
              <a:defRPr/>
            </a:pPr>
            <a:r>
              <a:rPr sz="2000" dirty="0"/>
              <a:t>                     </a:t>
            </a:r>
            <a:r>
              <a:rPr lang="es-ES" sz="2000" dirty="0">
                <a:sym typeface="Wingdings" panose="05000000000000000000" pitchFamily="2" charset="2"/>
              </a:rPr>
              <a:t></a:t>
            </a:r>
            <a:r>
              <a:rPr sz="2000" dirty="0"/>
              <a:t> Seleccionar </a:t>
            </a:r>
            <a:r>
              <a:rPr sz="2000" b="1" dirty="0"/>
              <a:t>Direct </a:t>
            </a:r>
            <a:r>
              <a:rPr sz="2000" b="1" dirty="0" err="1"/>
              <a:t>Restore</a:t>
            </a:r>
            <a:r>
              <a:rPr sz="2000" b="1" dirty="0"/>
              <a:t> </a:t>
            </a:r>
            <a:r>
              <a:rPr sz="2000" b="1" dirty="0" err="1"/>
              <a:t>from</a:t>
            </a:r>
            <a:r>
              <a:rPr sz="2000" b="1" dirty="0"/>
              <a:t> </a:t>
            </a:r>
            <a:r>
              <a:rPr sz="2000" b="1" dirty="0" err="1"/>
              <a:t>backup</a:t>
            </a:r>
            <a:r>
              <a:rPr sz="2000" b="1" dirty="0"/>
              <a:t> files</a:t>
            </a:r>
            <a:r>
              <a:rPr sz="2000" dirty="0"/>
              <a:t> (recomendado)</a:t>
            </a:r>
          </a:p>
          <a:p>
            <a:pPr lvl="1" eaLnBrk="1" fontAlgn="auto" hangingPunct="1">
              <a:lnSpc>
                <a:spcPct val="70000"/>
              </a:lnSpc>
              <a:spcAft>
                <a:spcPts val="0"/>
              </a:spcAft>
              <a:buFont typeface="Arial" pitchFamily="34"/>
              <a:buChar char="•"/>
              <a:defRPr/>
            </a:pPr>
            <a:r>
              <a:rPr sz="2000" dirty="0"/>
              <a:t>Storage </a:t>
            </a:r>
            <a:r>
              <a:rPr sz="2000" dirty="0" err="1"/>
              <a:t>Type</a:t>
            </a:r>
            <a:r>
              <a:rPr sz="2000" dirty="0"/>
              <a:t>: es el medio que indicaste en </a:t>
            </a:r>
            <a:r>
              <a:rPr sz="2000" b="1" dirty="0" err="1"/>
              <a:t>Backup</a:t>
            </a:r>
            <a:r>
              <a:rPr sz="2000" b="1" dirty="0"/>
              <a:t> </a:t>
            </a:r>
            <a:r>
              <a:rPr sz="2000" b="1" dirty="0" err="1"/>
              <a:t>Destination</a:t>
            </a:r>
            <a:endParaRPr sz="2000" b="1" dirty="0"/>
          </a:p>
          <a:p>
            <a:pPr lvl="1" eaLnBrk="1" fontAlgn="auto" hangingPunct="1">
              <a:lnSpc>
                <a:spcPct val="70000"/>
              </a:lnSpc>
              <a:spcAft>
                <a:spcPts val="0"/>
              </a:spcAft>
              <a:buFont typeface="Arial" pitchFamily="34"/>
              <a:buChar char="•"/>
              <a:defRPr/>
            </a:pPr>
            <a:r>
              <a:rPr sz="2000" dirty="0" err="1"/>
              <a:t>Backup</a:t>
            </a:r>
            <a:r>
              <a:rPr sz="2000" dirty="0"/>
              <a:t> </a:t>
            </a:r>
            <a:r>
              <a:rPr sz="2000" dirty="0" err="1"/>
              <a:t>Location</a:t>
            </a:r>
            <a:r>
              <a:rPr sz="2000" dirty="0"/>
              <a:t>: directorio de donde se recuperan los ficheros</a:t>
            </a:r>
          </a:p>
          <a:p>
            <a:pPr lvl="1" eaLnBrk="1" fontAlgn="auto" hangingPunct="1">
              <a:lnSpc>
                <a:spcPct val="70000"/>
              </a:lnSpc>
              <a:spcAft>
                <a:spcPts val="0"/>
              </a:spcAft>
              <a:buFont typeface="Arial" pitchFamily="34"/>
              <a:buChar char="•"/>
              <a:defRPr/>
            </a:pPr>
            <a:r>
              <a:rPr sz="2000" dirty="0"/>
              <a:t>Contraseña</a:t>
            </a:r>
          </a:p>
          <a:p>
            <a:pPr lvl="1" eaLnBrk="1" fontAlgn="auto" hangingPunct="1">
              <a:lnSpc>
                <a:spcPct val="70000"/>
              </a:lnSpc>
              <a:spcAft>
                <a:spcPts val="0"/>
              </a:spcAft>
              <a:buFont typeface="Arial" pitchFamily="34"/>
              <a:buChar char="•"/>
              <a:defRPr/>
            </a:pPr>
            <a:r>
              <a:rPr sz="2000" dirty="0"/>
              <a:t>Indicar los ficheros a restaurar y seleccionar ubicación en local</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2"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8DCA7D8D-EA3C-D742-77EE-CF1B94FC93D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4" name="CuadroTexto 3">
            <a:extLst>
              <a:ext uri="{FF2B5EF4-FFF2-40B4-BE49-F238E27FC236}">
                <a16:creationId xmlns:a16="http://schemas.microsoft.com/office/drawing/2014/main" id="{1CAFF40E-8053-5809-79D9-58D40384F6D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408CBF9-8031-7315-116C-3CB012A17A82}"/>
              </a:ext>
            </a:extLst>
          </p:cNvPr>
          <p:cNvSpPr txBox="1">
            <a:spLocks noGrp="1"/>
          </p:cNvSpPr>
          <p:nvPr>
            <p:ph idx="1"/>
          </p:nvPr>
        </p:nvSpPr>
        <p:spPr>
          <a:xfrm>
            <a:off x="838200" y="1635125"/>
            <a:ext cx="10515600" cy="4852988"/>
          </a:xfrm>
        </p:spPr>
        <p:txBody>
          <a:bodyPr>
            <a:normAutofit/>
          </a:bodyPr>
          <a:lstStyle/>
          <a:p>
            <a:pPr eaLnBrk="1" fontAlgn="auto" hangingPunct="1">
              <a:lnSpc>
                <a:spcPct val="110000"/>
              </a:lnSpc>
              <a:spcAft>
                <a:spcPts val="0"/>
              </a:spcAft>
              <a:buFont typeface="Arial" pitchFamily="34"/>
              <a:buChar char="•"/>
              <a:defRPr/>
            </a:pPr>
            <a:r>
              <a:rPr sz="2400" dirty="0"/>
              <a:t>Acceder a tu instancia de Home </a:t>
            </a:r>
            <a:r>
              <a:rPr sz="2400" dirty="0" err="1"/>
              <a:t>Assistant</a:t>
            </a:r>
            <a:r>
              <a:rPr sz="2400" dirty="0"/>
              <a:t> </a:t>
            </a:r>
            <a:r>
              <a:rPr sz="2400" b="1" dirty="0">
                <a:solidFill>
                  <a:srgbClr val="0070C0"/>
                </a:solidFill>
              </a:rPr>
              <a:t>desde fuera de la red </a:t>
            </a:r>
            <a:r>
              <a:rPr sz="2400" dirty="0"/>
              <a:t>dónde está instalado desde cualquier dispositivo</a:t>
            </a:r>
          </a:p>
          <a:p>
            <a:pPr eaLnBrk="1" fontAlgn="auto" hangingPunct="1">
              <a:lnSpc>
                <a:spcPct val="110000"/>
              </a:lnSpc>
              <a:spcAft>
                <a:spcPts val="0"/>
              </a:spcAft>
              <a:buFont typeface="Arial" pitchFamily="34"/>
              <a:buChar char="•"/>
              <a:defRPr/>
            </a:pPr>
            <a:r>
              <a:rPr sz="2400" dirty="0"/>
              <a:t>Varias posibilidades:</a:t>
            </a:r>
          </a:p>
          <a:p>
            <a:pPr lvl="1" eaLnBrk="1" fontAlgn="auto" hangingPunct="1">
              <a:lnSpc>
                <a:spcPct val="100000"/>
              </a:lnSpc>
              <a:spcAft>
                <a:spcPts val="0"/>
              </a:spcAft>
              <a:buFont typeface="Arial" pitchFamily="34"/>
              <a:buChar char="•"/>
              <a:defRPr/>
            </a:pPr>
            <a:r>
              <a:rPr sz="2000" dirty="0"/>
              <a:t>No necesitamos </a:t>
            </a:r>
            <a:r>
              <a:rPr sz="2000" b="1" dirty="0">
                <a:solidFill>
                  <a:srgbClr val="0070C0"/>
                </a:solidFill>
              </a:rPr>
              <a:t>acceso remoto</a:t>
            </a:r>
          </a:p>
          <a:p>
            <a:pPr lvl="1" eaLnBrk="1" fontAlgn="auto" hangingPunct="1">
              <a:lnSpc>
                <a:spcPct val="100000"/>
              </a:lnSpc>
              <a:spcAft>
                <a:spcPts val="0"/>
              </a:spcAft>
              <a:buFont typeface="Arial" pitchFamily="34"/>
              <a:buChar char="•"/>
              <a:defRPr/>
            </a:pPr>
            <a:r>
              <a:rPr sz="2000" dirty="0"/>
              <a:t>Abrir puertos en el </a:t>
            </a:r>
            <a:r>
              <a:rPr sz="2000" dirty="0" err="1"/>
              <a:t>router</a:t>
            </a:r>
            <a:r>
              <a:rPr sz="2000" dirty="0"/>
              <a:t> para configurar el acceso desde una red externa</a:t>
            </a:r>
          </a:p>
          <a:p>
            <a:pPr lvl="1" eaLnBrk="1" fontAlgn="auto" hangingPunct="1">
              <a:lnSpc>
                <a:spcPct val="100000"/>
              </a:lnSpc>
              <a:spcAft>
                <a:spcPts val="0"/>
              </a:spcAft>
              <a:buFont typeface="Arial" pitchFamily="34"/>
              <a:buChar char="•"/>
              <a:defRPr/>
            </a:pPr>
            <a:r>
              <a:rPr sz="2000" b="1" dirty="0"/>
              <a:t>Home </a:t>
            </a:r>
            <a:r>
              <a:rPr sz="2000" b="1" dirty="0" err="1"/>
              <a:t>Assistant</a:t>
            </a:r>
            <a:r>
              <a:rPr sz="2000" b="1" dirty="0"/>
              <a:t> Cloud </a:t>
            </a:r>
            <a:r>
              <a:rPr sz="2000" dirty="0"/>
              <a:t>(</a:t>
            </a:r>
            <a:r>
              <a:rPr sz="2000" b="1" dirty="0" err="1">
                <a:solidFill>
                  <a:srgbClr val="0070C0"/>
                </a:solidFill>
              </a:rPr>
              <a:t>Nabu</a:t>
            </a:r>
            <a:r>
              <a:rPr sz="2000" b="1" dirty="0">
                <a:solidFill>
                  <a:srgbClr val="0070C0"/>
                </a:solidFill>
              </a:rPr>
              <a:t> Casa</a:t>
            </a:r>
            <a:r>
              <a:rPr sz="2000" dirty="0"/>
              <a:t>)</a:t>
            </a:r>
          </a:p>
          <a:p>
            <a:pPr lvl="1" eaLnBrk="1" fontAlgn="auto" hangingPunct="1">
              <a:lnSpc>
                <a:spcPct val="100000"/>
              </a:lnSpc>
              <a:spcAft>
                <a:spcPts val="0"/>
              </a:spcAft>
              <a:buFont typeface="Arial" pitchFamily="34"/>
              <a:buChar char="•"/>
              <a:defRPr/>
            </a:pPr>
            <a:r>
              <a:rPr sz="2000" b="1" dirty="0" err="1">
                <a:solidFill>
                  <a:srgbClr val="0070C0"/>
                </a:solidFill>
              </a:rPr>
              <a:t>VPNs</a:t>
            </a:r>
            <a:r>
              <a:rPr sz="2000" b="1" dirty="0">
                <a:solidFill>
                  <a:srgbClr val="0070C0"/>
                </a:solidFill>
              </a:rPr>
              <a:t> Zero </a:t>
            </a:r>
            <a:r>
              <a:rPr sz="2000" b="1" dirty="0" err="1">
                <a:solidFill>
                  <a:srgbClr val="0070C0"/>
                </a:solidFill>
              </a:rPr>
              <a:t>Config</a:t>
            </a:r>
            <a:r>
              <a:rPr sz="2000" b="1" dirty="0">
                <a:solidFill>
                  <a:srgbClr val="0070C0"/>
                </a:solidFill>
              </a:rPr>
              <a:t> </a:t>
            </a:r>
            <a:r>
              <a:rPr sz="2000" dirty="0"/>
              <a:t>(ej. </a:t>
            </a:r>
            <a:r>
              <a:rPr sz="2000" b="1" dirty="0" err="1"/>
              <a:t>TailScale</a:t>
            </a:r>
            <a:r>
              <a:rPr sz="2000" dirty="0"/>
              <a:t>, </a:t>
            </a:r>
            <a:r>
              <a:rPr sz="2000" dirty="0" err="1"/>
              <a:t>OpenVPN</a:t>
            </a:r>
            <a:r>
              <a:rPr sz="2000" dirty="0"/>
              <a:t>, </a:t>
            </a:r>
            <a:r>
              <a:rPr sz="2000" dirty="0" err="1"/>
              <a:t>Wireguard</a:t>
            </a:r>
            <a:r>
              <a:rPr sz="2000" dirty="0"/>
              <a:t>)</a:t>
            </a:r>
          </a:p>
          <a:p>
            <a:pPr lvl="2" eaLnBrk="1" fontAlgn="auto" hangingPunct="1">
              <a:lnSpc>
                <a:spcPct val="100000"/>
              </a:lnSpc>
              <a:spcAft>
                <a:spcPts val="0"/>
              </a:spcAft>
              <a:buFont typeface="Arial" pitchFamily="34"/>
              <a:buChar char="•"/>
              <a:defRPr/>
            </a:pPr>
            <a:r>
              <a:rPr dirty="0"/>
              <a:t>Utilizan una </a:t>
            </a:r>
            <a:r>
              <a:rPr b="1" dirty="0"/>
              <a:t>infraestructura de un tercero </a:t>
            </a:r>
            <a:r>
              <a:rPr dirty="0"/>
              <a:t>para crear una VPN sin apenas configuración en el </a:t>
            </a:r>
            <a:r>
              <a:rPr dirty="0" err="1"/>
              <a:t>router</a:t>
            </a:r>
            <a:r>
              <a:rPr dirty="0"/>
              <a:t> ni necesidad de abrir puertos al exterior</a:t>
            </a:r>
          </a:p>
          <a:p>
            <a:pPr lvl="2" eaLnBrk="1" fontAlgn="auto" hangingPunct="1">
              <a:lnSpc>
                <a:spcPct val="100000"/>
              </a:lnSpc>
              <a:spcAft>
                <a:spcPts val="0"/>
              </a:spcAft>
              <a:buFont typeface="Arial" pitchFamily="34"/>
              <a:buChar char="•"/>
              <a:defRPr/>
            </a:pPr>
            <a:r>
              <a:rPr dirty="0"/>
              <a:t>Puedes acceder a la VPN desde cualquier ubicación y dispositivo  </a:t>
            </a:r>
          </a:p>
          <a:p>
            <a:pPr lvl="2" eaLnBrk="1" fontAlgn="auto" hangingPunct="1">
              <a:lnSpc>
                <a:spcPct val="100000"/>
              </a:lnSpc>
              <a:spcAft>
                <a:spcPts val="0"/>
              </a:spcAft>
              <a:buFont typeface="Arial" pitchFamily="34"/>
              <a:buChar char="•"/>
              <a:defRPr/>
            </a:pPr>
            <a:r>
              <a:rPr dirty="0"/>
              <a:t>Suelen tener planes gratuitos y planes de pago: </a:t>
            </a:r>
            <a:r>
              <a:rPr dirty="0" err="1"/>
              <a:t>TailScale</a:t>
            </a:r>
            <a:r>
              <a:rPr dirty="0"/>
              <a:t> soporta hasta </a:t>
            </a:r>
            <a:r>
              <a:rPr b="1" dirty="0"/>
              <a:t>20 máquinas </a:t>
            </a:r>
            <a:r>
              <a:rPr dirty="0"/>
              <a:t>en su plan gratuito</a:t>
            </a:r>
          </a:p>
          <a:p>
            <a:pPr marL="457200" lvl="1" indent="0" eaLnBrk="1" fontAlgn="auto" hangingPunct="1">
              <a:lnSpc>
                <a:spcPct val="80000"/>
              </a:lnSpc>
              <a:spcAft>
                <a:spcPts val="0"/>
              </a:spcAft>
              <a:buFont typeface="Arial" pitchFamily="34"/>
              <a:buNone/>
              <a:defRPr/>
            </a:pPr>
            <a:endParaRPr b="1" dirty="0"/>
          </a:p>
          <a:p>
            <a:pPr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2"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0" indent="0" eaLnBrk="1" fontAlgn="auto" hangingPunct="1">
              <a:lnSpc>
                <a:spcPct val="8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422149A2-A74D-D360-1F3A-B9861520C0F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4" name="CuadroTexto 3">
            <a:extLst>
              <a:ext uri="{FF2B5EF4-FFF2-40B4-BE49-F238E27FC236}">
                <a16:creationId xmlns:a16="http://schemas.microsoft.com/office/drawing/2014/main" id="{1F7B51DF-2E73-C28F-B4EC-C70BF2C6DF9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8" name="CuadroTexto 6">
            <a:extLst>
              <a:ext uri="{FF2B5EF4-FFF2-40B4-BE49-F238E27FC236}">
                <a16:creationId xmlns:a16="http://schemas.microsoft.com/office/drawing/2014/main" id="{F8363A20-931E-2523-7C33-AA107A1A035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3" name="Marcador de contenido 2">
            <a:extLst>
              <a:ext uri="{FF2B5EF4-FFF2-40B4-BE49-F238E27FC236}">
                <a16:creationId xmlns:a16="http://schemas.microsoft.com/office/drawing/2014/main" id="{9DB18294-F961-3FB2-A74E-8A3CFB36D20D}"/>
              </a:ext>
            </a:extLst>
          </p:cNvPr>
          <p:cNvSpPr txBox="1">
            <a:spLocks noGrp="1"/>
          </p:cNvSpPr>
          <p:nvPr>
            <p:ph idx="1"/>
          </p:nvPr>
        </p:nvSpPr>
        <p:spPr>
          <a:xfrm>
            <a:off x="838200" y="1609725"/>
            <a:ext cx="10515600" cy="5273675"/>
          </a:xfrm>
        </p:spPr>
        <p:txBody>
          <a:bodyPr>
            <a:normAutofit lnSpcReduction="10000"/>
          </a:bodyPr>
          <a:lstStyle/>
          <a:p>
            <a:pPr eaLnBrk="1" fontAlgn="auto" hangingPunct="1">
              <a:lnSpc>
                <a:spcPct val="100000"/>
              </a:lnSpc>
              <a:spcAft>
                <a:spcPts val="0"/>
              </a:spcAft>
              <a:buFont typeface="Arial" pitchFamily="34"/>
              <a:buChar char="•"/>
              <a:defRPr/>
            </a:pPr>
            <a:r>
              <a:rPr sz="2400" dirty="0"/>
              <a:t>Registrarnos</a:t>
            </a:r>
            <a:r>
              <a:rPr sz="2400" b="1" dirty="0"/>
              <a:t> </a:t>
            </a:r>
            <a:r>
              <a:rPr sz="2400" dirty="0"/>
              <a:t>en</a:t>
            </a:r>
            <a:r>
              <a:rPr sz="2400" b="1" dirty="0"/>
              <a:t> </a:t>
            </a:r>
            <a:r>
              <a:rPr sz="2400" b="1" dirty="0" err="1">
                <a:solidFill>
                  <a:srgbClr val="0070C0"/>
                </a:solidFill>
              </a:rPr>
              <a:t>TailScale</a:t>
            </a:r>
            <a:r>
              <a:rPr sz="2400" dirty="0"/>
              <a:t> con una cuenta de </a:t>
            </a:r>
            <a:r>
              <a:rPr sz="2400" b="1" dirty="0"/>
              <a:t>Google/GitHub </a:t>
            </a:r>
            <a:r>
              <a:rPr sz="2400" dirty="0"/>
              <a:t>(</a:t>
            </a:r>
            <a:r>
              <a:rPr sz="2400" dirty="0">
                <a:hlinkClick r:id="rId2"/>
              </a:rPr>
              <a:t>https://tailscale.com</a:t>
            </a:r>
            <a:r>
              <a:rPr sz="2400" dirty="0"/>
              <a:t>)</a:t>
            </a:r>
          </a:p>
          <a:p>
            <a:pPr eaLnBrk="1" fontAlgn="auto" hangingPunct="1">
              <a:lnSpc>
                <a:spcPct val="100000"/>
              </a:lnSpc>
              <a:spcAft>
                <a:spcPts val="0"/>
              </a:spcAft>
              <a:buFont typeface="Arial" pitchFamily="34"/>
              <a:buChar char="•"/>
              <a:defRPr/>
            </a:pPr>
            <a:r>
              <a:rPr sz="2400" dirty="0"/>
              <a:t>Añadir como </a:t>
            </a:r>
            <a:r>
              <a:rPr sz="2400" b="1" dirty="0"/>
              <a:t>primer dispositivo </a:t>
            </a:r>
            <a:r>
              <a:rPr sz="2400" dirty="0"/>
              <a:t>de la VPN el </a:t>
            </a:r>
            <a:r>
              <a:rPr sz="2400" b="1" dirty="0">
                <a:solidFill>
                  <a:srgbClr val="0070C0"/>
                </a:solidFill>
              </a:rPr>
              <a:t>servidor</a:t>
            </a:r>
            <a:r>
              <a:rPr sz="2400" dirty="0"/>
              <a:t> de Home </a:t>
            </a:r>
            <a:r>
              <a:rPr sz="2400" dirty="0" err="1"/>
              <a:t>Assistant</a:t>
            </a:r>
            <a:r>
              <a:rPr sz="2400" dirty="0"/>
              <a:t> </a:t>
            </a:r>
          </a:p>
          <a:p>
            <a:pPr lvl="1" eaLnBrk="1" fontAlgn="auto" hangingPunct="1">
              <a:lnSpc>
                <a:spcPct val="100000"/>
              </a:lnSpc>
              <a:spcAft>
                <a:spcPts val="0"/>
              </a:spcAft>
              <a:buFont typeface="Arial" pitchFamily="34"/>
              <a:buChar char="•"/>
              <a:defRPr/>
            </a:pPr>
            <a:r>
              <a:rPr sz="2000" dirty="0"/>
              <a:t>Ejecutar el script de instalación para Linux que se proporciona:</a:t>
            </a:r>
          </a:p>
          <a:p>
            <a:pPr lvl="1" eaLnBrk="1" fontAlgn="auto" hangingPunct="1">
              <a:lnSpc>
                <a:spcPct val="70000"/>
              </a:lnSpc>
              <a:spcAft>
                <a:spcPts val="0"/>
              </a:spcAft>
              <a:buFont typeface="Arial" pitchFamily="34"/>
              <a:buChar char="•"/>
              <a:defRPr/>
            </a:pPr>
            <a:endParaRPr sz="2000" dirty="0"/>
          </a:p>
          <a:p>
            <a:pPr marL="457200" lvl="1" indent="0" eaLnBrk="1" fontAlgn="auto" hangingPunct="1">
              <a:lnSpc>
                <a:spcPct val="70000"/>
              </a:lnSpc>
              <a:spcAft>
                <a:spcPts val="0"/>
              </a:spcAft>
              <a:buFont typeface="Arial" pitchFamily="34"/>
              <a:buNone/>
              <a:defRPr/>
            </a:pPr>
            <a:r>
              <a:rPr sz="2000" dirty="0"/>
              <a:t> </a:t>
            </a:r>
            <a:endParaRPr sz="2000" b="1" dirty="0"/>
          </a:p>
          <a:p>
            <a:pPr eaLnBrk="1" fontAlgn="auto" hangingPunct="1">
              <a:lnSpc>
                <a:spcPct val="70000"/>
              </a:lnSpc>
              <a:spcAft>
                <a:spcPts val="0"/>
              </a:spcAft>
              <a:buFont typeface="Arial" pitchFamily="34"/>
              <a:buChar char="•"/>
              <a:defRPr/>
            </a:pPr>
            <a:r>
              <a:rPr sz="2400" dirty="0"/>
              <a:t>Desde el terminal de Linux, </a:t>
            </a:r>
            <a:r>
              <a:rPr sz="2400" dirty="0" err="1"/>
              <a:t>loguearte</a:t>
            </a:r>
            <a:r>
              <a:rPr sz="2400" dirty="0"/>
              <a:t> y acceder a la URL:</a:t>
            </a:r>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lang="es-ES" sz="2400" dirty="0"/>
          </a:p>
          <a:p>
            <a:pPr eaLnBrk="1" fontAlgn="auto" hangingPunct="1">
              <a:lnSpc>
                <a:spcPct val="70000"/>
              </a:lnSpc>
              <a:spcAft>
                <a:spcPts val="0"/>
              </a:spcAft>
              <a:buFont typeface="Arial" pitchFamily="34"/>
              <a:buChar char="•"/>
              <a:defRPr/>
            </a:pPr>
            <a:r>
              <a:rPr sz="2400" dirty="0"/>
              <a:t>Añadir </a:t>
            </a:r>
            <a:r>
              <a:rPr sz="2400" b="1" dirty="0"/>
              <a:t>más dispositivos </a:t>
            </a:r>
            <a:r>
              <a:rPr sz="2400" dirty="0"/>
              <a:t>a la VPN</a:t>
            </a:r>
          </a:p>
          <a:p>
            <a:pPr lvl="1" eaLnBrk="1" fontAlgn="auto" hangingPunct="1">
              <a:lnSpc>
                <a:spcPct val="70000"/>
              </a:lnSpc>
              <a:spcAft>
                <a:spcPts val="0"/>
              </a:spcAft>
              <a:buFont typeface="Arial" pitchFamily="34"/>
              <a:buChar char="•"/>
              <a:defRPr/>
            </a:pPr>
            <a:r>
              <a:rPr sz="2000" dirty="0"/>
              <a:t>Mismo proceso para cada máquina Linux (similar para Windows o Mac)</a:t>
            </a:r>
          </a:p>
          <a:p>
            <a:pPr lvl="1" eaLnBrk="1" fontAlgn="auto" hangingPunct="1">
              <a:lnSpc>
                <a:spcPct val="70000"/>
              </a:lnSpc>
              <a:spcAft>
                <a:spcPts val="0"/>
              </a:spcAft>
              <a:buFont typeface="Arial" pitchFamily="34"/>
              <a:buChar char="•"/>
              <a:defRPr/>
            </a:pPr>
            <a:r>
              <a:rPr sz="2000" dirty="0"/>
              <a:t>Instalar la app </a:t>
            </a:r>
            <a:r>
              <a:rPr sz="2000" dirty="0" err="1"/>
              <a:t>TailScale</a:t>
            </a:r>
            <a:r>
              <a:rPr sz="2000" dirty="0"/>
              <a:t> en dispositivos móviles desde Play Store y seguir instrucciones</a:t>
            </a:r>
          </a:p>
          <a:p>
            <a:pPr marL="457200" lvl="1" indent="0" eaLnBrk="1" fontAlgn="auto" hangingPunct="1">
              <a:lnSpc>
                <a:spcPct val="70000"/>
              </a:lnSpc>
              <a:spcAft>
                <a:spcPts val="0"/>
              </a:spcAft>
              <a:buFont typeface="Arial" pitchFamily="34"/>
              <a:buNone/>
              <a:defRPr/>
            </a:pPr>
            <a:r>
              <a:rPr sz="2000" dirty="0"/>
              <a:t> </a:t>
            </a:r>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2" eaLnBrk="1" fontAlgn="auto" hangingPunct="1">
              <a:lnSpc>
                <a:spcPct val="70000"/>
              </a:lnSpc>
              <a:spcAft>
                <a:spcPts val="0"/>
              </a:spcAft>
              <a:buFont typeface="Arial" pitchFamily="34"/>
              <a:buChar char="•"/>
              <a:defRPr/>
            </a:pPr>
            <a:endParaRPr sz="1700" dirty="0"/>
          </a:p>
          <a:p>
            <a:pPr lvl="1" eaLnBrk="1" fontAlgn="auto" hangingPunct="1">
              <a:lnSpc>
                <a:spcPct val="70000"/>
              </a:lnSpc>
              <a:spcAft>
                <a:spcPts val="0"/>
              </a:spcAft>
              <a:buFont typeface="Arial" pitchFamily="34"/>
              <a:buChar char="•"/>
              <a:defRPr/>
            </a:pPr>
            <a:endParaRPr sz="2000" dirty="0"/>
          </a:p>
          <a:p>
            <a:pPr marL="0" indent="0" eaLnBrk="1" fontAlgn="auto" hangingPunct="1">
              <a:lnSpc>
                <a:spcPct val="70000"/>
              </a:lnSpc>
              <a:spcAft>
                <a:spcPts val="0"/>
              </a:spcAft>
              <a:buFont typeface="Arial" pitchFamily="34"/>
              <a:buNone/>
              <a:defRPr/>
            </a:pPr>
            <a:endParaRPr sz="2400" dirty="0"/>
          </a:p>
        </p:txBody>
      </p:sp>
      <p:sp>
        <p:nvSpPr>
          <p:cNvPr id="4" name="CuadroTexto 3">
            <a:extLst>
              <a:ext uri="{FF2B5EF4-FFF2-40B4-BE49-F238E27FC236}">
                <a16:creationId xmlns:a16="http://schemas.microsoft.com/office/drawing/2014/main" id="{66D6474B-8A48-B4CF-A3AD-9B853DAEDB3D}"/>
              </a:ext>
            </a:extLst>
          </p:cNvPr>
          <p:cNvSpPr txBox="1"/>
          <p:nvPr/>
        </p:nvSpPr>
        <p:spPr>
          <a:xfrm>
            <a:off x="1592263" y="31734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a:solidFill>
                  <a:srgbClr val="000000"/>
                </a:solidFill>
                <a:latin typeface="Courier New" pitchFamily="49"/>
                <a:cs typeface="Courier New" pitchFamily="49"/>
              </a:rPr>
              <a:t>$ curl –fsSL </a:t>
            </a:r>
            <a:r>
              <a:rPr lang="es-ES" sz="2000" kern="0">
                <a:solidFill>
                  <a:srgbClr val="000000"/>
                </a:solidFill>
                <a:latin typeface="Courier New" pitchFamily="49"/>
                <a:cs typeface="Courier New" pitchFamily="49"/>
                <a:hlinkClick r:id="rId3"/>
              </a:rPr>
              <a:t>https://tailscale.com/install.sh</a:t>
            </a:r>
            <a:r>
              <a:rPr lang="es-ES" sz="2000" kern="0">
                <a:solidFill>
                  <a:srgbClr val="000000"/>
                </a:solidFill>
                <a:latin typeface="Courier New" pitchFamily="49"/>
                <a:cs typeface="Courier New" pitchFamily="49"/>
              </a:rPr>
              <a:t> | sh</a:t>
            </a:r>
          </a:p>
        </p:txBody>
      </p:sp>
      <p:sp>
        <p:nvSpPr>
          <p:cNvPr id="5" name="CuadroTexto 4">
            <a:extLst>
              <a:ext uri="{FF2B5EF4-FFF2-40B4-BE49-F238E27FC236}">
                <a16:creationId xmlns:a16="http://schemas.microsoft.com/office/drawing/2014/main" id="{F7DD784E-4265-FF10-25F4-D90422E92C22}"/>
              </a:ext>
            </a:extLst>
          </p:cNvPr>
          <p:cNvSpPr txBox="1"/>
          <p:nvPr/>
        </p:nvSpPr>
        <p:spPr>
          <a:xfrm>
            <a:off x="1592263" y="4021138"/>
            <a:ext cx="9377362" cy="101600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tailscale</a:t>
            </a:r>
            <a:r>
              <a:rPr lang="es-ES" sz="2000" kern="0" dirty="0">
                <a:solidFill>
                  <a:srgbClr val="000000"/>
                </a:solidFill>
                <a:latin typeface="Courier New" pitchFamily="49"/>
                <a:cs typeface="Courier New" pitchFamily="49"/>
              </a:rPr>
              <a:t> up</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To</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authenticate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visit</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a:solidFill>
                  <a:srgbClr val="000000"/>
                </a:solidFill>
                <a:latin typeface="Courier New" pitchFamily="49"/>
                <a:cs typeface="Courier New" pitchFamily="49"/>
                <a:hlinkClick r:id="rId4"/>
              </a:rPr>
              <a:t>https://login.tailscale.com/a/157a329e010875</a:t>
            </a:r>
            <a:endParaRPr lang="es-ES" sz="2000" kern="0" dirty="0">
              <a:solidFill>
                <a:srgbClr val="000000"/>
              </a:solidFill>
              <a:latin typeface="Courier New" pitchFamily="49"/>
              <a:cs typeface="Courier New" pitchFamily="49"/>
            </a:endParaRPr>
          </a:p>
        </p:txBody>
      </p:sp>
      <p:sp>
        <p:nvSpPr>
          <p:cNvPr id="9" name="CuadroTexto 8">
            <a:extLst>
              <a:ext uri="{FF2B5EF4-FFF2-40B4-BE49-F238E27FC236}">
                <a16:creationId xmlns:a16="http://schemas.microsoft.com/office/drawing/2014/main" id="{9B30EE5B-F8E5-2C72-6A4F-6FDF0EA7129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998FB7-0FE6-327D-3CBC-6F9AAA3EDDD9}"/>
              </a:ext>
            </a:extLst>
          </p:cNvPr>
          <p:cNvSpPr txBox="1">
            <a:spLocks noGrp="1"/>
          </p:cNvSpPr>
          <p:nvPr>
            <p:ph idx="1"/>
          </p:nvPr>
        </p:nvSpPr>
        <p:spPr>
          <a:xfrm>
            <a:off x="838203" y="1825627"/>
            <a:ext cx="10515600" cy="5273820"/>
          </a:xfrm>
        </p:spPr>
        <p:txBody>
          <a:bodyPr>
            <a:normAutofit/>
          </a:bodyPr>
          <a:lstStyle/>
          <a:p>
            <a:pPr eaLnBrk="1" fontAlgn="auto" hangingPunct="1">
              <a:lnSpc>
                <a:spcPct val="70000"/>
              </a:lnSpc>
              <a:spcAft>
                <a:spcPts val="0"/>
              </a:spcAft>
              <a:buFont typeface="Arial" pitchFamily="34"/>
              <a:buChar char="•"/>
              <a:defRPr/>
            </a:pPr>
            <a:r>
              <a:rPr sz="2400" dirty="0"/>
              <a:t>Acceder a la consola de </a:t>
            </a:r>
            <a:r>
              <a:rPr sz="2400" b="1" dirty="0" err="1">
                <a:solidFill>
                  <a:srgbClr val="0070C0"/>
                </a:solidFill>
              </a:rPr>
              <a:t>TailScale</a:t>
            </a:r>
            <a:r>
              <a:rPr sz="2400" dirty="0"/>
              <a:t> y verificar máquinas añadidas:</a:t>
            </a:r>
          </a:p>
          <a:p>
            <a:pPr marL="457200" lvl="1" indent="0" eaLnBrk="1" fontAlgn="auto" hangingPunct="1">
              <a:lnSpc>
                <a:spcPct val="70000"/>
              </a:lnSpc>
              <a:spcAft>
                <a:spcPts val="0"/>
              </a:spcAft>
              <a:buFont typeface="Arial" pitchFamily="34"/>
              <a:buNone/>
              <a:defRPr/>
            </a:pPr>
            <a:r>
              <a:rPr dirty="0"/>
              <a:t> </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100000"/>
              </a:lnSpc>
              <a:spcAft>
                <a:spcPts val="0"/>
              </a:spcAft>
              <a:buFont typeface="Arial" pitchFamily="34"/>
              <a:buChar char="•"/>
              <a:defRPr/>
            </a:pPr>
            <a:r>
              <a:rPr sz="2000" dirty="0"/>
              <a:t>Abrir un navegador en el dispositivo móvil conectado y acceder a la instancia de </a:t>
            </a:r>
            <a:r>
              <a:rPr sz="2000" b="1" dirty="0"/>
              <a:t>Home </a:t>
            </a:r>
            <a:r>
              <a:rPr sz="2000" b="1" dirty="0" err="1"/>
              <a:t>Assistant</a:t>
            </a:r>
            <a:r>
              <a:rPr sz="2000" b="1" dirty="0"/>
              <a:t> </a:t>
            </a:r>
            <a:r>
              <a:rPr sz="2000" dirty="0"/>
              <a:t>usando la dirección IP proporcionada por </a:t>
            </a:r>
            <a:r>
              <a:rPr sz="2000" dirty="0" err="1"/>
              <a:t>Tailscale</a:t>
            </a:r>
            <a:r>
              <a:rPr sz="2000" dirty="0"/>
              <a:t>: </a:t>
            </a:r>
            <a:r>
              <a:rPr sz="2000" dirty="0">
                <a:hlinkClick r:id="rId3"/>
              </a:rPr>
              <a:t>http://100.80.227.92:8123</a:t>
            </a:r>
            <a:endParaRPr sz="2000" dirty="0"/>
          </a:p>
          <a:p>
            <a:pPr eaLnBrk="1" fontAlgn="auto" hangingPunct="1">
              <a:lnSpc>
                <a:spcPct val="100000"/>
              </a:lnSpc>
              <a:spcAft>
                <a:spcPts val="0"/>
              </a:spcAft>
              <a:buFont typeface="Arial" pitchFamily="34"/>
              <a:buChar char="•"/>
              <a:defRPr/>
            </a:pPr>
            <a:r>
              <a:rPr sz="2000" dirty="0"/>
              <a:t>Es posible añadir un DNS a la </a:t>
            </a:r>
            <a:r>
              <a:rPr lang="es-ES" sz="2000" dirty="0"/>
              <a:t>red </a:t>
            </a:r>
            <a:r>
              <a:rPr lang="es-ES" sz="2000" dirty="0" err="1"/>
              <a:t>TailScale</a:t>
            </a:r>
            <a:r>
              <a:rPr lang="es-ES" sz="2000" dirty="0"/>
              <a:t> </a:t>
            </a:r>
            <a:endParaRPr sz="2000" dirty="0"/>
          </a:p>
          <a:p>
            <a:pPr lvl="1" eaLnBrk="1" fontAlgn="auto" hangingPunct="1">
              <a:lnSpc>
                <a:spcPct val="100000"/>
              </a:lnSpc>
              <a:spcAft>
                <a:spcPts val="0"/>
              </a:spcAft>
              <a:buFont typeface="Arial" pitchFamily="34"/>
              <a:buChar char="•"/>
              <a:defRPr/>
            </a:pPr>
            <a:r>
              <a:rPr sz="2000" b="1" dirty="0" err="1">
                <a:solidFill>
                  <a:srgbClr val="0070C0"/>
                </a:solidFill>
              </a:rPr>
              <a:t>MagicDNS</a:t>
            </a:r>
            <a:r>
              <a:rPr sz="2000" dirty="0"/>
              <a:t> es el servidor DNS que reside en la misma red del servidor Home </a:t>
            </a:r>
            <a:r>
              <a:rPr lang="es-ES" sz="2000" dirty="0" err="1"/>
              <a:t>Assistant</a:t>
            </a:r>
            <a:endParaRPr lang="es-ES" sz="2000" dirty="0"/>
          </a:p>
          <a:p>
            <a:pPr lvl="1" eaLnBrk="1" fontAlgn="auto" hangingPunct="1">
              <a:lnSpc>
                <a:spcPct val="100000"/>
              </a:lnSpc>
              <a:spcAft>
                <a:spcPts val="0"/>
              </a:spcAft>
              <a:buFont typeface="Arial" pitchFamily="34"/>
              <a:buChar char="•"/>
              <a:defRPr/>
            </a:pPr>
            <a:r>
              <a:rPr lang="es-ES" sz="2000" dirty="0"/>
              <a:t>Configuración: </a:t>
            </a:r>
            <a:r>
              <a:rPr lang="es-ES" sz="2000" dirty="0">
                <a:hlinkClick r:id="rId4"/>
              </a:rPr>
              <a:t>https://tailscale.com/kb/1081/magicdns#enabling-magicdns</a:t>
            </a:r>
            <a:endParaRPr lang="es-ES" sz="2000" dirty="0"/>
          </a:p>
          <a:p>
            <a:pPr lvl="1" eaLnBrk="1" fontAlgn="auto" hangingPunct="1">
              <a:lnSpc>
                <a:spcPct val="100000"/>
              </a:lnSpc>
              <a:spcAft>
                <a:spcPts val="0"/>
              </a:spcAft>
              <a:buFont typeface="Arial" pitchFamily="34"/>
              <a:buChar char="•"/>
              <a:defRPr/>
            </a:pPr>
            <a:endParaRPr lang="es-ES" sz="2000"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pic>
        <p:nvPicPr>
          <p:cNvPr id="79876" name="Picture 2" descr="Vista previa de imagen">
            <a:extLst>
              <a:ext uri="{FF2B5EF4-FFF2-40B4-BE49-F238E27FC236}">
                <a16:creationId xmlns:a16="http://schemas.microsoft.com/office/drawing/2014/main" id="{F5D28E25-28A3-9125-4703-D524FF45A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025" y="2223294"/>
            <a:ext cx="848995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BB084E46-AC9A-208D-AB6A-6FFAC50F51B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64C1950B-B6E0-3E6C-2DD4-6FA0A4AF36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A859A1-F5B1-FCA1-3653-2244691D8EF8}"/>
              </a:ext>
            </a:extLst>
          </p:cNvPr>
          <p:cNvSpPr txBox="1">
            <a:spLocks noGrp="1"/>
          </p:cNvSpPr>
          <p:nvPr>
            <p:ph idx="1"/>
          </p:nvPr>
        </p:nvSpPr>
        <p:spPr>
          <a:xfrm>
            <a:off x="838200" y="1825625"/>
            <a:ext cx="10515600" cy="4081463"/>
          </a:xfrm>
        </p:spPr>
        <p:txBody>
          <a:bodyPr>
            <a:normAutofit/>
          </a:bodyPr>
          <a:lstStyle/>
          <a:p>
            <a:pPr eaLnBrk="1" fontAlgn="auto" hangingPunct="1">
              <a:lnSpc>
                <a:spcPct val="100000"/>
              </a:lnSpc>
              <a:spcAft>
                <a:spcPts val="0"/>
              </a:spcAft>
              <a:buFont typeface="Arial" pitchFamily="34"/>
              <a:buChar char="•"/>
              <a:defRPr/>
            </a:pPr>
            <a:r>
              <a:rPr sz="2200" dirty="0"/>
              <a:t>Añadir la integración </a:t>
            </a:r>
            <a:r>
              <a:rPr sz="2200" b="1" dirty="0" err="1">
                <a:solidFill>
                  <a:srgbClr val="0070C0"/>
                </a:solidFill>
              </a:rPr>
              <a:t>TailScale</a:t>
            </a:r>
            <a:r>
              <a:rPr sz="2200" dirty="0"/>
              <a:t> a Home </a:t>
            </a:r>
            <a:r>
              <a:rPr sz="2200" dirty="0" err="1"/>
              <a:t>Assistant</a:t>
            </a:r>
            <a:r>
              <a:rPr sz="2200" dirty="0"/>
              <a:t> </a:t>
            </a:r>
          </a:p>
          <a:p>
            <a:pPr lvl="1" eaLnBrk="1" fontAlgn="auto" hangingPunct="1">
              <a:lnSpc>
                <a:spcPct val="100000"/>
              </a:lnSpc>
              <a:spcAft>
                <a:spcPts val="0"/>
              </a:spcAft>
              <a:buFont typeface="Arial" pitchFamily="34"/>
              <a:buChar char="•"/>
              <a:defRPr/>
            </a:pPr>
            <a:r>
              <a:rPr sz="2200" b="1" dirty="0" err="1"/>
              <a:t>Settings</a:t>
            </a:r>
            <a:r>
              <a:rPr sz="2200" b="1" dirty="0"/>
              <a:t> </a:t>
            </a:r>
            <a:r>
              <a:rPr lang="es-ES" sz="2200" b="1" dirty="0">
                <a:sym typeface="Wingdings" panose="05000000000000000000" pitchFamily="2" charset="2"/>
              </a:rPr>
              <a:t></a:t>
            </a:r>
            <a:r>
              <a:rPr sz="2200" b="1" dirty="0"/>
              <a:t> </a:t>
            </a:r>
            <a:r>
              <a:rPr sz="2200" b="1" dirty="0" err="1"/>
              <a:t>Devices</a:t>
            </a:r>
            <a:r>
              <a:rPr sz="2200" b="1" dirty="0"/>
              <a:t> &amp; </a:t>
            </a:r>
            <a:r>
              <a:rPr sz="2200" b="1" dirty="0" err="1"/>
              <a:t>Services</a:t>
            </a:r>
            <a:r>
              <a:rPr sz="2200" b="1" dirty="0"/>
              <a:t> </a:t>
            </a:r>
            <a:r>
              <a:rPr lang="es-ES" sz="2200" b="1" dirty="0">
                <a:sym typeface="Wingdings" panose="05000000000000000000" pitchFamily="2" charset="2"/>
              </a:rPr>
              <a:t></a:t>
            </a:r>
            <a:r>
              <a:rPr sz="2200" b="1" dirty="0"/>
              <a:t>ADD INTEGRATION </a:t>
            </a:r>
            <a:r>
              <a:rPr lang="es-ES" sz="2200" dirty="0">
                <a:sym typeface="Wingdings" panose="05000000000000000000" pitchFamily="2" charset="2"/>
              </a:rPr>
              <a:t> </a:t>
            </a:r>
            <a:r>
              <a:rPr lang="es-ES" sz="2200" b="1" dirty="0" err="1">
                <a:solidFill>
                  <a:srgbClr val="0070C0"/>
                </a:solidFill>
                <a:sym typeface="Wingdings" panose="05000000000000000000" pitchFamily="2" charset="2"/>
              </a:rPr>
              <a:t>TailScale</a:t>
            </a:r>
            <a:endParaRPr sz="2200" b="1" dirty="0">
              <a:solidFill>
                <a:srgbClr val="0070C0"/>
              </a:solidFill>
            </a:endParaRPr>
          </a:p>
          <a:p>
            <a:pPr lvl="2" eaLnBrk="1" fontAlgn="auto" hangingPunct="1">
              <a:lnSpc>
                <a:spcPct val="100000"/>
              </a:lnSpc>
              <a:spcAft>
                <a:spcPts val="0"/>
              </a:spcAft>
              <a:buFont typeface="Arial" pitchFamily="34"/>
              <a:buChar char="•"/>
              <a:defRPr/>
            </a:pPr>
            <a:r>
              <a:rPr sz="2200" dirty="0" err="1"/>
              <a:t>Tailnet</a:t>
            </a:r>
            <a:r>
              <a:rPr sz="2200" dirty="0"/>
              <a:t>: por defecto, la cuenta de usuario con que hiciste </a:t>
            </a:r>
            <a:r>
              <a:rPr sz="2200" dirty="0" err="1"/>
              <a:t>login</a:t>
            </a:r>
            <a:r>
              <a:rPr sz="2200" dirty="0"/>
              <a:t> en </a:t>
            </a:r>
            <a:r>
              <a:rPr sz="2200" dirty="0" err="1"/>
              <a:t>TailScale</a:t>
            </a:r>
            <a:endParaRPr sz="2200" dirty="0"/>
          </a:p>
          <a:p>
            <a:pPr lvl="2" eaLnBrk="1" fontAlgn="auto" hangingPunct="1">
              <a:lnSpc>
                <a:spcPct val="100000"/>
              </a:lnSpc>
              <a:spcAft>
                <a:spcPts val="0"/>
              </a:spcAft>
              <a:buFont typeface="Arial" pitchFamily="34"/>
              <a:buChar char="•"/>
              <a:defRPr/>
            </a:pPr>
            <a:r>
              <a:rPr sz="2200" dirty="0"/>
              <a:t>En </a:t>
            </a:r>
            <a:r>
              <a:rPr sz="2200" dirty="0">
                <a:hlinkClick r:id="rId2"/>
              </a:rPr>
              <a:t>https://login.tailscale.com/admin/settings/authkeys</a:t>
            </a:r>
            <a:r>
              <a:rPr sz="2200" dirty="0"/>
              <a:t> </a:t>
            </a:r>
            <a:r>
              <a:rPr lang="es-ES" sz="2200" dirty="0"/>
              <a:t>generar una API Key en </a:t>
            </a:r>
            <a:r>
              <a:rPr lang="es-ES" sz="2200" dirty="0" err="1"/>
              <a:t>Settings</a:t>
            </a:r>
            <a:r>
              <a:rPr lang="es-ES" sz="2200" dirty="0"/>
              <a:t> </a:t>
            </a:r>
            <a:r>
              <a:rPr lang="es-ES" sz="2200" dirty="0">
                <a:sym typeface="Wingdings" panose="05000000000000000000" pitchFamily="2" charset="2"/>
              </a:rPr>
              <a:t> </a:t>
            </a:r>
            <a:r>
              <a:rPr lang="es-ES" sz="2200" dirty="0"/>
              <a:t>API Key </a:t>
            </a:r>
            <a:endParaRPr sz="2200" dirty="0"/>
          </a:p>
          <a:p>
            <a:pPr lvl="2" eaLnBrk="1" fontAlgn="auto" hangingPunct="1">
              <a:lnSpc>
                <a:spcPct val="100000"/>
              </a:lnSpc>
              <a:spcAft>
                <a:spcPts val="0"/>
              </a:spcAft>
              <a:buFont typeface="Arial" pitchFamily="34"/>
              <a:buChar char="•"/>
              <a:defRPr/>
            </a:pPr>
            <a:endParaRPr sz="2200" dirty="0"/>
          </a:p>
          <a:p>
            <a:pPr eaLnBrk="1" fontAlgn="auto" hangingPunct="1">
              <a:lnSpc>
                <a:spcPct val="100000"/>
              </a:lnSpc>
              <a:spcAft>
                <a:spcPts val="0"/>
              </a:spcAft>
              <a:buFont typeface="Arial" pitchFamily="34"/>
              <a:buChar char="•"/>
              <a:defRPr/>
            </a:pPr>
            <a:r>
              <a:rPr sz="2200" dirty="0"/>
              <a:t>En el </a:t>
            </a:r>
            <a:r>
              <a:rPr sz="2200" dirty="0" err="1"/>
              <a:t>Dashboard</a:t>
            </a:r>
            <a:r>
              <a:rPr sz="2200" dirty="0"/>
              <a:t> principal (</a:t>
            </a:r>
            <a:r>
              <a:rPr sz="2200" b="1" dirty="0" err="1"/>
              <a:t>Overview</a:t>
            </a:r>
            <a:r>
              <a:rPr sz="2200" b="1" dirty="0"/>
              <a:t>)</a:t>
            </a:r>
            <a:r>
              <a:rPr sz="2200" dirty="0"/>
              <a:t> puedes ver los dispositivos de la VPN de </a:t>
            </a:r>
            <a:r>
              <a:rPr sz="2200" dirty="0" err="1"/>
              <a:t>TailScale</a:t>
            </a:r>
            <a:r>
              <a:rPr sz="2200" dirty="0"/>
              <a:t>, su configuración, añadir automatizaciones, etc.</a:t>
            </a:r>
          </a:p>
          <a:p>
            <a:pPr marL="0" indent="0" eaLnBrk="1" fontAlgn="auto" hangingPunct="1">
              <a:lnSpc>
                <a:spcPct val="80000"/>
              </a:lnSpc>
              <a:spcAft>
                <a:spcPts val="0"/>
              </a:spcAft>
              <a:buFont typeface="Arial" pitchFamily="34"/>
              <a:buNone/>
              <a:defRPr/>
            </a:pPr>
            <a:endParaRPr dirty="0"/>
          </a:p>
        </p:txBody>
      </p:sp>
      <p:sp>
        <p:nvSpPr>
          <p:cNvPr id="7" name="CuadroTexto 6">
            <a:extLst>
              <a:ext uri="{FF2B5EF4-FFF2-40B4-BE49-F238E27FC236}">
                <a16:creationId xmlns:a16="http://schemas.microsoft.com/office/drawing/2014/main" id="{23D66F8B-7C44-10C0-FC4C-E2FFA475508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2BF544CF-5398-04EC-7699-E3CA9AC36BD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pic>
        <p:nvPicPr>
          <p:cNvPr id="81923" name="Picture 2" descr="Vista previa de imagen">
            <a:extLst>
              <a:ext uri="{FF2B5EF4-FFF2-40B4-BE49-F238E27FC236}">
                <a16:creationId xmlns:a16="http://schemas.microsoft.com/office/drawing/2014/main" id="{BF401372-72C5-34C4-DCE1-62BAE167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8" y="1516063"/>
            <a:ext cx="6465887"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Imagen 4" descr="Interfaz de usuario gráfica, Aplicación&#10;&#10;Descripción generada automáticamente">
            <a:extLst>
              <a:ext uri="{FF2B5EF4-FFF2-40B4-BE49-F238E27FC236}">
                <a16:creationId xmlns:a16="http://schemas.microsoft.com/office/drawing/2014/main" id="{6D1C3E28-ECF7-62AB-7896-ED3FBDF6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1670844"/>
            <a:ext cx="2062162"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6">
            <a:extLst>
              <a:ext uri="{FF2B5EF4-FFF2-40B4-BE49-F238E27FC236}">
                <a16:creationId xmlns:a16="http://schemas.microsoft.com/office/drawing/2014/main" id="{EFEE3BA2-CFF6-30F7-3D31-AC3E79347EA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7" name="CuadroTexto 6">
            <a:extLst>
              <a:ext uri="{FF2B5EF4-FFF2-40B4-BE49-F238E27FC236}">
                <a16:creationId xmlns:a16="http://schemas.microsoft.com/office/drawing/2014/main" id="{AF2B2926-74D4-A6BA-F711-57660AA450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5" name="CuadroTexto 12">
            <a:extLst>
              <a:ext uri="{FF2B5EF4-FFF2-40B4-BE49-F238E27FC236}">
                <a16:creationId xmlns:a16="http://schemas.microsoft.com/office/drawing/2014/main" id="{BEF82C62-EDC3-49B8-5FA1-86700F79B53F}"/>
              </a:ext>
            </a:extLst>
          </p:cNvPr>
          <p:cNvSpPr txBox="1">
            <a:spLocks noChangeArrowheads="1"/>
          </p:cNvSpPr>
          <p:nvPr/>
        </p:nvSpPr>
        <p:spPr bwMode="auto">
          <a:xfrm>
            <a:off x="177800" y="2445918"/>
            <a:ext cx="2251075" cy="187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Desde el dispositivo móvil añadido, en cualquier ubicación, y desde un navegador accedes a la instancia de Home </a:t>
            </a:r>
            <a:r>
              <a:rPr lang="es-ES" altLang="en-US" sz="1600" b="1" dirty="0" err="1">
                <a:solidFill>
                  <a:schemeClr val="tx1"/>
                </a:solidFill>
              </a:rPr>
              <a:t>Assistant</a:t>
            </a:r>
            <a:r>
              <a:rPr lang="es-ES" altLang="en-US" sz="1600" b="1" dirty="0">
                <a:solidFill>
                  <a:schemeClr val="tx1"/>
                </a:solidFill>
              </a:rPr>
              <a:t> a través de la dirección IP proporcionada por </a:t>
            </a:r>
            <a:r>
              <a:rPr lang="es-ES" altLang="en-US" sz="1600" b="1" dirty="0" err="1">
                <a:solidFill>
                  <a:schemeClr val="tx1"/>
                </a:solidFill>
              </a:rPr>
              <a:t>TailScale</a:t>
            </a:r>
            <a:endParaRPr lang="es-ES" altLang="en-US" sz="1600" b="1" dirty="0">
              <a:solidFill>
                <a:schemeClr val="tx1"/>
              </a:solidFill>
            </a:endParaRPr>
          </a:p>
        </p:txBody>
      </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b="1" dirty="0" err="1">
                <a:solidFill>
                  <a:srgbClr val="0070C0"/>
                </a:solidFill>
              </a:rPr>
              <a:t>Nabu</a:t>
            </a:r>
            <a:r>
              <a:rPr sz="2600" b="1" dirty="0">
                <a:solidFill>
                  <a:srgbClr val="0070C0"/>
                </a:solidFill>
              </a:rPr>
              <a:t> Casa </a:t>
            </a:r>
            <a:r>
              <a:rPr sz="2600" dirty="0"/>
              <a:t>es la compañía que lidera el proyecto Home </a:t>
            </a:r>
            <a:r>
              <a:rPr sz="2600" dirty="0" err="1"/>
              <a:t>Assistant</a:t>
            </a:r>
            <a:endParaRPr sz="2600" dirty="0"/>
          </a:p>
          <a:p>
            <a:pPr eaLnBrk="1" fontAlgn="auto" hangingPunct="1">
              <a:lnSpc>
                <a:spcPct val="80000"/>
              </a:lnSpc>
              <a:spcAft>
                <a:spcPts val="0"/>
              </a:spcAft>
              <a:buFont typeface="Arial" pitchFamily="34"/>
              <a:buChar char="•"/>
              <a:defRPr/>
            </a:pPr>
            <a:r>
              <a:rPr sz="2600" b="1" dirty="0">
                <a:solidFill>
                  <a:srgbClr val="0070C0"/>
                </a:solidFill>
              </a:rPr>
              <a:t>Home </a:t>
            </a:r>
            <a:r>
              <a:rPr sz="2600" b="1" dirty="0" err="1">
                <a:solidFill>
                  <a:srgbClr val="0070C0"/>
                </a:solidFill>
              </a:rPr>
              <a:t>Assistant</a:t>
            </a:r>
            <a:r>
              <a:rPr sz="2600" b="1" dirty="0">
                <a:solidFill>
                  <a:srgbClr val="0070C0"/>
                </a:solidFill>
              </a:rPr>
              <a:t> Cloud </a:t>
            </a:r>
            <a:r>
              <a:rPr sz="2600" dirty="0"/>
              <a:t>es el único servicio de Home </a:t>
            </a:r>
            <a:r>
              <a:rPr sz="2600" dirty="0" err="1"/>
              <a:t>Assistant</a:t>
            </a:r>
            <a:r>
              <a:rPr sz="2600" dirty="0"/>
              <a:t> que se basa </a:t>
            </a:r>
            <a:r>
              <a:rPr sz="2600" b="1" dirty="0">
                <a:solidFill>
                  <a:srgbClr val="0070C0"/>
                </a:solidFill>
              </a:rPr>
              <a:t>en suscripción </a:t>
            </a:r>
            <a:r>
              <a:rPr sz="2600" dirty="0"/>
              <a:t>(5 dólares/mes)</a:t>
            </a:r>
          </a:p>
          <a:p>
            <a:pPr lvl="1" eaLnBrk="1" fontAlgn="auto" hangingPunct="1">
              <a:lnSpc>
                <a:spcPct val="80000"/>
              </a:lnSpc>
              <a:spcAft>
                <a:spcPts val="0"/>
              </a:spcAft>
              <a:buFont typeface="Arial" pitchFamily="34"/>
              <a:buChar char="•"/>
              <a:defRPr/>
            </a:pPr>
            <a:r>
              <a:rPr sz="2200" dirty="0"/>
              <a:t>Acceso </a:t>
            </a:r>
            <a:r>
              <a:rPr sz="2200" dirty="0" err="1"/>
              <a:t>securizado</a:t>
            </a:r>
            <a:r>
              <a:rPr sz="2200" dirty="0"/>
              <a:t> a tu instancia de Home </a:t>
            </a:r>
            <a:r>
              <a:rPr sz="2200" dirty="0" err="1"/>
              <a:t>Assistant</a:t>
            </a:r>
            <a:r>
              <a:rPr sz="2200" dirty="0"/>
              <a:t> desde Internet sin ninguna configuración</a:t>
            </a:r>
          </a:p>
          <a:p>
            <a:pPr lvl="1" eaLnBrk="1" fontAlgn="auto" hangingPunct="1">
              <a:lnSpc>
                <a:spcPct val="80000"/>
              </a:lnSpc>
              <a:spcAft>
                <a:spcPts val="0"/>
              </a:spcAft>
              <a:buFont typeface="Arial" pitchFamily="34"/>
              <a:buChar char="•"/>
              <a:defRPr/>
            </a:pPr>
            <a:r>
              <a:rPr sz="2200" dirty="0"/>
              <a:t>Sincronización automática con Amazon Alexa y Google Home</a:t>
            </a:r>
          </a:p>
          <a:p>
            <a:pPr lvl="1" eaLnBrk="1" fontAlgn="auto" hangingPunct="1">
              <a:lnSpc>
                <a:spcPct val="80000"/>
              </a:lnSpc>
              <a:spcAft>
                <a:spcPts val="0"/>
              </a:spcAft>
              <a:buFont typeface="Arial" pitchFamily="34"/>
              <a:buChar char="•"/>
              <a:defRPr/>
            </a:pPr>
            <a:r>
              <a:rPr sz="2200" dirty="0" err="1"/>
              <a:t>Webhooks</a:t>
            </a:r>
            <a:r>
              <a:rPr sz="2200" dirty="0"/>
              <a:t> para IFTTT (“</a:t>
            </a:r>
            <a:r>
              <a:rPr sz="2200" dirty="0" err="1"/>
              <a:t>If</a:t>
            </a:r>
            <a:r>
              <a:rPr sz="2200" dirty="0"/>
              <a:t> </a:t>
            </a:r>
            <a:r>
              <a:rPr sz="2200" dirty="0" err="1"/>
              <a:t>This</a:t>
            </a:r>
            <a:r>
              <a:rPr sz="2200" dirty="0"/>
              <a:t>, </a:t>
            </a:r>
            <a:r>
              <a:rPr sz="2200" dirty="0" err="1"/>
              <a:t>Then</a:t>
            </a:r>
            <a:r>
              <a:rPr sz="2200" dirty="0"/>
              <a:t> </a:t>
            </a:r>
            <a:r>
              <a:rPr sz="2200" dirty="0" err="1"/>
              <a:t>That</a:t>
            </a:r>
            <a:r>
              <a:rPr sz="2200" dirty="0"/>
              <a:t>”)</a:t>
            </a:r>
          </a:p>
          <a:p>
            <a:pPr lvl="1" eaLnBrk="1" fontAlgn="auto" hangingPunct="1">
              <a:lnSpc>
                <a:spcPct val="80000"/>
              </a:lnSpc>
              <a:spcAft>
                <a:spcPts val="0"/>
              </a:spcAft>
              <a:buFont typeface="Arial" pitchFamily="34"/>
              <a:buChar char="•"/>
              <a:defRPr/>
            </a:pPr>
            <a:r>
              <a:rPr sz="2200" dirty="0"/>
              <a:t>Servicio de TTS (Text </a:t>
            </a:r>
            <a:r>
              <a:rPr sz="2200" dirty="0" err="1"/>
              <a:t>To</a:t>
            </a:r>
            <a:r>
              <a:rPr sz="2200" dirty="0"/>
              <a:t> </a:t>
            </a:r>
            <a:r>
              <a:rPr sz="2200" dirty="0" err="1"/>
              <a:t>Speech</a:t>
            </a:r>
            <a:r>
              <a:rPr sz="2200" dirty="0"/>
              <a:t>)</a:t>
            </a:r>
          </a:p>
          <a:p>
            <a:pPr lvl="1" eaLnBrk="1" fontAlgn="auto" hangingPunct="1">
              <a:lnSpc>
                <a:spcPct val="80000"/>
              </a:lnSpc>
              <a:spcAft>
                <a:spcPts val="0"/>
              </a:spcAft>
              <a:buFont typeface="Arial" pitchFamily="34"/>
              <a:buChar char="•"/>
              <a:defRPr/>
            </a:pPr>
            <a:r>
              <a:rPr sz="2200" dirty="0"/>
              <a:t>Las suscripciones financian el proyecto Home </a:t>
            </a:r>
            <a:r>
              <a:rPr sz="2200" dirty="0" err="1"/>
              <a:t>Assistant</a:t>
            </a:r>
            <a:r>
              <a:rPr sz="2200" dirty="0"/>
              <a:t> y garantizan su continuidad</a:t>
            </a:r>
          </a:p>
          <a:p>
            <a:pPr eaLnBrk="1" fontAlgn="auto" hangingPunct="1">
              <a:lnSpc>
                <a:spcPct val="80000"/>
              </a:lnSpc>
              <a:spcAft>
                <a:spcPts val="0"/>
              </a:spcAft>
              <a:buFont typeface="Arial" pitchFamily="34"/>
              <a:buChar char="•"/>
              <a:defRPr/>
            </a:pPr>
            <a:r>
              <a:rPr sz="2600" dirty="0"/>
              <a:t>Contratación del servicio o prueba de 30 días desde </a:t>
            </a:r>
            <a:r>
              <a:rPr sz="2600" dirty="0" err="1"/>
              <a:t>Settings</a:t>
            </a:r>
            <a:r>
              <a:rPr sz="2600" dirty="0"/>
              <a:t> </a:t>
            </a:r>
            <a:r>
              <a:rPr lang="es-ES" sz="2600" dirty="0">
                <a:sym typeface="Wingdings" panose="05000000000000000000" pitchFamily="2" charset="2"/>
              </a:rPr>
              <a:t></a:t>
            </a:r>
            <a:r>
              <a:rPr sz="2600" dirty="0"/>
              <a:t> Home </a:t>
            </a:r>
            <a:r>
              <a:rPr sz="2600" dirty="0" err="1"/>
              <a:t>Assistant</a:t>
            </a:r>
            <a:r>
              <a:rPr sz="2600" dirty="0"/>
              <a:t> Cloud</a:t>
            </a: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dirty="0">
                <a:solidFill>
                  <a:schemeClr val="tx1"/>
                </a:solidFill>
              </a:rPr>
              <a:t>Actualizar un contenedor </a:t>
            </a:r>
            <a:r>
              <a:rPr sz="2600" b="1" dirty="0">
                <a:solidFill>
                  <a:srgbClr val="0070C0"/>
                </a:solidFill>
              </a:rPr>
              <a:t>Docker </a:t>
            </a:r>
            <a:r>
              <a:rPr sz="2600" dirty="0">
                <a:solidFill>
                  <a:schemeClr val="tx1"/>
                </a:solidFill>
              </a:rPr>
              <a:t>desde</a:t>
            </a:r>
            <a:r>
              <a:rPr sz="2600" b="1" dirty="0">
                <a:solidFill>
                  <a:srgbClr val="0070C0"/>
                </a:solidFill>
              </a:rPr>
              <a:t> </a:t>
            </a:r>
            <a:r>
              <a:rPr sz="2600" b="1" dirty="0" err="1">
                <a:solidFill>
                  <a:srgbClr val="0070C0"/>
                </a:solidFill>
              </a:rPr>
              <a:t>Portainer</a:t>
            </a:r>
            <a:r>
              <a:rPr sz="2600" b="1" dirty="0">
                <a:solidFill>
                  <a:srgbClr val="0070C0"/>
                </a:solidFill>
              </a:rPr>
              <a:t>:</a:t>
            </a:r>
          </a:p>
          <a:p>
            <a:pPr lvl="1" eaLnBrk="1" fontAlgn="auto" hangingPunct="1">
              <a:lnSpc>
                <a:spcPct val="80000"/>
              </a:lnSpc>
              <a:spcAft>
                <a:spcPts val="0"/>
              </a:spcAft>
              <a:buFont typeface="Arial" pitchFamily="34"/>
              <a:buChar char="•"/>
              <a:defRPr/>
            </a:pPr>
            <a:r>
              <a:rPr lang="es-ES" sz="2400" dirty="0"/>
              <a:t>Acceder a </a:t>
            </a:r>
            <a:r>
              <a:rPr lang="es-ES" sz="2400" b="1" dirty="0" err="1">
                <a:solidFill>
                  <a:srgbClr val="0070C0"/>
                </a:solidFill>
              </a:rPr>
              <a:t>Portainer</a:t>
            </a:r>
            <a:r>
              <a:rPr lang="es-ES" sz="2400" dirty="0"/>
              <a:t> vía su interfaz web</a:t>
            </a:r>
            <a:r>
              <a:rPr lang="es-ES" sz="2400" dirty="0">
                <a:hlinkClick r:id="rId2"/>
              </a:rPr>
              <a:t> </a:t>
            </a:r>
            <a:r>
              <a:rPr lang="es-ES" sz="2400" dirty="0">
                <a:solidFill>
                  <a:srgbClr val="0070C0"/>
                </a:solidFill>
                <a:hlinkClick r:id="rId3"/>
              </a:rPr>
              <a:t>https://127.0.0.1:9443</a:t>
            </a:r>
            <a:endParaRPr lang="es-ES" sz="2400" dirty="0">
              <a:solidFill>
                <a:srgbClr val="0070C0"/>
              </a:solidFill>
            </a:endParaRPr>
          </a:p>
          <a:p>
            <a:pPr lvl="1" eaLnBrk="1" fontAlgn="auto" hangingPunct="1">
              <a:lnSpc>
                <a:spcPct val="80000"/>
              </a:lnSpc>
              <a:spcAft>
                <a:spcPts val="0"/>
              </a:spcAft>
              <a:buFont typeface="Arial" pitchFamily="34"/>
              <a:buChar char="•"/>
              <a:defRPr/>
            </a:pPr>
            <a:r>
              <a:rPr lang="es-ES" dirty="0">
                <a:solidFill>
                  <a:schemeClr val="tx1"/>
                </a:solidFill>
              </a:rPr>
              <a:t>En la sección </a:t>
            </a:r>
            <a:r>
              <a:rPr lang="es-ES" b="1" dirty="0" err="1">
                <a:solidFill>
                  <a:srgbClr val="0070C0"/>
                </a:solidFill>
              </a:rPr>
              <a:t>Containers</a:t>
            </a:r>
            <a:r>
              <a:rPr lang="es-ES" dirty="0">
                <a:solidFill>
                  <a:schemeClr val="tx1"/>
                </a:solidFill>
              </a:rPr>
              <a:t>, </a:t>
            </a:r>
            <a:r>
              <a:rPr lang="es-ES" dirty="0" err="1">
                <a:solidFill>
                  <a:schemeClr val="tx1"/>
                </a:solidFill>
              </a:rPr>
              <a:t>click</a:t>
            </a:r>
            <a:r>
              <a:rPr lang="es-ES" dirty="0">
                <a:solidFill>
                  <a:schemeClr val="tx1"/>
                </a:solidFill>
              </a:rPr>
              <a:t> sobre</a:t>
            </a:r>
            <a:r>
              <a:rPr lang="es-ES" dirty="0">
                <a:solidFill>
                  <a:srgbClr val="0070C0"/>
                </a:solidFill>
              </a:rPr>
              <a:t> </a:t>
            </a:r>
            <a:r>
              <a:rPr lang="es-ES" dirty="0">
                <a:solidFill>
                  <a:schemeClr val="tx1"/>
                </a:solidFill>
                <a:sym typeface="Wingdings" panose="05000000000000000000" pitchFamily="2" charset="2"/>
              </a:rPr>
              <a:t>el nombre del contenedor y </a:t>
            </a:r>
            <a:r>
              <a:rPr lang="es-ES" dirty="0">
                <a:solidFill>
                  <a:srgbClr val="0070C0"/>
                </a:solidFill>
                <a:sym typeface="Wingdings" panose="05000000000000000000" pitchFamily="2" charset="2"/>
              </a:rPr>
              <a:t>“</a:t>
            </a:r>
            <a:r>
              <a:rPr lang="es-ES" b="1" dirty="0">
                <a:solidFill>
                  <a:srgbClr val="0070C0"/>
                </a:solidFill>
                <a:sym typeface="Wingdings" panose="05000000000000000000" pitchFamily="2" charset="2"/>
              </a:rPr>
              <a:t>Stop”</a:t>
            </a:r>
          </a:p>
          <a:p>
            <a:pPr lvl="1" eaLnBrk="1" fontAlgn="auto" hangingPunct="1">
              <a:lnSpc>
                <a:spcPct val="80000"/>
              </a:lnSpc>
              <a:spcAft>
                <a:spcPts val="0"/>
              </a:spcAft>
              <a:buFont typeface="Arial" pitchFamily="34"/>
              <a:buChar char="•"/>
              <a:defRPr/>
            </a:pPr>
            <a:r>
              <a:rPr lang="es-ES" sz="2400" dirty="0">
                <a:solidFill>
                  <a:schemeClr val="tx1"/>
                </a:solidFill>
              </a:rPr>
              <a:t>Actualizar la versión del contenedor manteniendo datos persistentes (</a:t>
            </a:r>
            <a:r>
              <a:rPr lang="es-ES" sz="2400" dirty="0" err="1">
                <a:solidFill>
                  <a:schemeClr val="tx1"/>
                </a:solidFill>
              </a:rPr>
              <a:t>e.d</a:t>
            </a:r>
            <a:r>
              <a:rPr lang="es-ES" sz="2400" dirty="0">
                <a:solidFill>
                  <a:schemeClr val="tx1"/>
                </a:solidFill>
              </a:rPr>
              <a:t>. almacenados en un volumen)</a:t>
            </a:r>
          </a:p>
          <a:p>
            <a:pPr lvl="2" eaLnBrk="1" fontAlgn="auto" hangingPunct="1">
              <a:lnSpc>
                <a:spcPct val="80000"/>
              </a:lnSpc>
              <a:spcAft>
                <a:spcPts val="0"/>
              </a:spcAft>
              <a:buFont typeface="Arial" pitchFamily="34"/>
              <a:buChar char="•"/>
              <a:defRPr/>
            </a:pPr>
            <a:r>
              <a:rPr lang="es-ES" dirty="0">
                <a:solidFill>
                  <a:schemeClr val="tx1"/>
                </a:solidFill>
              </a:rPr>
              <a:t>Seleccionar </a:t>
            </a:r>
            <a:r>
              <a:rPr lang="es-ES" b="1" dirty="0" err="1">
                <a:solidFill>
                  <a:srgbClr val="0070C0"/>
                </a:solidFill>
              </a:rPr>
              <a:t>Pull</a:t>
            </a:r>
            <a:r>
              <a:rPr lang="es-ES" b="1" dirty="0">
                <a:solidFill>
                  <a:srgbClr val="0070C0"/>
                </a:solidFill>
              </a:rPr>
              <a:t> </a:t>
            </a:r>
            <a:r>
              <a:rPr lang="es-ES" b="1" dirty="0" err="1">
                <a:solidFill>
                  <a:srgbClr val="0070C0"/>
                </a:solidFill>
              </a:rPr>
              <a:t>latest</a:t>
            </a:r>
            <a:r>
              <a:rPr lang="es-ES" b="1" dirty="0">
                <a:solidFill>
                  <a:srgbClr val="0070C0"/>
                </a:solidFill>
              </a:rPr>
              <a:t> </a:t>
            </a:r>
            <a:r>
              <a:rPr lang="es-ES" b="1" dirty="0" err="1">
                <a:solidFill>
                  <a:srgbClr val="0070C0"/>
                </a:solidFill>
              </a:rPr>
              <a:t>image</a:t>
            </a:r>
            <a:endParaRPr lang="es-ES" b="1" dirty="0">
              <a:solidFill>
                <a:srgbClr val="0070C0"/>
              </a:solidFill>
            </a:endParaRPr>
          </a:p>
          <a:p>
            <a:pPr lvl="2" eaLnBrk="1" fontAlgn="auto" hangingPunct="1">
              <a:lnSpc>
                <a:spcPct val="80000"/>
              </a:lnSpc>
              <a:spcAft>
                <a:spcPts val="0"/>
              </a:spcAft>
              <a:buFont typeface="Arial" pitchFamily="34"/>
              <a:buChar char="•"/>
              <a:defRPr/>
            </a:pPr>
            <a:r>
              <a:rPr lang="es-ES" sz="2000" dirty="0" err="1">
                <a:solidFill>
                  <a:schemeClr val="tx1"/>
                </a:solidFill>
              </a:rPr>
              <a:t>Click</a:t>
            </a:r>
            <a:r>
              <a:rPr lang="es-ES" sz="2000" dirty="0">
                <a:solidFill>
                  <a:schemeClr val="tx1"/>
                </a:solidFill>
              </a:rPr>
              <a:t> sobre “</a:t>
            </a:r>
            <a:r>
              <a:rPr lang="es-ES" sz="2000" b="1" dirty="0" err="1">
                <a:solidFill>
                  <a:srgbClr val="0070C0"/>
                </a:solidFill>
              </a:rPr>
              <a:t>Recreate</a:t>
            </a:r>
            <a:r>
              <a:rPr lang="es-ES" sz="2000" dirty="0">
                <a:solidFill>
                  <a:schemeClr val="tx1"/>
                </a:solidFill>
              </a:rPr>
              <a:t>”</a:t>
            </a:r>
          </a:p>
          <a:p>
            <a:pPr lvl="1" eaLnBrk="1" fontAlgn="auto" hangingPunct="1">
              <a:lnSpc>
                <a:spcPct val="80000"/>
              </a:lnSpc>
              <a:spcAft>
                <a:spcPts val="0"/>
              </a:spcAft>
              <a:buFont typeface="Arial" pitchFamily="34"/>
              <a:buChar char="•"/>
              <a:defRPr/>
            </a:pPr>
            <a:r>
              <a:rPr lang="es-ES" dirty="0">
                <a:solidFill>
                  <a:schemeClr val="tx1"/>
                </a:solidFill>
              </a:rPr>
              <a:t>Seleccionar el contenedor y arrancarlo mediante </a:t>
            </a:r>
            <a:r>
              <a:rPr lang="es-ES" dirty="0" err="1">
                <a:solidFill>
                  <a:schemeClr val="tx1"/>
                </a:solidFill>
              </a:rPr>
              <a:t>click</a:t>
            </a:r>
            <a:r>
              <a:rPr lang="es-ES" dirty="0">
                <a:solidFill>
                  <a:schemeClr val="tx1"/>
                </a:solidFill>
              </a:rPr>
              <a:t> en </a:t>
            </a:r>
            <a:r>
              <a:rPr lang="es-ES" b="1" dirty="0">
                <a:solidFill>
                  <a:srgbClr val="0070C0"/>
                </a:solidFill>
              </a:rPr>
              <a:t>“</a:t>
            </a:r>
            <a:r>
              <a:rPr lang="es-ES" b="1" dirty="0" err="1">
                <a:solidFill>
                  <a:srgbClr val="0070C0"/>
                </a:solidFill>
              </a:rPr>
              <a:t>Start</a:t>
            </a:r>
            <a:r>
              <a:rPr lang="es-ES" b="1" dirty="0">
                <a:solidFill>
                  <a:srgbClr val="0070C0"/>
                </a:solidFill>
              </a:rPr>
              <a:t>”</a:t>
            </a:r>
          </a:p>
          <a:p>
            <a:pPr lvl="2" eaLnBrk="1" fontAlgn="auto" hangingPunct="1">
              <a:lnSpc>
                <a:spcPct val="80000"/>
              </a:lnSpc>
              <a:spcAft>
                <a:spcPts val="0"/>
              </a:spcAft>
              <a:buFont typeface="Arial" pitchFamily="34"/>
              <a:buChar char="•"/>
              <a:defRPr/>
            </a:pPr>
            <a:endParaRPr lang="es-ES" dirty="0">
              <a:solidFill>
                <a:schemeClr val="tx1"/>
              </a:solidFill>
            </a:endParaRP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Actualizar versión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365157851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12290" name="Marcador de contenido 2">
            <a:extLst>
              <a:ext uri="{FF2B5EF4-FFF2-40B4-BE49-F238E27FC236}">
                <a16:creationId xmlns:a16="http://schemas.microsoft.com/office/drawing/2014/main" id="{A41B4515-0B3A-E540-7FC8-1305A91B833F}"/>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Desde un terminal en el servidor, descargar y ejecutar el script de instalación de </a:t>
            </a:r>
            <a:r>
              <a:rPr altLang="en-US" b="1" dirty="0" err="1">
                <a:latin typeface="Aptos" panose="020B0004020202020204" pitchFamily="34" charset="0"/>
              </a:rPr>
              <a:t>docker</a:t>
            </a:r>
            <a:r>
              <a:rPr altLang="en-US" b="1" dirty="0">
                <a:latin typeface="Aptos" panose="020B0004020202020204" pitchFamily="34" charset="0"/>
              </a:rPr>
              <a:t> y </a:t>
            </a:r>
            <a:r>
              <a:rPr lang="es-ES" altLang="en-US" b="1" dirty="0" err="1">
                <a:latin typeface="Aptos" panose="020B0004020202020204" pitchFamily="34" charset="0"/>
              </a:rPr>
              <a:t>d</a:t>
            </a:r>
            <a:r>
              <a:rPr altLang="en-US" b="1" dirty="0" err="1">
                <a:latin typeface="Aptos" panose="020B0004020202020204" pitchFamily="34" charset="0"/>
              </a:rPr>
              <a:t>ocker-compose</a:t>
            </a:r>
            <a:r>
              <a:rPr altLang="en-US" dirty="0">
                <a:latin typeface="Aptos" panose="020B0004020202020204" pitchFamily="34" charset="0"/>
              </a:rPr>
              <a:t>:</a:t>
            </a:r>
          </a:p>
        </p:txBody>
      </p:sp>
      <p:sp>
        <p:nvSpPr>
          <p:cNvPr id="12293" name="CuadroTexto 6">
            <a:extLst>
              <a:ext uri="{FF2B5EF4-FFF2-40B4-BE49-F238E27FC236}">
                <a16:creationId xmlns:a16="http://schemas.microsoft.com/office/drawing/2014/main" id="{DC9CE03B-A502-3B3F-5788-7DC07C904EE7}"/>
              </a:ext>
            </a:extLst>
          </p:cNvPr>
          <p:cNvSpPr txBox="1">
            <a:spLocks noChangeArrowheads="1"/>
          </p:cNvSpPr>
          <p:nvPr/>
        </p:nvSpPr>
        <p:spPr bwMode="auto">
          <a:xfrm>
            <a:off x="1031875" y="2822575"/>
            <a:ext cx="10321925" cy="18827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curl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fsSL</a:t>
            </a:r>
            <a:r>
              <a:rPr lang="es-ES" altLang="en-US" sz="2400" dirty="0">
                <a:latin typeface="Courier New" panose="02070309020205020404" pitchFamily="49" charset="0"/>
                <a:cs typeface="Courier New" panose="02070309020205020404" pitchFamily="49" charset="0"/>
              </a:rPr>
              <a:t> </a:t>
            </a:r>
            <a:r>
              <a:rPr lang="es-ES" altLang="en-US" sz="2400" dirty="0">
                <a:latin typeface="Courier New" panose="02070309020205020404" pitchFamily="49" charset="0"/>
                <a:cs typeface="Courier New" panose="02070309020205020404" pitchFamily="49" charset="0"/>
                <a:hlinkClick r:id="rId3"/>
              </a:rPr>
              <a:t>https://get.docker.com</a:t>
            </a:r>
            <a:r>
              <a:rPr lang="es-ES" altLang="en-US" sz="2400" dirty="0">
                <a:latin typeface="Courier New" panose="02070309020205020404" pitchFamily="49" charset="0"/>
                <a:cs typeface="Courier New" panose="02070309020205020404" pitchFamily="49" charset="0"/>
              </a:rPr>
              <a:t> –o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sh</a:t>
            </a:r>
            <a:r>
              <a:rPr lang="es-ES" altLang="en-US" sz="2400" dirty="0">
                <a:latin typeface="Courier New" panose="02070309020205020404" pitchFamily="49" charset="0"/>
                <a:cs typeface="Courier New" panose="02070309020205020404" pitchFamily="49" charset="0"/>
              </a:rPr>
              <a:t>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usermod</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aG</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$USER</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container run </a:t>
            </a:r>
            <a:r>
              <a:rPr lang="es-ES" altLang="en-US" sz="2400" dirty="0" err="1">
                <a:latin typeface="Courier New" panose="02070309020205020404" pitchFamily="49" charset="0"/>
                <a:cs typeface="Courier New" panose="02070309020205020404" pitchFamily="49" charset="0"/>
              </a:rPr>
              <a:t>hello-world</a:t>
            </a:r>
            <a:r>
              <a:rPr lang="es-ES" altLang="en-US" sz="2400" dirty="0">
                <a:latin typeface="Courier New" panose="02070309020205020404" pitchFamily="49" charset="0"/>
                <a:cs typeface="Courier New" panose="02070309020205020404" pitchFamily="49" charset="0"/>
              </a:rPr>
              <a:t> </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update</a:t>
            </a:r>
            <a:endParaRPr lang="es-ES" altLang="en-US" sz="24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install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docker-compose</a:t>
            </a:r>
            <a:endParaRPr lang="es-ES" altLang="en-US" sz="1600" dirty="0">
              <a:latin typeface="Courier New" panose="02070309020205020404" pitchFamily="49" charset="0"/>
              <a:cs typeface="Courier New" panose="02070309020205020404" pitchFamily="49" charset="0"/>
            </a:endParaRPr>
          </a:p>
        </p:txBody>
      </p:sp>
      <p:sp>
        <p:nvSpPr>
          <p:cNvPr id="6" name="CuadroTexto 7">
            <a:extLst>
              <a:ext uri="{FF2B5EF4-FFF2-40B4-BE49-F238E27FC236}">
                <a16:creationId xmlns:a16="http://schemas.microsoft.com/office/drawing/2014/main" id="{869F89E5-07A4-4B79-C938-6FC6506E00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27EF8010-F66D-22B2-081A-B67031DBDB6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90114" name="Título 1">
            <a:extLst>
              <a:ext uri="{FF2B5EF4-FFF2-40B4-BE49-F238E27FC236}">
                <a16:creationId xmlns:a16="http://schemas.microsoft.com/office/drawing/2014/main" id="{480AE4F6-9C38-6F1C-3BB6-DE0ACE546B8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15F26810-D266-FD74-50C2-AA1C6139E5D6}"/>
              </a:ext>
            </a:extLst>
          </p:cNvPr>
          <p:cNvSpPr txBox="1">
            <a:spLocks noGrp="1"/>
          </p:cNvSpPr>
          <p:nvPr>
            <p:ph idx="1"/>
          </p:nvPr>
        </p:nvSpPr>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sz="2400" b="1" kern="0" dirty="0">
                <a:solidFill>
                  <a:srgbClr val="0070C0"/>
                </a:solidFill>
                <a:latin typeface="Aptos Display"/>
              </a:rPr>
              <a:t>Tecnología</a:t>
            </a:r>
            <a:r>
              <a:rPr sz="2400" b="1" dirty="0">
                <a:solidFill>
                  <a:srgbClr val="0070C0"/>
                </a:solidFill>
                <a:latin typeface="Aptos Display"/>
              </a:rPr>
              <a:t> </a:t>
            </a:r>
            <a:r>
              <a:rPr sz="2400" b="1" dirty="0" err="1">
                <a:solidFill>
                  <a:srgbClr val="0070C0"/>
                </a:solidFill>
                <a:latin typeface="Aptos Display"/>
              </a:rPr>
              <a:t>LoRa</a:t>
            </a:r>
            <a:r>
              <a:rPr sz="2400" b="1" dirty="0">
                <a:solidFill>
                  <a:srgbClr val="0070C0"/>
                </a:solidFill>
                <a:latin typeface="Aptos Display"/>
              </a:rPr>
              <a:t> para LP-</a:t>
            </a:r>
            <a:r>
              <a:rPr sz="2400" b="1" dirty="0" err="1">
                <a:solidFill>
                  <a:srgbClr val="0070C0"/>
                </a:solidFill>
                <a:latin typeface="Aptos Display"/>
              </a:rPr>
              <a:t>WANs</a:t>
            </a:r>
            <a:endParaRPr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b="1" dirty="0">
              <a:solidFill>
                <a:srgbClr val="0070C0"/>
              </a:solidFill>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es-ES" sz="2400" b="1" kern="0" dirty="0">
                <a:solidFill>
                  <a:srgbClr val="0070C0"/>
                </a:solidFill>
                <a:latin typeface="Aptos Display"/>
              </a:rPr>
              <a:t>Unidad 12. Uso de IA</a:t>
            </a:r>
          </a:p>
          <a:p>
            <a:pPr marL="285750" indent="-285750" eaLnBrk="1" fontAlgn="auto" hangingPunct="1">
              <a:lnSpc>
                <a:spcPct val="70000"/>
              </a:lnSpc>
              <a:spcAft>
                <a:spcPts val="0"/>
              </a:spcAft>
              <a:buFont typeface="Arial" pitchFamily="34"/>
              <a:buChar char="•"/>
              <a:defRPr/>
            </a:pPr>
            <a:r>
              <a:rPr lang="es-ES" sz="2200" kern="0" dirty="0">
                <a:latin typeface="Aptos Display"/>
              </a:rPr>
              <a:t>Soporte de </a:t>
            </a:r>
            <a:r>
              <a:rPr lang="es-ES" sz="2200" kern="0" dirty="0" err="1">
                <a:latin typeface="Aptos Display"/>
              </a:rPr>
              <a:t>ChatGPT</a:t>
            </a:r>
            <a:endParaRPr lang="es-ES" sz="2200" kern="0" dirty="0">
              <a:latin typeface="Aptos Display"/>
            </a:endParaRP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0116" name="CuadroTexto 3">
            <a:extLst>
              <a:ext uri="{FF2B5EF4-FFF2-40B4-BE49-F238E27FC236}">
                <a16:creationId xmlns:a16="http://schemas.microsoft.com/office/drawing/2014/main" id="{4BBF7D7B-DA72-6AAE-029A-AD11B341D4F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3CE683-52E4-5BFB-0F66-6806E7FAC1D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name="Slide87">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81BFC1D-763B-6C8B-B56D-67B69063F2B8}"/>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9. </a:t>
            </a:r>
            <a:r>
              <a:rPr sz="2400" b="1" kern="0" dirty="0">
                <a:solidFill>
                  <a:srgbClr val="0070C0"/>
                </a:solidFill>
                <a:highlight>
                  <a:srgbClr val="FFFF00"/>
                </a:highlight>
                <a:latin typeface="Aptos Display"/>
              </a:rPr>
              <a:t>Tecnología </a:t>
            </a:r>
            <a:r>
              <a:rPr sz="2400" b="1" dirty="0" err="1">
                <a:solidFill>
                  <a:srgbClr val="0070C0"/>
                </a:solidFill>
                <a:highlight>
                  <a:srgbClr val="FFFF00"/>
                </a:highlight>
                <a:latin typeface="Aptos Display"/>
              </a:rPr>
              <a:t>LoRa</a:t>
            </a:r>
            <a:r>
              <a:rPr sz="2400" b="1" dirty="0">
                <a:solidFill>
                  <a:srgbClr val="0070C0"/>
                </a:solidFill>
                <a:highlight>
                  <a:srgbClr val="FFFF00"/>
                </a:highlight>
                <a:latin typeface="Aptos Display"/>
              </a:rPr>
              <a:t> para LP-</a:t>
            </a:r>
            <a:r>
              <a:rPr sz="2400" b="1" dirty="0" err="1">
                <a:solidFill>
                  <a:srgbClr val="0070C0"/>
                </a:solidFill>
                <a:highlight>
                  <a:srgbClr val="FFFF00"/>
                </a:highlight>
                <a:latin typeface="Aptos Display"/>
              </a:rPr>
              <a:t>WANs</a:t>
            </a:r>
            <a:endParaRPr sz="2400" b="1" dirty="0">
              <a:solidFill>
                <a:srgbClr val="0070C0"/>
              </a:solidFill>
              <a:highlight>
                <a:srgbClr val="FFFF00"/>
              </a:highlight>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056CF4D3-3FEC-8524-46E3-AA6FB4A92BD2}"/>
              </a:ext>
            </a:extLst>
          </p:cNvPr>
          <p:cNvPicPr/>
          <p:nvPr/>
        </p:nvPicPr>
        <p:blipFill>
          <a:blip r:embed="rId2" cstate="print"/>
          <a:stretch>
            <a:fillRect/>
          </a:stretch>
        </p:blipFill>
        <p:spPr>
          <a:xfrm>
            <a:off x="9684577" y="1750467"/>
            <a:ext cx="2715768" cy="1685544"/>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a:solidFill>
                  <a:srgbClr val="0070C0"/>
                </a:solidFill>
                <a:latin typeface="Aptos Display"/>
              </a:rPr>
              <a:t>LoRa (Long Range)</a:t>
            </a:r>
            <a:r>
              <a:rPr lang="en-US" sz="2400" spc="-95" dirty="0">
                <a:latin typeface="+mj-lt"/>
                <a:cs typeface="Calibri"/>
              </a:rPr>
              <a:t> es </a:t>
            </a:r>
            <a:r>
              <a:rPr lang="en-US" sz="2400" spc="-95" dirty="0" err="1">
                <a:latin typeface="+mj-lt"/>
                <a:cs typeface="Calibri"/>
              </a:rPr>
              <a:t>una</a:t>
            </a:r>
            <a:r>
              <a:rPr lang="en-US" sz="2400" spc="-95" dirty="0">
                <a:latin typeface="+mj-lt"/>
                <a:cs typeface="Calibri"/>
              </a:rPr>
              <a:t> </a:t>
            </a:r>
            <a:r>
              <a:rPr lang="en-US" sz="2400" spc="-95" dirty="0" err="1">
                <a:latin typeface="+mj-lt"/>
                <a:cs typeface="Calibri"/>
              </a:rPr>
              <a:t>tecnología</a:t>
            </a:r>
            <a:r>
              <a:rPr lang="en-US" sz="2400" spc="-95" dirty="0">
                <a:latin typeface="+mj-lt"/>
                <a:cs typeface="Calibri"/>
              </a:rPr>
              <a:t> </a:t>
            </a:r>
            <a:r>
              <a:rPr lang="en-US" sz="2400" spc="-95" dirty="0" err="1">
                <a:latin typeface="+mj-lt"/>
                <a:cs typeface="Calibri"/>
              </a:rPr>
              <a:t>habilitadora</a:t>
            </a:r>
            <a:r>
              <a:rPr lang="en-US" sz="2400" spc="-95" dirty="0">
                <a:latin typeface="+mj-lt"/>
                <a:cs typeface="Calibri"/>
              </a:rPr>
              <a:t> de</a:t>
            </a:r>
            <a:r>
              <a:rPr lang="en-US" sz="2400" spc="-100" dirty="0">
                <a:latin typeface="+mj-lt"/>
                <a:cs typeface="Calibri"/>
              </a:rPr>
              <a:t> </a:t>
            </a:r>
            <a:r>
              <a:rPr lang="en-US" sz="2400" spc="-20" dirty="0">
                <a:latin typeface="+mj-lt"/>
                <a:cs typeface="Calibri"/>
              </a:rPr>
              <a:t>LP-</a:t>
            </a:r>
            <a:r>
              <a:rPr lang="en-US" sz="2400" spc="-25" dirty="0">
                <a:latin typeface="+mj-lt"/>
                <a:cs typeface="Calibri"/>
              </a:rPr>
              <a:t>WAN (Low Power-WAN) </a:t>
            </a:r>
            <a:r>
              <a:rPr lang="en-US" sz="2400" spc="-25" dirty="0" err="1">
                <a:latin typeface="+mj-lt"/>
                <a:cs typeface="Calibri"/>
              </a:rPr>
              <a:t>desarrollada</a:t>
            </a:r>
            <a:r>
              <a:rPr lang="en-US" sz="2400" spc="-25" dirty="0">
                <a:latin typeface="+mj-lt"/>
                <a:cs typeface="Calibri"/>
              </a:rPr>
              <a:t> </a:t>
            </a:r>
            <a:r>
              <a:rPr lang="en-US" sz="2400" spc="-25" dirty="0" err="1">
                <a:latin typeface="+mj-lt"/>
                <a:cs typeface="Calibri"/>
              </a:rPr>
              <a:t>por</a:t>
            </a:r>
            <a:r>
              <a:rPr lang="en-US" sz="2400" spc="-25" dirty="0">
                <a:latin typeface="+mj-lt"/>
                <a:cs typeface="Calibri"/>
              </a:rPr>
              <a:t> </a:t>
            </a:r>
            <a:r>
              <a:rPr lang="en-US" sz="2400" spc="-25" dirty="0" err="1">
                <a:latin typeface="+mj-lt"/>
                <a:cs typeface="Calibri"/>
              </a:rPr>
              <a:t>Semtech</a:t>
            </a:r>
            <a:r>
              <a:rPr lang="en-US" sz="2400" spc="-25" dirty="0">
                <a:latin typeface="+mj-lt"/>
                <a:cs typeface="Calibri"/>
              </a:rPr>
              <a:t> Corporation</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Comunicación</a:t>
            </a:r>
            <a:r>
              <a:rPr lang="en-US" sz="2000" dirty="0">
                <a:latin typeface="+mj-lt"/>
                <a:cs typeface="Calibri"/>
              </a:rPr>
              <a:t> de</a:t>
            </a:r>
            <a:r>
              <a:rPr lang="en-US" sz="2000" dirty="0">
                <a:solidFill>
                  <a:srgbClr val="0000FF"/>
                </a:solidFill>
                <a:latin typeface="+mj-lt"/>
                <a:cs typeface="Calibri"/>
              </a:rPr>
              <a:t> </a:t>
            </a:r>
            <a:r>
              <a:rPr lang="en-US" sz="2000" dirty="0">
                <a:solidFill>
                  <a:srgbClr val="0070C0"/>
                </a:solidFill>
                <a:latin typeface="+mj-lt"/>
                <a:cs typeface="Calibri"/>
              </a:rPr>
              <a:t>largo </a:t>
            </a:r>
            <a:r>
              <a:rPr lang="en-US" sz="2000" dirty="0" err="1">
                <a:solidFill>
                  <a:srgbClr val="0070C0"/>
                </a:solidFill>
                <a:latin typeface="+mj-lt"/>
                <a:cs typeface="Calibri"/>
              </a:rPr>
              <a:t>alcance</a:t>
            </a:r>
            <a:r>
              <a:rPr lang="en-US" sz="2000" dirty="0">
                <a:solidFill>
                  <a:srgbClr val="0070C0"/>
                </a:solidFill>
                <a:latin typeface="+mj-lt"/>
                <a:cs typeface="Calibri"/>
              </a:rPr>
              <a:t>, </a:t>
            </a:r>
            <a:r>
              <a:rPr lang="en-US" sz="2000" dirty="0" err="1">
                <a:solidFill>
                  <a:srgbClr val="0070C0"/>
                </a:solidFill>
                <a:latin typeface="+mj-lt"/>
                <a:cs typeface="Calibri"/>
              </a:rPr>
              <a:t>baja-tasa</a:t>
            </a:r>
            <a:r>
              <a:rPr lang="en-US" sz="2000" dirty="0">
                <a:solidFill>
                  <a:srgbClr val="0070C0"/>
                </a:solidFill>
                <a:latin typeface="+mj-lt"/>
                <a:cs typeface="Calibri"/>
              </a:rPr>
              <a:t> de </a:t>
            </a:r>
            <a:r>
              <a:rPr lang="en-US" sz="2000" dirty="0" err="1">
                <a:solidFill>
                  <a:srgbClr val="0070C0"/>
                </a:solidFill>
                <a:latin typeface="+mj-lt"/>
                <a:cs typeface="Calibri"/>
              </a:rPr>
              <a:t>datos</a:t>
            </a:r>
            <a:r>
              <a:rPr lang="en-US" sz="2000" dirty="0">
                <a:solidFill>
                  <a:srgbClr val="0070C0"/>
                </a:solidFill>
                <a:latin typeface="+mj-lt"/>
                <a:cs typeface="Calibri"/>
              </a:rPr>
              <a:t>, bajo </a:t>
            </a:r>
            <a:r>
              <a:rPr lang="en-US" sz="2000" dirty="0" err="1">
                <a:solidFill>
                  <a:srgbClr val="0070C0"/>
                </a:solidFill>
                <a:latin typeface="+mj-lt"/>
                <a:cs typeface="Calibri"/>
              </a:rPr>
              <a:t>consumo</a:t>
            </a:r>
            <a:r>
              <a:rPr lang="en-US" sz="2000" dirty="0">
                <a:solidFill>
                  <a:srgbClr val="0070C0"/>
                </a:solidFill>
                <a:latin typeface="+mj-lt"/>
                <a:cs typeface="Calibri"/>
              </a:rPr>
              <a:t> </a:t>
            </a:r>
            <a:r>
              <a:rPr lang="en-US" sz="2000" dirty="0" err="1">
                <a:solidFill>
                  <a:srgbClr val="0070C0"/>
                </a:solidFill>
                <a:latin typeface="+mj-lt"/>
                <a:cs typeface="Calibri"/>
              </a:rPr>
              <a:t>energético</a:t>
            </a:r>
            <a:endParaRPr lang="en-US" sz="2000" dirty="0">
              <a:solidFill>
                <a:srgbClr val="0070C0"/>
              </a:solidFill>
              <a:latin typeface="+mj-lt"/>
              <a:cs typeface="Calibri"/>
            </a:endParaRPr>
          </a:p>
          <a:p>
            <a:pPr marL="241300" indent="-228600">
              <a:lnSpc>
                <a:spcPct val="100000"/>
              </a:lnSpc>
              <a:spcBef>
                <a:spcPts val="310"/>
              </a:spcBef>
              <a:buFont typeface="Arial"/>
              <a:buChar char="•"/>
              <a:tabLst>
                <a:tab pos="241300" algn="l"/>
              </a:tabLst>
            </a:pPr>
            <a:r>
              <a:rPr lang="en-US" sz="2400" spc="-20" dirty="0">
                <a:latin typeface="+mj-lt"/>
                <a:cs typeface="Calibri"/>
              </a:rPr>
              <a:t>Define un conjunto de </a:t>
            </a:r>
            <a:r>
              <a:rPr lang="en-US" sz="2400" spc="-20" dirty="0" err="1">
                <a:latin typeface="+mj-lt"/>
                <a:cs typeface="Calibri"/>
              </a:rPr>
              <a:t>parámetros</a:t>
            </a:r>
            <a:r>
              <a:rPr lang="en-US" sz="2400" spc="-20" dirty="0">
                <a:latin typeface="+mj-lt"/>
                <a:cs typeface="Calibri"/>
              </a:rPr>
              <a:t> </a:t>
            </a:r>
            <a:r>
              <a:rPr lang="en-US" sz="2400" spc="-20" dirty="0" err="1">
                <a:latin typeface="+mj-lt"/>
                <a:cs typeface="Calibri"/>
              </a:rPr>
              <a:t>en</a:t>
            </a:r>
            <a:r>
              <a:rPr lang="en-US" sz="2400" spc="-20" dirty="0">
                <a:latin typeface="+mj-lt"/>
                <a:cs typeface="Calibri"/>
              </a:rPr>
              <a:t> la </a:t>
            </a:r>
            <a:r>
              <a:rPr lang="en-US" sz="2400" b="1" spc="-20" dirty="0" err="1">
                <a:solidFill>
                  <a:srgbClr val="0070C0"/>
                </a:solidFill>
                <a:latin typeface="+mj-lt"/>
                <a:cs typeface="Calibri"/>
              </a:rPr>
              <a:t>capa</a:t>
            </a:r>
            <a:r>
              <a:rPr lang="en-US" sz="2400" b="1" spc="-20" dirty="0">
                <a:solidFill>
                  <a:srgbClr val="0070C0"/>
                </a:solidFill>
                <a:latin typeface="+mj-lt"/>
                <a:cs typeface="Calibri"/>
              </a:rPr>
              <a:t> </a:t>
            </a:r>
            <a:r>
              <a:rPr lang="en-US" sz="2400" b="1" spc="-20" dirty="0" err="1">
                <a:solidFill>
                  <a:srgbClr val="0070C0"/>
                </a:solidFill>
                <a:latin typeface="+mj-lt"/>
                <a:cs typeface="Calibri"/>
              </a:rPr>
              <a:t>física</a:t>
            </a:r>
            <a:r>
              <a:rPr lang="en-US" sz="2400" spc="-10" dirty="0">
                <a:latin typeface="+mj-lt"/>
                <a:cs typeface="Calibri"/>
              </a:rPr>
              <a:t>:</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Modulación</a:t>
            </a:r>
            <a:r>
              <a:rPr lang="en-US" sz="2000" dirty="0">
                <a:latin typeface="+mj-lt"/>
                <a:cs typeface="Calibri"/>
              </a:rPr>
              <a:t>: Chirp</a:t>
            </a:r>
            <a:r>
              <a:rPr lang="en-US" sz="2000" spc="-50" dirty="0">
                <a:latin typeface="+mj-lt"/>
                <a:cs typeface="Calibri"/>
              </a:rPr>
              <a:t> </a:t>
            </a:r>
            <a:r>
              <a:rPr lang="en-US" sz="2000" dirty="0">
                <a:latin typeface="+mj-lt"/>
                <a:cs typeface="Calibri"/>
              </a:rPr>
              <a:t>Spread</a:t>
            </a:r>
            <a:r>
              <a:rPr lang="en-US" sz="2000" spc="-25" dirty="0">
                <a:latin typeface="+mj-lt"/>
                <a:cs typeface="Calibri"/>
              </a:rPr>
              <a:t> </a:t>
            </a:r>
            <a:r>
              <a:rPr lang="en-US" sz="2000" dirty="0">
                <a:latin typeface="+mj-lt"/>
                <a:cs typeface="Calibri"/>
              </a:rPr>
              <a:t>Spectrum</a:t>
            </a:r>
            <a:r>
              <a:rPr lang="en-US" sz="2000" spc="-40" dirty="0">
                <a:latin typeface="+mj-lt"/>
                <a:cs typeface="Calibri"/>
              </a:rPr>
              <a:t> </a:t>
            </a:r>
            <a:r>
              <a:rPr lang="en-US" sz="2000" spc="-10" dirty="0">
                <a:latin typeface="+mj-lt"/>
                <a:cs typeface="Calibri"/>
              </a:rPr>
              <a:t>(</a:t>
            </a:r>
            <a:r>
              <a:rPr lang="en-US" b="1" dirty="0">
                <a:solidFill>
                  <a:srgbClr val="0070C0"/>
                </a:solidFill>
                <a:latin typeface="Aptos Display"/>
              </a:rPr>
              <a:t>CSS</a:t>
            </a:r>
            <a:r>
              <a:rPr lang="en-US" sz="2000" spc="-10" dirty="0">
                <a:latin typeface="+mj-lt"/>
                <a:cs typeface="Calibri"/>
              </a:rPr>
              <a:t>)</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Bandas</a:t>
            </a:r>
            <a:r>
              <a:rPr lang="en-US" sz="2000" dirty="0">
                <a:latin typeface="+mj-lt"/>
                <a:cs typeface="Calibri"/>
              </a:rPr>
              <a:t> de </a:t>
            </a:r>
            <a:r>
              <a:rPr lang="en-US" sz="2000" dirty="0" err="1">
                <a:latin typeface="+mj-lt"/>
                <a:cs typeface="Calibri"/>
              </a:rPr>
              <a:t>frecuencia</a:t>
            </a:r>
            <a:r>
              <a:rPr lang="en-US" sz="2000" dirty="0">
                <a:latin typeface="+mj-lt"/>
                <a:cs typeface="Calibri"/>
              </a:rPr>
              <a:t> ISM:</a:t>
            </a:r>
            <a:r>
              <a:rPr lang="en-US" sz="2000" spc="-15" dirty="0">
                <a:latin typeface="+mj-lt"/>
                <a:cs typeface="Calibri"/>
              </a:rPr>
              <a:t> </a:t>
            </a:r>
            <a:r>
              <a:rPr lang="en-US" sz="2000" spc="-10" dirty="0">
                <a:latin typeface="+mj-lt"/>
                <a:cs typeface="Calibri"/>
              </a:rPr>
              <a:t>863-</a:t>
            </a:r>
            <a:r>
              <a:rPr lang="en-US" sz="2000" dirty="0">
                <a:latin typeface="+mj-lt"/>
                <a:cs typeface="Calibri"/>
              </a:rPr>
              <a:t>870</a:t>
            </a:r>
            <a:r>
              <a:rPr lang="en-US" sz="2000" spc="-25" dirty="0">
                <a:latin typeface="+mj-lt"/>
                <a:cs typeface="Calibri"/>
              </a:rPr>
              <a:t> </a:t>
            </a:r>
            <a:r>
              <a:rPr lang="en-US" sz="2000" dirty="0" err="1">
                <a:latin typeface="+mj-lt"/>
                <a:cs typeface="Calibri"/>
              </a:rPr>
              <a:t>Mhz</a:t>
            </a:r>
            <a:r>
              <a:rPr lang="en-US" sz="2000" spc="-15" dirty="0">
                <a:latin typeface="+mj-lt"/>
                <a:cs typeface="Calibri"/>
              </a:rPr>
              <a:t> </a:t>
            </a:r>
            <a:r>
              <a:rPr lang="en-US" sz="2000" dirty="0">
                <a:latin typeface="+mj-lt"/>
                <a:cs typeface="Calibri"/>
              </a:rPr>
              <a:t>(</a:t>
            </a:r>
            <a:r>
              <a:rPr lang="en-US" sz="2000" dirty="0" err="1">
                <a:latin typeface="+mj-lt"/>
                <a:cs typeface="Calibri"/>
              </a:rPr>
              <a:t>en</a:t>
            </a:r>
            <a:r>
              <a:rPr lang="en-US" sz="2000" spc="-25" dirty="0">
                <a:latin typeface="+mj-lt"/>
                <a:cs typeface="Calibri"/>
              </a:rPr>
              <a:t> </a:t>
            </a:r>
            <a:r>
              <a:rPr lang="en-US" sz="2000" spc="-10" dirty="0">
                <a:latin typeface="+mj-lt"/>
                <a:cs typeface="Calibri"/>
              </a:rPr>
              <a:t>Europa)</a:t>
            </a:r>
            <a:endParaRPr lang="en-US" sz="2000" dirty="0">
              <a:latin typeface="+mj-lt"/>
              <a:cs typeface="Calibri"/>
            </a:endParaRPr>
          </a:p>
          <a:p>
            <a:pPr marL="1155065" lvl="2" indent="-229235">
              <a:lnSpc>
                <a:spcPct val="100000"/>
              </a:lnSpc>
              <a:buFont typeface="Arial"/>
              <a:buChar char="•"/>
              <a:tabLst>
                <a:tab pos="698500" algn="l"/>
              </a:tabLst>
            </a:pPr>
            <a:r>
              <a:rPr lang="en-US" spc="-30" dirty="0">
                <a:latin typeface="+mj-lt"/>
                <a:cs typeface="Calibri"/>
              </a:rPr>
              <a:t>Ancho de </a:t>
            </a:r>
            <a:r>
              <a:rPr lang="en-US" spc="-30" dirty="0" err="1">
                <a:latin typeface="+mj-lt"/>
                <a:cs typeface="Calibri"/>
              </a:rPr>
              <a:t>banda</a:t>
            </a:r>
            <a:r>
              <a:rPr lang="en-US" spc="-30" dirty="0">
                <a:latin typeface="+mj-lt"/>
                <a:cs typeface="Calibri"/>
              </a:rPr>
              <a:t> </a:t>
            </a:r>
            <a:r>
              <a:rPr lang="en-US" dirty="0">
                <a:latin typeface="+mj-lt"/>
                <a:cs typeface="Calibri"/>
              </a:rPr>
              <a:t>(</a:t>
            </a:r>
            <a:r>
              <a:rPr lang="en-US" b="1" dirty="0">
                <a:solidFill>
                  <a:srgbClr val="0070C0"/>
                </a:solidFill>
                <a:latin typeface="Aptos Display"/>
              </a:rPr>
              <a:t>BW</a:t>
            </a:r>
            <a:r>
              <a:rPr lang="en-US" dirty="0">
                <a:latin typeface="+mj-lt"/>
                <a:cs typeface="Calibri"/>
              </a:rPr>
              <a:t>):</a:t>
            </a:r>
            <a:r>
              <a:rPr lang="en-US" spc="-45" dirty="0">
                <a:latin typeface="+mj-lt"/>
                <a:cs typeface="Calibri"/>
              </a:rPr>
              <a:t> division </a:t>
            </a:r>
            <a:r>
              <a:rPr lang="en-US" spc="-45" dirty="0" err="1">
                <a:latin typeface="+mj-lt"/>
                <a:cs typeface="Calibri"/>
              </a:rPr>
              <a:t>en</a:t>
            </a:r>
            <a:r>
              <a:rPr lang="en-US" spc="-45" dirty="0">
                <a:latin typeface="+mj-lt"/>
                <a:cs typeface="Calibri"/>
              </a:rPr>
              <a:t> 3</a:t>
            </a:r>
            <a:r>
              <a:rPr lang="en-US" spc="-20" dirty="0">
                <a:latin typeface="+mj-lt"/>
                <a:cs typeface="Calibri"/>
              </a:rPr>
              <a:t> </a:t>
            </a:r>
            <a:r>
              <a:rPr lang="en-US" dirty="0">
                <a:latin typeface="+mj-lt"/>
                <a:cs typeface="Calibri"/>
              </a:rPr>
              <a:t>canales de 125 </a:t>
            </a:r>
            <a:r>
              <a:rPr lang="en-US" dirty="0" err="1">
                <a:latin typeface="+mj-lt"/>
                <a:cs typeface="Calibri"/>
              </a:rPr>
              <a:t>KHz</a:t>
            </a:r>
            <a:r>
              <a:rPr lang="en-US" dirty="0">
                <a:latin typeface="+mj-lt"/>
                <a:cs typeface="Calibri"/>
              </a:rPr>
              <a:t>, 250 </a:t>
            </a:r>
            <a:r>
              <a:rPr lang="en-US" dirty="0" err="1">
                <a:latin typeface="+mj-lt"/>
                <a:cs typeface="Calibri"/>
              </a:rPr>
              <a:t>KHz</a:t>
            </a:r>
            <a:r>
              <a:rPr lang="en-US" dirty="0">
                <a:latin typeface="+mj-lt"/>
                <a:cs typeface="Calibri"/>
              </a:rPr>
              <a:t>, 500 </a:t>
            </a:r>
            <a:r>
              <a:rPr lang="en-US" dirty="0" err="1">
                <a:latin typeface="+mj-lt"/>
                <a:cs typeface="Calibri"/>
              </a:rPr>
              <a:t>KHz</a:t>
            </a:r>
            <a:r>
              <a:rPr lang="en-US" spc="-15" dirty="0">
                <a:latin typeface="+mj-lt"/>
                <a:cs typeface="Calibri"/>
              </a:rPr>
              <a:t> </a:t>
            </a:r>
            <a:r>
              <a:rPr lang="en-US" dirty="0">
                <a:latin typeface="+mj-lt"/>
                <a:cs typeface="Calibri"/>
              </a:rPr>
              <a:t>(</a:t>
            </a:r>
            <a:r>
              <a:rPr lang="en-US" dirty="0" err="1">
                <a:latin typeface="+mj-lt"/>
                <a:cs typeface="Calibri"/>
              </a:rPr>
              <a:t>en</a:t>
            </a:r>
            <a:r>
              <a:rPr lang="en-US" spc="-25" dirty="0">
                <a:latin typeface="+mj-lt"/>
                <a:cs typeface="Calibri"/>
              </a:rPr>
              <a:t> </a:t>
            </a:r>
            <a:r>
              <a:rPr lang="en-US" spc="-10" dirty="0">
                <a:latin typeface="+mj-lt"/>
                <a:cs typeface="Calibri"/>
              </a:rPr>
              <a:t>Europa)</a:t>
            </a:r>
            <a:endParaRPr lang="en-US"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Spreading</a:t>
            </a:r>
            <a:r>
              <a:rPr lang="en-US" sz="2000" spc="-35" dirty="0">
                <a:latin typeface="+mj-lt"/>
                <a:cs typeface="Calibri"/>
              </a:rPr>
              <a:t> </a:t>
            </a:r>
            <a:r>
              <a:rPr lang="en-US" sz="2000" dirty="0">
                <a:latin typeface="+mj-lt"/>
                <a:cs typeface="Calibri"/>
              </a:rPr>
              <a:t>Factor</a:t>
            </a:r>
            <a:r>
              <a:rPr lang="en-US" sz="2000" spc="-65" dirty="0">
                <a:latin typeface="+mj-lt"/>
                <a:cs typeface="Calibri"/>
              </a:rPr>
              <a:t> </a:t>
            </a:r>
            <a:r>
              <a:rPr lang="en-US" sz="2000" dirty="0">
                <a:latin typeface="+mj-lt"/>
                <a:cs typeface="Calibri"/>
              </a:rPr>
              <a:t>(</a:t>
            </a:r>
            <a:r>
              <a:rPr lang="en-US" sz="2000" b="1" dirty="0">
                <a:solidFill>
                  <a:srgbClr val="0070C0"/>
                </a:solidFill>
                <a:latin typeface="Aptos Display"/>
              </a:rPr>
              <a:t>SF</a:t>
            </a:r>
            <a:r>
              <a:rPr lang="en-US" sz="2000" dirty="0">
                <a:latin typeface="+mj-lt"/>
                <a:cs typeface="Calibri"/>
              </a:rPr>
              <a:t>):</a:t>
            </a:r>
            <a:r>
              <a:rPr lang="en-US" sz="2000" spc="-60" dirty="0">
                <a:latin typeface="+mj-lt"/>
                <a:cs typeface="Calibri"/>
              </a:rPr>
              <a:t> </a:t>
            </a:r>
            <a:r>
              <a:rPr lang="en-US" sz="2000" dirty="0">
                <a:latin typeface="+mj-lt"/>
                <a:cs typeface="Calibri"/>
              </a:rPr>
              <a:t>entre</a:t>
            </a:r>
            <a:r>
              <a:rPr lang="en-US" sz="2000" spc="-35" dirty="0">
                <a:latin typeface="+mj-lt"/>
                <a:cs typeface="Calibri"/>
              </a:rPr>
              <a:t> </a:t>
            </a:r>
            <a:r>
              <a:rPr lang="en-US" sz="2000" dirty="0">
                <a:latin typeface="+mj-lt"/>
                <a:cs typeface="Calibri"/>
              </a:rPr>
              <a:t>7</a:t>
            </a:r>
            <a:r>
              <a:rPr lang="en-US" sz="2000" spc="-55" dirty="0">
                <a:latin typeface="+mj-lt"/>
                <a:cs typeface="Calibri"/>
              </a:rPr>
              <a:t> </a:t>
            </a:r>
            <a:r>
              <a:rPr lang="en-US" sz="2000" dirty="0">
                <a:latin typeface="+mj-lt"/>
                <a:cs typeface="Calibri"/>
              </a:rPr>
              <a:t>y</a:t>
            </a:r>
            <a:r>
              <a:rPr lang="en-US" sz="2000" spc="-30" dirty="0">
                <a:latin typeface="+mj-lt"/>
                <a:cs typeface="Calibri"/>
              </a:rPr>
              <a:t> </a:t>
            </a:r>
            <a:r>
              <a:rPr lang="en-US" sz="2000" spc="-25" dirty="0">
                <a:latin typeface="+mj-lt"/>
                <a:cs typeface="Calibri"/>
              </a:rPr>
              <a:t>12</a:t>
            </a:r>
            <a:endParaRPr lang="en-US" sz="2000" dirty="0">
              <a:latin typeface="+mj-lt"/>
              <a:cs typeface="Calibri"/>
            </a:endParaRPr>
          </a:p>
          <a:p>
            <a:pPr marL="697865" lvl="1" indent="-229235">
              <a:lnSpc>
                <a:spcPct val="100000"/>
              </a:lnSpc>
              <a:buFont typeface="Arial"/>
              <a:buChar char="•"/>
              <a:tabLst>
                <a:tab pos="698500" algn="l"/>
              </a:tabLst>
            </a:pPr>
            <a:r>
              <a:rPr lang="en-US" sz="2000" spc="-10" dirty="0" err="1">
                <a:latin typeface="+mj-lt"/>
                <a:cs typeface="Calibri"/>
              </a:rPr>
              <a:t>Potencia</a:t>
            </a:r>
            <a:r>
              <a:rPr lang="en-US" sz="2000" spc="-10" dirty="0">
                <a:latin typeface="+mj-lt"/>
                <a:cs typeface="Calibri"/>
              </a:rPr>
              <a:t> de TX:</a:t>
            </a:r>
            <a:r>
              <a:rPr lang="en-US" sz="2000" spc="-40" dirty="0">
                <a:latin typeface="+mj-lt"/>
                <a:cs typeface="Calibri"/>
              </a:rPr>
              <a:t> </a:t>
            </a:r>
            <a:r>
              <a:rPr lang="en-US" sz="2000" dirty="0">
                <a:latin typeface="+mj-lt"/>
                <a:cs typeface="Calibri"/>
              </a:rPr>
              <a:t>entre 5</a:t>
            </a:r>
            <a:r>
              <a:rPr lang="en-US" sz="2000" spc="-40" dirty="0">
                <a:latin typeface="+mj-lt"/>
                <a:cs typeface="Calibri"/>
              </a:rPr>
              <a:t> </a:t>
            </a:r>
            <a:r>
              <a:rPr lang="en-US" sz="2000" dirty="0">
                <a:latin typeface="+mj-lt"/>
                <a:cs typeface="Calibri"/>
              </a:rPr>
              <a:t>y 23</a:t>
            </a:r>
            <a:r>
              <a:rPr lang="en-US" sz="2000" spc="-40" dirty="0">
                <a:latin typeface="+mj-lt"/>
                <a:cs typeface="Calibri"/>
              </a:rPr>
              <a:t> </a:t>
            </a:r>
            <a:r>
              <a:rPr lang="en-US" sz="2000" spc="-25" dirty="0">
                <a:latin typeface="+mj-lt"/>
                <a:cs typeface="Calibri"/>
              </a:rPr>
              <a:t>dBm</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Ratio de </a:t>
            </a:r>
            <a:r>
              <a:rPr lang="en-US" sz="2000" dirty="0" err="1">
                <a:latin typeface="+mj-lt"/>
                <a:cs typeface="Calibri"/>
              </a:rPr>
              <a:t>codificación</a:t>
            </a:r>
            <a:r>
              <a:rPr lang="en-US" sz="2000" dirty="0">
                <a:latin typeface="+mj-lt"/>
                <a:cs typeface="Calibri"/>
              </a:rPr>
              <a:t> (</a:t>
            </a:r>
            <a:r>
              <a:rPr lang="en-US" b="1" dirty="0">
                <a:solidFill>
                  <a:srgbClr val="0070C0"/>
                </a:solidFill>
                <a:latin typeface="Aptos Display"/>
              </a:rPr>
              <a:t>CR</a:t>
            </a:r>
            <a:r>
              <a:rPr lang="en-US" sz="2000" dirty="0">
                <a:latin typeface="+mj-lt"/>
                <a:cs typeface="Calibri"/>
              </a:rPr>
              <a:t>):</a:t>
            </a:r>
            <a:r>
              <a:rPr lang="en-US" sz="2000" spc="-55" dirty="0">
                <a:latin typeface="+mj-lt"/>
                <a:cs typeface="Calibri"/>
              </a:rPr>
              <a:t> </a:t>
            </a:r>
            <a:r>
              <a:rPr lang="en-US" sz="2000" dirty="0">
                <a:latin typeface="+mj-lt"/>
                <a:cs typeface="Calibri"/>
              </a:rPr>
              <a:t>4/5,</a:t>
            </a:r>
            <a:r>
              <a:rPr lang="en-US" sz="2000" spc="-20" dirty="0">
                <a:latin typeface="+mj-lt"/>
                <a:cs typeface="Calibri"/>
              </a:rPr>
              <a:t> </a:t>
            </a:r>
            <a:r>
              <a:rPr lang="en-US" sz="2000" dirty="0">
                <a:latin typeface="+mj-lt"/>
                <a:cs typeface="Calibri"/>
              </a:rPr>
              <a:t>4/6,</a:t>
            </a:r>
            <a:r>
              <a:rPr lang="en-US" sz="2000" spc="-25" dirty="0">
                <a:latin typeface="+mj-lt"/>
                <a:cs typeface="Calibri"/>
              </a:rPr>
              <a:t> </a:t>
            </a:r>
            <a:r>
              <a:rPr lang="en-US" sz="2000" dirty="0">
                <a:latin typeface="+mj-lt"/>
                <a:cs typeface="Calibri"/>
              </a:rPr>
              <a:t>4/7</a:t>
            </a:r>
            <a:r>
              <a:rPr lang="en-US" sz="2000" spc="-25" dirty="0">
                <a:latin typeface="+mj-lt"/>
                <a:cs typeface="Calibri"/>
              </a:rPr>
              <a:t> </a:t>
            </a:r>
            <a:r>
              <a:rPr lang="en-US" sz="2000" dirty="0">
                <a:latin typeface="+mj-lt"/>
                <a:cs typeface="Calibri"/>
              </a:rPr>
              <a:t>y </a:t>
            </a:r>
            <a:r>
              <a:rPr lang="en-US" sz="2000" spc="-25" dirty="0">
                <a:latin typeface="+mj-lt"/>
                <a:cs typeface="Calibri"/>
              </a:rPr>
              <a:t>4/8</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Formato</a:t>
            </a:r>
            <a:r>
              <a:rPr lang="en-US" sz="2000" dirty="0">
                <a:latin typeface="+mj-lt"/>
                <a:cs typeface="Calibri"/>
              </a:rPr>
              <a:t> de </a:t>
            </a:r>
            <a:r>
              <a:rPr lang="en-US" sz="2000" dirty="0" err="1">
                <a:latin typeface="+mj-lt"/>
                <a:cs typeface="Calibri"/>
              </a:rPr>
              <a:t>paquete</a:t>
            </a:r>
            <a:r>
              <a:rPr lang="en-US" sz="2000" dirty="0">
                <a:latin typeface="+mj-lt"/>
                <a:cs typeface="Calibri"/>
              </a:rPr>
              <a:t>:</a:t>
            </a:r>
            <a:r>
              <a:rPr lang="en-US" sz="2000" spc="-60" dirty="0">
                <a:latin typeface="+mj-lt"/>
                <a:cs typeface="Calibri"/>
              </a:rPr>
              <a:t> </a:t>
            </a:r>
            <a:r>
              <a:rPr lang="en-US" sz="2000" dirty="0" err="1">
                <a:latin typeface="+mj-lt"/>
                <a:cs typeface="Calibri"/>
              </a:rPr>
              <a:t>preámbulo</a:t>
            </a:r>
            <a:r>
              <a:rPr lang="en-US" sz="2000" dirty="0">
                <a:latin typeface="+mj-lt"/>
                <a:cs typeface="Calibri"/>
              </a:rPr>
              <a:t> (8</a:t>
            </a:r>
            <a:r>
              <a:rPr lang="en-US" sz="2000" spc="-50" dirty="0">
                <a:latin typeface="+mj-lt"/>
                <a:cs typeface="Calibri"/>
              </a:rPr>
              <a:t> </a:t>
            </a:r>
            <a:r>
              <a:rPr lang="en-US" sz="2000" dirty="0" err="1">
                <a:latin typeface="+mj-lt"/>
                <a:cs typeface="Calibri"/>
              </a:rPr>
              <a:t>símbolos</a:t>
            </a:r>
            <a:r>
              <a:rPr lang="en-US" sz="2000" dirty="0">
                <a:latin typeface="+mj-lt"/>
                <a:cs typeface="Calibri"/>
              </a:rPr>
              <a:t>),</a:t>
            </a:r>
            <a:r>
              <a:rPr lang="en-US" sz="2000" spc="-45" dirty="0">
                <a:latin typeface="+mj-lt"/>
                <a:cs typeface="Calibri"/>
              </a:rPr>
              <a:t> </a:t>
            </a:r>
            <a:r>
              <a:rPr lang="en-US" sz="2000" dirty="0">
                <a:latin typeface="+mj-lt"/>
                <a:cs typeface="Calibri"/>
              </a:rPr>
              <a:t>cabecera </a:t>
            </a:r>
            <a:r>
              <a:rPr lang="en-US" sz="2000" dirty="0" err="1">
                <a:latin typeface="+mj-lt"/>
                <a:cs typeface="Calibri"/>
              </a:rPr>
              <a:t>opcional</a:t>
            </a:r>
            <a:r>
              <a:rPr lang="en-US" sz="2000" spc="-20" dirty="0">
                <a:latin typeface="+mj-lt"/>
                <a:cs typeface="Calibri"/>
              </a:rPr>
              <a:t>,</a:t>
            </a:r>
            <a:r>
              <a:rPr lang="en-US" sz="2000" spc="-35" dirty="0">
                <a:latin typeface="+mj-lt"/>
                <a:cs typeface="Calibri"/>
              </a:rPr>
              <a:t> </a:t>
            </a:r>
            <a:r>
              <a:rPr lang="en-US" sz="2000" dirty="0">
                <a:latin typeface="+mj-lt"/>
                <a:cs typeface="Calibri"/>
              </a:rPr>
              <a:t>payload variable,</a:t>
            </a:r>
            <a:r>
              <a:rPr lang="en-US" sz="2000" spc="-45" dirty="0">
                <a:latin typeface="+mj-lt"/>
                <a:cs typeface="Calibri"/>
              </a:rPr>
              <a:t> </a:t>
            </a:r>
            <a:r>
              <a:rPr lang="en-US" sz="2000" spc="-25" dirty="0">
                <a:latin typeface="+mj-lt"/>
                <a:cs typeface="Calibri"/>
              </a:rPr>
              <a:t>CRC</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Tasa de </a:t>
            </a:r>
            <a:r>
              <a:rPr lang="en-US" sz="2000" dirty="0" err="1">
                <a:latin typeface="+mj-lt"/>
                <a:cs typeface="Calibri"/>
              </a:rPr>
              <a:t>datos</a:t>
            </a:r>
            <a:r>
              <a:rPr lang="en-US" sz="2000" dirty="0">
                <a:latin typeface="+mj-lt"/>
                <a:cs typeface="Calibri"/>
              </a:rPr>
              <a:t> de TX:</a:t>
            </a:r>
            <a:r>
              <a:rPr lang="en-US" sz="2000" spc="-65" dirty="0">
                <a:latin typeface="+mj-lt"/>
                <a:cs typeface="Calibri"/>
              </a:rPr>
              <a:t> </a:t>
            </a:r>
            <a:r>
              <a:rPr lang="en-US" sz="2000" dirty="0">
                <a:latin typeface="+mj-lt"/>
                <a:cs typeface="Calibri"/>
              </a:rPr>
              <a:t>entre 0.3</a:t>
            </a:r>
            <a:r>
              <a:rPr lang="en-US" sz="2000" spc="-40" dirty="0">
                <a:latin typeface="+mj-lt"/>
                <a:cs typeface="Calibri"/>
              </a:rPr>
              <a:t> </a:t>
            </a:r>
            <a:r>
              <a:rPr lang="en-US" sz="2000" dirty="0">
                <a:latin typeface="+mj-lt"/>
                <a:cs typeface="Calibri"/>
              </a:rPr>
              <a:t>y 5.5</a:t>
            </a:r>
            <a:r>
              <a:rPr lang="en-US" sz="2000" spc="-40" dirty="0">
                <a:latin typeface="+mj-lt"/>
                <a:cs typeface="Calibri"/>
              </a:rPr>
              <a:t> </a:t>
            </a:r>
            <a:r>
              <a:rPr lang="en-US" sz="2000" dirty="0">
                <a:latin typeface="+mj-lt"/>
                <a:cs typeface="Calibri"/>
              </a:rPr>
              <a:t>kbps</a:t>
            </a:r>
            <a:r>
              <a:rPr lang="en-US" sz="2000" spc="-35" dirty="0">
                <a:latin typeface="+mj-lt"/>
                <a:cs typeface="Calibri"/>
              </a:rPr>
              <a:t> </a:t>
            </a:r>
            <a:r>
              <a:rPr lang="en-US" sz="2000" b="1" dirty="0" err="1">
                <a:solidFill>
                  <a:srgbClr val="0070C0"/>
                </a:solidFill>
                <a:latin typeface="+mj-lt"/>
                <a:cs typeface="Calibri"/>
              </a:rPr>
              <a:t>dependiendo</a:t>
            </a:r>
            <a:r>
              <a:rPr lang="en-US" sz="2000" b="1" spc="-30" dirty="0">
                <a:solidFill>
                  <a:srgbClr val="0070C0"/>
                </a:solidFill>
                <a:latin typeface="+mj-lt"/>
                <a:cs typeface="Calibri"/>
              </a:rPr>
              <a:t> de</a:t>
            </a:r>
            <a:r>
              <a:rPr lang="en-US" sz="2000" b="1" spc="-45" dirty="0">
                <a:solidFill>
                  <a:srgbClr val="0070C0"/>
                </a:solidFill>
                <a:latin typeface="+mj-lt"/>
                <a:cs typeface="Calibri"/>
              </a:rPr>
              <a:t> </a:t>
            </a:r>
            <a:r>
              <a:rPr lang="en-US" sz="2000" b="1" spc="-40" dirty="0">
                <a:solidFill>
                  <a:srgbClr val="0070C0"/>
                </a:solidFill>
                <a:latin typeface="+mj-lt"/>
                <a:cs typeface="Calibri"/>
              </a:rPr>
              <a:t>SF,</a:t>
            </a:r>
            <a:r>
              <a:rPr lang="en-US" sz="2000" b="1" spc="-35" dirty="0">
                <a:solidFill>
                  <a:srgbClr val="0070C0"/>
                </a:solidFill>
                <a:latin typeface="+mj-lt"/>
                <a:cs typeface="Calibri"/>
              </a:rPr>
              <a:t> </a:t>
            </a:r>
            <a:r>
              <a:rPr lang="en-US" sz="2000" b="1" dirty="0">
                <a:solidFill>
                  <a:srgbClr val="0070C0"/>
                </a:solidFill>
                <a:latin typeface="+mj-lt"/>
                <a:cs typeface="Calibri"/>
              </a:rPr>
              <a:t>BW</a:t>
            </a:r>
            <a:r>
              <a:rPr lang="en-US" sz="2000" b="1" spc="-40" dirty="0">
                <a:solidFill>
                  <a:srgbClr val="0070C0"/>
                </a:solidFill>
                <a:latin typeface="+mj-lt"/>
                <a:cs typeface="Calibri"/>
              </a:rPr>
              <a:t> </a:t>
            </a:r>
            <a:r>
              <a:rPr lang="en-US" sz="2000" b="1" dirty="0">
                <a:solidFill>
                  <a:srgbClr val="0070C0"/>
                </a:solidFill>
                <a:latin typeface="+mj-lt"/>
                <a:cs typeface="Calibri"/>
              </a:rPr>
              <a:t>and</a:t>
            </a:r>
            <a:r>
              <a:rPr lang="en-US" sz="2000" b="1" spc="-30" dirty="0">
                <a:solidFill>
                  <a:srgbClr val="0070C0"/>
                </a:solidFill>
                <a:latin typeface="+mj-lt"/>
                <a:cs typeface="Calibri"/>
              </a:rPr>
              <a:t> </a:t>
            </a:r>
            <a:r>
              <a:rPr lang="en-US" sz="2000" b="1" spc="-25" dirty="0">
                <a:solidFill>
                  <a:srgbClr val="0070C0"/>
                </a:solidFill>
                <a:latin typeface="+mj-lt"/>
                <a:cs typeface="Calibri"/>
              </a:rPr>
              <a:t>CR</a:t>
            </a:r>
            <a:endParaRPr lang="en-US" sz="2000" dirty="0">
              <a:solidFill>
                <a:srgbClr val="0070C0"/>
              </a:solidFill>
              <a:latin typeface="+mj-lt"/>
              <a:cs typeface="Calibri"/>
            </a:endParaRPr>
          </a:p>
          <a:p>
            <a:endParaRPr lang="es-ES" dirty="0"/>
          </a:p>
        </p:txBody>
      </p:sp>
    </p:spTree>
    <p:extLst>
      <p:ext uri="{BB962C8B-B14F-4D97-AF65-F5344CB8AC3E}">
        <p14:creationId xmlns:p14="http://schemas.microsoft.com/office/powerpoint/2010/main" val="3251224393"/>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Ventajas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b="1" dirty="0" err="1">
                <a:solidFill>
                  <a:srgbClr val="0070C0"/>
                </a:solidFill>
                <a:latin typeface="Aptos Display"/>
              </a:rPr>
              <a:t>Larga</a:t>
            </a:r>
            <a:r>
              <a:rPr lang="en-US" b="1" dirty="0">
                <a:solidFill>
                  <a:srgbClr val="0070C0"/>
                </a:solidFill>
                <a:latin typeface="Aptos Display"/>
              </a:rPr>
              <a:t> </a:t>
            </a:r>
            <a:r>
              <a:rPr lang="en-US" b="1" dirty="0" err="1">
                <a:solidFill>
                  <a:srgbClr val="0070C0"/>
                </a:solidFill>
                <a:latin typeface="Aptos Display"/>
              </a:rPr>
              <a:t>distancia</a:t>
            </a:r>
            <a:r>
              <a:rPr lang="en-US" b="1" dirty="0">
                <a:solidFill>
                  <a:srgbClr val="0070C0"/>
                </a:solidFill>
                <a:latin typeface="Aptos Display"/>
              </a:rPr>
              <a:t>, </a:t>
            </a:r>
            <a:r>
              <a:rPr lang="en-US" spc="-95" dirty="0" err="1">
                <a:latin typeface="+mj-lt"/>
                <a:cs typeface="Calibri"/>
              </a:rPr>
              <a:t>puede</a:t>
            </a:r>
            <a:r>
              <a:rPr lang="en-US" spc="-95" dirty="0">
                <a:latin typeface="+mj-lt"/>
                <a:cs typeface="Calibri"/>
              </a:rPr>
              <a:t> </a:t>
            </a:r>
            <a:r>
              <a:rPr lang="en-US" spc="-95" dirty="0" err="1">
                <a:latin typeface="+mj-lt"/>
                <a:cs typeface="Calibri"/>
              </a:rPr>
              <a:t>cubrir</a:t>
            </a:r>
            <a:r>
              <a:rPr lang="en-US" spc="-95" dirty="0">
                <a:latin typeface="+mj-lt"/>
                <a:cs typeface="Calibri"/>
              </a:rPr>
              <a:t> </a:t>
            </a:r>
            <a:r>
              <a:rPr lang="en-US" spc="-95" dirty="0" err="1">
                <a:latin typeface="+mj-lt"/>
                <a:cs typeface="Calibri"/>
              </a:rPr>
              <a:t>distancias</a:t>
            </a:r>
            <a:r>
              <a:rPr lang="en-US" spc="-95" dirty="0">
                <a:latin typeface="+mj-lt"/>
                <a:cs typeface="Calibri"/>
              </a:rPr>
              <a:t> </a:t>
            </a:r>
            <a:r>
              <a:rPr lang="en-US" spc="-95" dirty="0" err="1">
                <a:latin typeface="+mj-lt"/>
                <a:cs typeface="Calibri"/>
              </a:rPr>
              <a:t>en</a:t>
            </a:r>
            <a:r>
              <a:rPr lang="en-US" spc="-95" dirty="0">
                <a:latin typeface="+mj-lt"/>
                <a:cs typeface="Calibri"/>
              </a:rPr>
              <a:t> exterior de hasta 8 km</a:t>
            </a:r>
          </a:p>
          <a:p>
            <a:pPr marL="698500" lvl="1">
              <a:lnSpc>
                <a:spcPct val="100000"/>
              </a:lnSpc>
              <a:spcBef>
                <a:spcPts val="95"/>
              </a:spcBef>
              <a:buFont typeface="Arial"/>
              <a:buChar char="•"/>
              <a:tabLst>
                <a:tab pos="241300" algn="l"/>
              </a:tabLst>
            </a:pPr>
            <a:r>
              <a:rPr lang="en-US" b="1" dirty="0" err="1">
                <a:solidFill>
                  <a:srgbClr val="0070C0"/>
                </a:solidFill>
                <a:latin typeface="Aptos Display"/>
              </a:rPr>
              <a:t>Robustez</a:t>
            </a:r>
            <a:r>
              <a:rPr lang="en-US" b="1" dirty="0">
                <a:solidFill>
                  <a:srgbClr val="0070C0"/>
                </a:solidFill>
                <a:latin typeface="Aptos Display"/>
              </a:rPr>
              <a:t> </a:t>
            </a:r>
            <a:r>
              <a:rPr lang="en-US" dirty="0" err="1">
                <a:solidFill>
                  <a:schemeClr val="tx1"/>
                </a:solidFill>
                <a:latin typeface="Aptos Display"/>
              </a:rPr>
              <a:t>frente</a:t>
            </a:r>
            <a:r>
              <a:rPr lang="en-US" dirty="0">
                <a:solidFill>
                  <a:schemeClr val="tx1"/>
                </a:solidFill>
                <a:latin typeface="Aptos Display"/>
              </a:rPr>
              <a:t> a </a:t>
            </a:r>
            <a:r>
              <a:rPr lang="en-US" dirty="0" err="1">
                <a:solidFill>
                  <a:schemeClr val="tx1"/>
                </a:solidFill>
                <a:latin typeface="Aptos Display"/>
              </a:rPr>
              <a:t>interferencias</a:t>
            </a:r>
            <a:r>
              <a:rPr lang="en-US" b="1" dirty="0">
                <a:solidFill>
                  <a:srgbClr val="0070C0"/>
                </a:solidFill>
                <a:latin typeface="Aptos Display"/>
              </a:rPr>
              <a:t> </a:t>
            </a:r>
            <a:r>
              <a:rPr lang="en-US" dirty="0">
                <a:solidFill>
                  <a:schemeClr val="tx1"/>
                </a:solidFill>
                <a:latin typeface="Aptos Display"/>
              </a:rPr>
              <a:t>y </a:t>
            </a:r>
            <a:r>
              <a:rPr lang="en-US" dirty="0" err="1">
                <a:solidFill>
                  <a:schemeClr val="tx1"/>
                </a:solidFill>
                <a:latin typeface="Aptos Display"/>
              </a:rPr>
              <a:t>perturbaciones</a:t>
            </a:r>
            <a:r>
              <a:rPr lang="en-US" dirty="0">
                <a:solidFill>
                  <a:schemeClr val="tx1"/>
                </a:solidFill>
                <a:latin typeface="Aptos Display"/>
              </a:rPr>
              <a:t> de la </a:t>
            </a:r>
            <a:r>
              <a:rPr lang="en-US" dirty="0" err="1">
                <a:solidFill>
                  <a:schemeClr val="tx1"/>
                </a:solidFill>
                <a:latin typeface="Aptos Display"/>
              </a:rPr>
              <a:t>señal</a:t>
            </a:r>
            <a:r>
              <a:rPr lang="en-US" dirty="0">
                <a:solidFill>
                  <a:schemeClr val="tx1"/>
                </a:solidFill>
                <a:latin typeface="Aptos Display"/>
              </a:rPr>
              <a:t> </a:t>
            </a:r>
            <a:r>
              <a:rPr lang="en-US" dirty="0" err="1">
                <a:solidFill>
                  <a:schemeClr val="tx1"/>
                </a:solidFill>
                <a:latin typeface="Aptos Display"/>
              </a:rPr>
              <a:t>inalámbrica</a:t>
            </a:r>
            <a:endParaRPr lang="en-US" spc="-95" dirty="0">
              <a:solidFill>
                <a:schemeClr val="tx1"/>
              </a:solidFill>
              <a:latin typeface="+mj-lt"/>
              <a:cs typeface="Calibri"/>
            </a:endParaRPr>
          </a:p>
          <a:p>
            <a:pPr marL="698500" lvl="1">
              <a:lnSpc>
                <a:spcPct val="100000"/>
              </a:lnSpc>
              <a:spcBef>
                <a:spcPts val="95"/>
              </a:spcBef>
              <a:buFont typeface="Arial"/>
              <a:buChar char="•"/>
              <a:tabLst>
                <a:tab pos="241300" algn="l"/>
              </a:tabLst>
            </a:pPr>
            <a:r>
              <a:rPr lang="en-US" b="1" spc="-95" dirty="0">
                <a:solidFill>
                  <a:srgbClr val="0070C0"/>
                </a:solidFill>
                <a:latin typeface="+mj-lt"/>
                <a:cs typeface="Calibri"/>
              </a:rPr>
              <a:t>Bajo </a:t>
            </a:r>
            <a:r>
              <a:rPr lang="en-US" b="1" spc="-95" dirty="0" err="1">
                <a:solidFill>
                  <a:srgbClr val="0070C0"/>
                </a:solidFill>
                <a:latin typeface="+mj-lt"/>
                <a:cs typeface="Calibri"/>
              </a:rPr>
              <a:t>consumo</a:t>
            </a:r>
            <a:r>
              <a:rPr lang="en-US" b="1" spc="-95" dirty="0">
                <a:solidFill>
                  <a:srgbClr val="0070C0"/>
                </a:solidFill>
                <a:latin typeface="+mj-lt"/>
                <a:cs typeface="Calibri"/>
              </a:rPr>
              <a:t>, </a:t>
            </a:r>
            <a:r>
              <a:rPr lang="en-US" dirty="0" err="1">
                <a:solidFill>
                  <a:schemeClr val="tx1"/>
                </a:solidFill>
                <a:latin typeface="Aptos Display"/>
              </a:rPr>
              <a:t>mínima</a:t>
            </a:r>
            <a:r>
              <a:rPr lang="en-US" dirty="0">
                <a:solidFill>
                  <a:schemeClr val="tx1"/>
                </a:solidFill>
                <a:latin typeface="Aptos Display"/>
              </a:rPr>
              <a:t> </a:t>
            </a:r>
            <a:r>
              <a:rPr lang="en-US" dirty="0" err="1">
                <a:solidFill>
                  <a:schemeClr val="tx1"/>
                </a:solidFill>
                <a:latin typeface="Aptos Display"/>
              </a:rPr>
              <a:t>energía</a:t>
            </a:r>
            <a:r>
              <a:rPr lang="en-US" dirty="0">
                <a:solidFill>
                  <a:schemeClr val="tx1"/>
                </a:solidFill>
                <a:latin typeface="Aptos Display"/>
              </a:rPr>
              <a:t> para los </a:t>
            </a:r>
            <a:r>
              <a:rPr lang="en-US" dirty="0" err="1">
                <a:solidFill>
                  <a:schemeClr val="tx1"/>
                </a:solidFill>
                <a:latin typeface="Aptos Display"/>
              </a:rPr>
              <a:t>dispositivos</a:t>
            </a:r>
            <a:r>
              <a:rPr lang="en-US" dirty="0">
                <a:solidFill>
                  <a:schemeClr val="tx1"/>
                </a:solidFill>
                <a:latin typeface="Aptos Display"/>
              </a:rPr>
              <a:t> con </a:t>
            </a:r>
            <a:r>
              <a:rPr lang="en-US" dirty="0" err="1">
                <a:solidFill>
                  <a:schemeClr val="tx1"/>
                </a:solidFill>
                <a:latin typeface="Aptos Display"/>
              </a:rPr>
              <a:t>tiempos</a:t>
            </a:r>
            <a:r>
              <a:rPr lang="en-US" dirty="0">
                <a:solidFill>
                  <a:schemeClr val="tx1"/>
                </a:solidFill>
                <a:latin typeface="Aptos Display"/>
              </a:rPr>
              <a:t> de </a:t>
            </a:r>
            <a:r>
              <a:rPr lang="en-US" dirty="0" err="1">
                <a:solidFill>
                  <a:schemeClr val="tx1"/>
                </a:solidFill>
                <a:latin typeface="Aptos Display"/>
              </a:rPr>
              <a:t>vida</a:t>
            </a:r>
            <a:r>
              <a:rPr lang="en-US" dirty="0">
                <a:solidFill>
                  <a:schemeClr val="tx1"/>
                </a:solidFill>
                <a:latin typeface="Aptos Display"/>
              </a:rPr>
              <a:t> </a:t>
            </a:r>
            <a:r>
              <a:rPr lang="en-US" dirty="0" err="1">
                <a:solidFill>
                  <a:schemeClr val="tx1"/>
                </a:solidFill>
                <a:latin typeface="Aptos Display"/>
              </a:rPr>
              <a:t>útil</a:t>
            </a:r>
            <a:r>
              <a:rPr lang="en-US" dirty="0">
                <a:solidFill>
                  <a:schemeClr val="tx1"/>
                </a:solidFill>
                <a:latin typeface="Aptos Display"/>
              </a:rPr>
              <a:t> del </a:t>
            </a:r>
            <a:r>
              <a:rPr lang="en-US" dirty="0" err="1">
                <a:solidFill>
                  <a:schemeClr val="tx1"/>
                </a:solidFill>
                <a:latin typeface="Aptos Display"/>
              </a:rPr>
              <a:t>orden</a:t>
            </a:r>
            <a:r>
              <a:rPr lang="en-US" dirty="0">
                <a:solidFill>
                  <a:schemeClr val="tx1"/>
                </a:solidFill>
                <a:latin typeface="Aptos Display"/>
              </a:rPr>
              <a:t> de </a:t>
            </a:r>
            <a:r>
              <a:rPr lang="en-US" dirty="0" err="1">
                <a:solidFill>
                  <a:schemeClr val="tx1"/>
                </a:solidFill>
                <a:latin typeface="Aptos Display"/>
              </a:rPr>
              <a:t>años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b="1" spc="-95" dirty="0" err="1">
                <a:solidFill>
                  <a:srgbClr val="0070C0"/>
                </a:solidFill>
                <a:latin typeface="+mj-lt"/>
                <a:cs typeface="Calibri"/>
              </a:rPr>
              <a:t>Facilidad</a:t>
            </a:r>
            <a:r>
              <a:rPr lang="en-US" b="1" spc="-95" dirty="0">
                <a:solidFill>
                  <a:srgbClr val="0070C0"/>
                </a:solidFill>
                <a:latin typeface="+mj-lt"/>
                <a:cs typeface="Calibri"/>
              </a:rPr>
              <a:t> de </a:t>
            </a:r>
            <a:r>
              <a:rPr lang="en-US" b="1" spc="-95" dirty="0" err="1">
                <a:solidFill>
                  <a:srgbClr val="0070C0"/>
                </a:solidFill>
                <a:latin typeface="+mj-lt"/>
                <a:cs typeface="Calibri"/>
              </a:rPr>
              <a:t>despliegue</a:t>
            </a:r>
            <a:r>
              <a:rPr lang="en-US" b="1" spc="-95" dirty="0">
                <a:solidFill>
                  <a:srgbClr val="0070C0"/>
                </a:solidFill>
                <a:latin typeface="+mj-lt"/>
                <a:cs typeface="Calibri"/>
              </a:rPr>
              <a:t>, </a:t>
            </a:r>
            <a:r>
              <a:rPr lang="en-US" spc="-95" dirty="0">
                <a:latin typeface="+mj-lt"/>
                <a:cs typeface="Calibri"/>
              </a:rPr>
              <a:t>no </a:t>
            </a:r>
            <a:r>
              <a:rPr lang="en-US" spc="-95" dirty="0" err="1">
                <a:latin typeface="+mj-lt"/>
                <a:cs typeface="Calibri"/>
              </a:rPr>
              <a:t>requiere</a:t>
            </a:r>
            <a:r>
              <a:rPr lang="en-US" spc="-95" dirty="0">
                <a:latin typeface="+mj-lt"/>
                <a:cs typeface="Calibri"/>
              </a:rPr>
              <a:t> </a:t>
            </a:r>
            <a:r>
              <a:rPr lang="en-US" spc="-95" dirty="0" err="1">
                <a:latin typeface="+mj-lt"/>
                <a:cs typeface="Calibri"/>
              </a:rPr>
              <a:t>infraestructura</a:t>
            </a:r>
            <a:r>
              <a:rPr lang="en-US" spc="-95" dirty="0">
                <a:latin typeface="+mj-lt"/>
                <a:cs typeface="Calibri"/>
              </a:rPr>
              <a:t> de red (</a:t>
            </a:r>
            <a:r>
              <a:rPr lang="en-US" spc="-95" dirty="0" err="1">
                <a:latin typeface="+mj-lt"/>
                <a:cs typeface="Calibri"/>
              </a:rPr>
              <a:t>más</a:t>
            </a:r>
            <a:r>
              <a:rPr lang="en-US" spc="-95" dirty="0">
                <a:latin typeface="+mj-lt"/>
                <a:cs typeface="Calibri"/>
              </a:rPr>
              <a:t> </a:t>
            </a:r>
            <a:r>
              <a:rPr lang="en-US" spc="-95" dirty="0" err="1">
                <a:latin typeface="+mj-lt"/>
                <a:cs typeface="Calibri"/>
              </a:rPr>
              <a:t>allá</a:t>
            </a:r>
            <a:r>
              <a:rPr lang="en-US" spc="-95" dirty="0">
                <a:latin typeface="+mj-lt"/>
                <a:cs typeface="Calibri"/>
              </a:rPr>
              <a:t> del </a:t>
            </a:r>
            <a:r>
              <a:rPr lang="en-US" spc="-95" dirty="0" err="1">
                <a:latin typeface="+mj-lt"/>
                <a:cs typeface="Calibri"/>
              </a:rPr>
              <a:t>dispositivo</a:t>
            </a:r>
            <a:r>
              <a:rPr lang="en-US" spc="-95" dirty="0">
                <a:latin typeface="+mj-lt"/>
                <a:cs typeface="Calibri"/>
              </a:rPr>
              <a:t> y la </a:t>
            </a:r>
            <a:r>
              <a:rPr lang="en-US" spc="-95" dirty="0" err="1">
                <a:latin typeface="+mj-lt"/>
                <a:cs typeface="Calibri"/>
              </a:rPr>
              <a:t>antena</a:t>
            </a:r>
            <a:r>
              <a:rPr lang="en-US" spc="-95" dirty="0">
                <a:latin typeface="+mj-lt"/>
                <a:cs typeface="Calibri"/>
              </a:rPr>
              <a:t>) lo que </a:t>
            </a:r>
            <a:r>
              <a:rPr lang="en-US" spc="-95" dirty="0" err="1">
                <a:latin typeface="+mj-lt"/>
                <a:cs typeface="Calibri"/>
              </a:rPr>
              <a:t>implica</a:t>
            </a:r>
            <a:r>
              <a:rPr lang="en-US" spc="-95" dirty="0">
                <a:latin typeface="+mj-lt"/>
                <a:cs typeface="Calibri"/>
              </a:rPr>
              <a:t> </a:t>
            </a:r>
            <a:r>
              <a:rPr lang="en-US" spc="-95" dirty="0" err="1">
                <a:latin typeface="+mj-lt"/>
                <a:cs typeface="Calibri"/>
              </a:rPr>
              <a:t>además</a:t>
            </a:r>
            <a:r>
              <a:rPr lang="en-US" spc="-95" dirty="0">
                <a:latin typeface="+mj-lt"/>
                <a:cs typeface="Calibri"/>
              </a:rPr>
              <a:t> </a:t>
            </a:r>
            <a:r>
              <a:rPr lang="en-US" spc="-95" dirty="0" err="1">
                <a:latin typeface="+mj-lt"/>
                <a:cs typeface="Calibri"/>
              </a:rPr>
              <a:t>menores</a:t>
            </a:r>
            <a:r>
              <a:rPr lang="en-US" spc="-95" dirty="0">
                <a:latin typeface="+mj-lt"/>
                <a:cs typeface="Calibri"/>
              </a:rPr>
              <a:t> </a:t>
            </a:r>
            <a:r>
              <a:rPr lang="en-US" spc="-95" dirty="0" err="1">
                <a:latin typeface="+mj-lt"/>
                <a:cs typeface="Calibri"/>
              </a:rPr>
              <a:t>costes</a:t>
            </a:r>
            <a:r>
              <a:rPr lang="en-US" spc="-95" dirty="0">
                <a:latin typeface="+mj-lt"/>
                <a:cs typeface="Calibri"/>
              </a:rPr>
              <a:t> (</a:t>
            </a:r>
            <a:r>
              <a:rPr lang="en-US" spc="-95" dirty="0" err="1">
                <a:latin typeface="+mj-lt"/>
                <a:cs typeface="Calibri"/>
              </a:rPr>
              <a:t>equipamiento</a:t>
            </a:r>
            <a:r>
              <a:rPr lang="en-US" spc="-95" dirty="0">
                <a:latin typeface="+mj-lt"/>
                <a:cs typeface="Calibri"/>
              </a:rPr>
              <a:t> y </a:t>
            </a:r>
            <a:r>
              <a:rPr lang="en-US" spc="-95" dirty="0" err="1">
                <a:latin typeface="+mj-lt"/>
                <a:cs typeface="Calibri"/>
              </a:rPr>
              <a:t>operativos</a:t>
            </a:r>
            <a:r>
              <a:rPr lang="en-US" spc="-95" dirty="0">
                <a:latin typeface="+mj-lt"/>
                <a:cs typeface="Calibri"/>
              </a:rPr>
              <a:t>)</a:t>
            </a:r>
          </a:p>
          <a:p>
            <a:pPr marL="469900" lvl="1" indent="0">
              <a:lnSpc>
                <a:spcPts val="3335"/>
              </a:lnSpc>
              <a:spcBef>
                <a:spcPts val="95"/>
              </a:spcBef>
              <a:buNone/>
              <a:tabLst>
                <a:tab pos="241300" algn="l"/>
              </a:tabLst>
            </a:pPr>
            <a:endParaRPr lang="en-US" spc="-95" dirty="0">
              <a:latin typeface="+mj-lt"/>
              <a:cs typeface="Calibri"/>
            </a:endParaRPr>
          </a:p>
        </p:txBody>
      </p:sp>
      <p:sp>
        <p:nvSpPr>
          <p:cNvPr id="8" name="CuadroTexto 3">
            <a:extLst>
              <a:ext uri="{FF2B5EF4-FFF2-40B4-BE49-F238E27FC236}">
                <a16:creationId xmlns:a16="http://schemas.microsoft.com/office/drawing/2014/main" id="{1893213A-3BA1-1E2E-46B6-033156D3E2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9" name="CuadroTexto 6">
            <a:extLst>
              <a:ext uri="{FF2B5EF4-FFF2-40B4-BE49-F238E27FC236}">
                <a16:creationId xmlns:a16="http://schemas.microsoft.com/office/drawing/2014/main" id="{180E2D11-629C-5D74-D360-A8EACAB00B2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938601803"/>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Restricciones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b="1" dirty="0" err="1">
                <a:solidFill>
                  <a:srgbClr val="0070C0"/>
                </a:solidFill>
                <a:latin typeface="Aptos Display"/>
              </a:rPr>
              <a:t>Ciclo</a:t>
            </a:r>
            <a:r>
              <a:rPr lang="en-US" b="1" dirty="0">
                <a:solidFill>
                  <a:srgbClr val="0070C0"/>
                </a:solidFill>
                <a:latin typeface="Aptos Display"/>
              </a:rPr>
              <a:t> de </a:t>
            </a:r>
            <a:r>
              <a:rPr lang="en-US" b="1" dirty="0" err="1">
                <a:solidFill>
                  <a:srgbClr val="0070C0"/>
                </a:solidFill>
                <a:latin typeface="Aptos Display"/>
              </a:rPr>
              <a:t>actividad</a:t>
            </a:r>
            <a:r>
              <a:rPr lang="en-US" b="1" dirty="0">
                <a:solidFill>
                  <a:srgbClr val="0070C0"/>
                </a:solidFill>
                <a:latin typeface="Aptos Display"/>
              </a:rPr>
              <a:t> (Duty Cycle, DC) </a:t>
            </a:r>
            <a:r>
              <a:rPr lang="en-US" spc="-95" dirty="0" err="1">
                <a:latin typeface="+mj-lt"/>
                <a:cs typeface="Calibri"/>
              </a:rPr>
              <a:t>limitado</a:t>
            </a:r>
            <a:r>
              <a:rPr lang="en-US" spc="-95" dirty="0">
                <a:latin typeface="+mj-lt"/>
                <a:cs typeface="Calibri"/>
              </a:rPr>
              <a:t> </a:t>
            </a:r>
            <a:r>
              <a:rPr lang="en-US" spc="-95" dirty="0" err="1">
                <a:latin typeface="+mj-lt"/>
                <a:cs typeface="Calibri"/>
              </a:rPr>
              <a:t>por</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estándar</a:t>
            </a:r>
            <a:r>
              <a:rPr lang="en-US" spc="-95" dirty="0">
                <a:latin typeface="+mj-lt"/>
                <a:cs typeface="Calibri"/>
              </a:rPr>
              <a:t> ETSI EN300.200 al 1% para </a:t>
            </a:r>
            <a:r>
              <a:rPr lang="en-US" spc="-95" dirty="0" err="1">
                <a:latin typeface="+mj-lt"/>
                <a:cs typeface="Calibri"/>
              </a:rPr>
              <a:t>todos</a:t>
            </a:r>
            <a:r>
              <a:rPr lang="en-US" spc="-95" dirty="0">
                <a:latin typeface="+mj-lt"/>
                <a:cs typeface="Calibri"/>
              </a:rPr>
              <a:t> los canales del </a:t>
            </a:r>
            <a:r>
              <a:rPr lang="en-US" spc="-95" dirty="0" err="1">
                <a:latin typeface="+mj-lt"/>
                <a:cs typeface="Calibri"/>
              </a:rPr>
              <a:t>espectro</a:t>
            </a:r>
            <a:endParaRPr lang="en-US" spc="-95" dirty="0">
              <a:latin typeface="+mj-lt"/>
              <a:cs typeface="Calibri"/>
            </a:endParaRPr>
          </a:p>
          <a:p>
            <a:pPr marL="1155700" lvl="2">
              <a:lnSpc>
                <a:spcPts val="3335"/>
              </a:lnSpc>
              <a:spcBef>
                <a:spcPts val="95"/>
              </a:spcBef>
              <a:buFont typeface="Arial"/>
              <a:buChar char="•"/>
              <a:tabLst>
                <a:tab pos="241300" algn="l"/>
              </a:tabLst>
            </a:pPr>
            <a:r>
              <a:rPr lang="en-US" spc="-95" dirty="0">
                <a:latin typeface="+mj-lt"/>
                <a:cs typeface="Calibri"/>
              </a:rPr>
              <a:t>DC=1% </a:t>
            </a:r>
            <a:r>
              <a:rPr lang="en-US" spc="-95" dirty="0">
                <a:latin typeface="+mj-lt"/>
                <a:cs typeface="Calibri"/>
                <a:sym typeface="Wingdings" panose="05000000000000000000" pitchFamily="2" charset="2"/>
              </a:rPr>
              <a:t> 36 </a:t>
            </a:r>
            <a:r>
              <a:rPr lang="en-US" spc="-95" dirty="0" err="1">
                <a:latin typeface="+mj-lt"/>
                <a:cs typeface="Calibri"/>
                <a:sym typeface="Wingdings" panose="05000000000000000000" pitchFamily="2" charset="2"/>
              </a:rPr>
              <a:t>segundos</a:t>
            </a:r>
            <a:r>
              <a:rPr lang="en-US" spc="-95" dirty="0">
                <a:latin typeface="+mj-lt"/>
                <a:cs typeface="Calibri"/>
                <a:sym typeface="Wingdings" panose="05000000000000000000" pitchFamily="2" charset="2"/>
              </a:rPr>
              <a:t> </a:t>
            </a:r>
            <a:r>
              <a:rPr lang="en-US" spc="-95" dirty="0" err="1">
                <a:latin typeface="+mj-lt"/>
                <a:cs typeface="Calibri"/>
                <a:sym typeface="Wingdings" panose="05000000000000000000" pitchFamily="2" charset="2"/>
              </a:rPr>
              <a:t>por</a:t>
            </a:r>
            <a:r>
              <a:rPr lang="en-US" spc="-95" dirty="0">
                <a:latin typeface="+mj-lt"/>
                <a:cs typeface="Calibri"/>
                <a:sym typeface="Wingdings" panose="05000000000000000000" pitchFamily="2" charset="2"/>
              </a:rPr>
              <a:t> hora</a:t>
            </a:r>
            <a:endParaRPr lang="en-US" spc="-95" dirty="0">
              <a:latin typeface="+mj-lt"/>
              <a:cs typeface="Calibri"/>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Half-duplex: </a:t>
            </a:r>
            <a:r>
              <a:rPr lang="en-US" spc="-95" dirty="0">
                <a:latin typeface="+mj-lt"/>
                <a:cs typeface="Calibri"/>
              </a:rPr>
              <a:t>un </a:t>
            </a:r>
            <a:r>
              <a:rPr lang="en-US" spc="-95" dirty="0" err="1">
                <a:latin typeface="+mj-lt"/>
                <a:cs typeface="Calibri"/>
              </a:rPr>
              <a:t>dispositivo</a:t>
            </a:r>
            <a:r>
              <a:rPr lang="en-US" spc="-95" dirty="0">
                <a:latin typeface="+mj-lt"/>
                <a:cs typeface="Calibri"/>
              </a:rPr>
              <a:t> LoRa no </a:t>
            </a:r>
            <a:r>
              <a:rPr lang="en-US" spc="-95" dirty="0" err="1">
                <a:latin typeface="+mj-lt"/>
                <a:cs typeface="Calibri"/>
              </a:rPr>
              <a:t>puede</a:t>
            </a:r>
            <a:r>
              <a:rPr lang="en-US" spc="-95" dirty="0">
                <a:latin typeface="+mj-lt"/>
                <a:cs typeface="Calibri"/>
              </a:rPr>
              <a:t> </a:t>
            </a:r>
            <a:r>
              <a:rPr lang="en-US" spc="-95" dirty="0" err="1">
                <a:latin typeface="+mj-lt"/>
                <a:cs typeface="Calibri"/>
              </a:rPr>
              <a:t>transmitir</a:t>
            </a:r>
            <a:r>
              <a:rPr lang="en-US" spc="-95" dirty="0">
                <a:latin typeface="+mj-lt"/>
                <a:cs typeface="Calibri"/>
              </a:rPr>
              <a:t> y </a:t>
            </a:r>
            <a:r>
              <a:rPr lang="en-US" spc="-95" dirty="0" err="1">
                <a:latin typeface="+mj-lt"/>
                <a:cs typeface="Calibri"/>
              </a:rPr>
              <a:t>recibir</a:t>
            </a:r>
            <a:r>
              <a:rPr lang="en-US" spc="-95" dirty="0">
                <a:latin typeface="+mj-lt"/>
                <a:cs typeface="Calibri"/>
              </a:rPr>
              <a:t> </a:t>
            </a:r>
            <a:r>
              <a:rPr lang="en-US" spc="-95" dirty="0" err="1">
                <a:latin typeface="+mj-lt"/>
                <a:cs typeface="Calibri"/>
              </a:rPr>
              <a:t>simultáneamente</a:t>
            </a:r>
            <a:endParaRPr lang="en-US" spc="-95" dirty="0">
              <a:latin typeface="+mj-lt"/>
              <a:cs typeface="Calibri"/>
            </a:endParaRPr>
          </a:p>
          <a:p>
            <a:pPr marL="698500" lvl="1">
              <a:lnSpc>
                <a:spcPts val="3335"/>
              </a:lnSpc>
              <a:spcBef>
                <a:spcPts val="95"/>
              </a:spcBef>
              <a:buFont typeface="Arial"/>
              <a:buChar char="•"/>
              <a:tabLst>
                <a:tab pos="241300" algn="l"/>
              </a:tabLst>
            </a:pPr>
            <a:r>
              <a:rPr lang="en-US" b="1" spc="-95" dirty="0" err="1">
                <a:solidFill>
                  <a:schemeClr val="tx1"/>
                </a:solidFill>
                <a:latin typeface="+mj-lt"/>
                <a:cs typeface="Calibri"/>
              </a:rPr>
              <a:t>Impacto</a:t>
            </a:r>
            <a:r>
              <a:rPr lang="en-US" b="1" spc="-95" dirty="0">
                <a:solidFill>
                  <a:srgbClr val="0070C0"/>
                </a:solidFill>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tipo</a:t>
            </a:r>
            <a:r>
              <a:rPr lang="en-US" spc="-95" dirty="0">
                <a:latin typeface="+mj-lt"/>
                <a:cs typeface="Calibri"/>
              </a:rPr>
              <a:t> de </a:t>
            </a:r>
            <a:r>
              <a:rPr lang="en-US" spc="-95" dirty="0" err="1">
                <a:latin typeface="+mj-lt"/>
                <a:cs typeface="Calibri"/>
              </a:rPr>
              <a:t>aplicación</a:t>
            </a:r>
            <a:r>
              <a:rPr lang="en-US" spc="-95" dirty="0">
                <a:latin typeface="+mj-lt"/>
                <a:cs typeface="Calibri"/>
              </a:rPr>
              <a:t>:</a:t>
            </a:r>
          </a:p>
          <a:p>
            <a:pPr marL="1155700" lvl="2">
              <a:lnSpc>
                <a:spcPts val="3335"/>
              </a:lnSpc>
              <a:spcBef>
                <a:spcPts val="95"/>
              </a:spcBef>
              <a:buFont typeface="Arial"/>
              <a:buChar char="•"/>
              <a:tabLst>
                <a:tab pos="241300" algn="l"/>
              </a:tabLst>
            </a:pPr>
            <a:r>
              <a:rPr lang="en-US" spc="-95" dirty="0">
                <a:latin typeface="+mj-lt"/>
                <a:cs typeface="Calibri"/>
              </a:rPr>
              <a:t>No es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que </a:t>
            </a:r>
            <a:r>
              <a:rPr lang="en-US" spc="-95" dirty="0" err="1">
                <a:latin typeface="+mj-lt"/>
                <a:cs typeface="Calibri"/>
              </a:rPr>
              <a:t>transmiten</a:t>
            </a:r>
            <a:r>
              <a:rPr lang="en-US" spc="-95" dirty="0">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tiempo</a:t>
            </a:r>
            <a:r>
              <a:rPr lang="en-US" spc="-95" dirty="0">
                <a:latin typeface="+mj-lt"/>
                <a:cs typeface="Calibri"/>
              </a:rPr>
              <a:t> real a </a:t>
            </a:r>
            <a:r>
              <a:rPr lang="en-US" spc="-95" dirty="0" err="1">
                <a:latin typeface="+mj-lt"/>
                <a:cs typeface="Calibri"/>
              </a:rPr>
              <a:t>altas</a:t>
            </a:r>
            <a:r>
              <a:rPr lang="en-US" spc="-95" dirty="0">
                <a:latin typeface="+mj-lt"/>
                <a:cs typeface="Calibri"/>
              </a:rPr>
              <a:t> </a:t>
            </a:r>
            <a:r>
              <a:rPr lang="en-US" spc="-95" dirty="0" err="1">
                <a:latin typeface="+mj-lt"/>
                <a:cs typeface="Calibri"/>
              </a:rPr>
              <a:t>frecuencias</a:t>
            </a:r>
            <a:r>
              <a:rPr lang="en-US" spc="-95" dirty="0">
                <a:latin typeface="+mj-lt"/>
                <a:cs typeface="Calibri"/>
              </a:rPr>
              <a:t> (</a:t>
            </a:r>
            <a:r>
              <a:rPr lang="en-US" spc="-95" dirty="0" err="1">
                <a:latin typeface="+mj-lt"/>
                <a:cs typeface="Calibri"/>
              </a:rPr>
              <a:t>ej</a:t>
            </a:r>
            <a:r>
              <a:rPr lang="en-US" spc="-95" dirty="0">
                <a:latin typeface="+mj-lt"/>
                <a:cs typeface="Calibri"/>
              </a:rPr>
              <a:t>. multimedia)</a:t>
            </a:r>
          </a:p>
          <a:p>
            <a:pPr marL="1155700" lvl="2">
              <a:lnSpc>
                <a:spcPct val="100000"/>
              </a:lnSpc>
              <a:spcBef>
                <a:spcPts val="95"/>
              </a:spcBef>
              <a:buFont typeface="Arial"/>
              <a:buChar char="•"/>
              <a:tabLst>
                <a:tab pos="241300" algn="l"/>
              </a:tabLst>
            </a:pPr>
            <a:r>
              <a:rPr lang="en-US" spc="-95" dirty="0">
                <a:latin typeface="+mj-lt"/>
                <a:cs typeface="Calibri"/>
              </a:rPr>
              <a:t>En general,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IoT que </a:t>
            </a:r>
            <a:r>
              <a:rPr lang="en-US" spc="-95" dirty="0" err="1">
                <a:latin typeface="+mj-lt"/>
                <a:cs typeface="Calibri"/>
              </a:rPr>
              <a:t>necesitan</a:t>
            </a:r>
            <a:r>
              <a:rPr lang="en-US" spc="-95" dirty="0">
                <a:latin typeface="+mj-lt"/>
                <a:cs typeface="Calibri"/>
              </a:rPr>
              <a:t> </a:t>
            </a:r>
            <a:r>
              <a:rPr lang="en-US" spc="-95" dirty="0" err="1">
                <a:latin typeface="+mj-lt"/>
                <a:cs typeface="Calibri"/>
              </a:rPr>
              <a:t>transmitir</a:t>
            </a:r>
            <a:r>
              <a:rPr lang="en-US" spc="-95" dirty="0">
                <a:latin typeface="+mj-lt"/>
                <a:cs typeface="Calibri"/>
              </a:rPr>
              <a:t> </a:t>
            </a:r>
            <a:r>
              <a:rPr lang="en-US" spc="-95" dirty="0" err="1">
                <a:latin typeface="+mj-lt"/>
                <a:cs typeface="Calibri"/>
              </a:rPr>
              <a:t>esporádicamente</a:t>
            </a:r>
            <a:r>
              <a:rPr lang="en-US" spc="-95" dirty="0">
                <a:latin typeface="+mj-lt"/>
                <a:cs typeface="Calibri"/>
              </a:rPr>
              <a:t> </a:t>
            </a:r>
            <a:r>
              <a:rPr lang="en-US" spc="-95" dirty="0" err="1">
                <a:latin typeface="+mj-lt"/>
                <a:cs typeface="Calibri"/>
              </a:rPr>
              <a:t>pequeños</a:t>
            </a:r>
            <a:r>
              <a:rPr lang="en-US" spc="-95" dirty="0">
                <a:latin typeface="+mj-lt"/>
                <a:cs typeface="Calibri"/>
              </a:rPr>
              <a:t> </a:t>
            </a:r>
            <a:r>
              <a:rPr lang="en-US" spc="-95" dirty="0" err="1">
                <a:latin typeface="+mj-lt"/>
                <a:cs typeface="Calibri"/>
              </a:rPr>
              <a:t>mensajes</a:t>
            </a:r>
            <a:r>
              <a:rPr lang="en-US" spc="-95" dirty="0">
                <a:latin typeface="+mj-lt"/>
                <a:cs typeface="Calibri"/>
              </a:rPr>
              <a:t> de </a:t>
            </a:r>
            <a:r>
              <a:rPr lang="en-US" spc="-95" dirty="0" err="1">
                <a:latin typeface="+mj-lt"/>
                <a:cs typeface="Calibri"/>
              </a:rPr>
              <a:t>datos</a:t>
            </a:r>
            <a:endParaRPr lang="es-ES" dirty="0"/>
          </a:p>
        </p:txBody>
      </p:sp>
      <p:sp>
        <p:nvSpPr>
          <p:cNvPr id="6" name="CuadroTexto 3">
            <a:extLst>
              <a:ext uri="{FF2B5EF4-FFF2-40B4-BE49-F238E27FC236}">
                <a16:creationId xmlns:a16="http://schemas.microsoft.com/office/drawing/2014/main" id="{85250963-87A5-7AEE-4E86-8D35A371F3C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B82E0E9D-1276-E73B-412B-C2751005C5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56032989"/>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abla&#10;&#10;Descripción generada automáticamente">
            <a:extLst>
              <a:ext uri="{FF2B5EF4-FFF2-40B4-BE49-F238E27FC236}">
                <a16:creationId xmlns:a16="http://schemas.microsoft.com/office/drawing/2014/main" id="{7846B7F6-1017-AB46-1E85-78CD6E25A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202" y="1444793"/>
            <a:ext cx="9807871" cy="4668612"/>
          </a:xfrm>
          <a:prstGeom prst="rect">
            <a:avLst/>
          </a:prstGeom>
        </p:spPr>
      </p:pic>
      <p:sp>
        <p:nvSpPr>
          <p:cNvPr id="12" name="CuadroTexto 11">
            <a:extLst>
              <a:ext uri="{FF2B5EF4-FFF2-40B4-BE49-F238E27FC236}">
                <a16:creationId xmlns:a16="http://schemas.microsoft.com/office/drawing/2014/main" id="{DA47F41C-2338-1F48-827E-618E427D39B5}"/>
              </a:ext>
            </a:extLst>
          </p:cNvPr>
          <p:cNvSpPr txBox="1"/>
          <p:nvPr/>
        </p:nvSpPr>
        <p:spPr>
          <a:xfrm>
            <a:off x="3096228" y="5990430"/>
            <a:ext cx="6192454" cy="369332"/>
          </a:xfrm>
          <a:prstGeom prst="rect">
            <a:avLst/>
          </a:prstGeom>
          <a:noFill/>
        </p:spPr>
        <p:txBody>
          <a:bodyPr wrap="square">
            <a:spAutoFit/>
          </a:bodyPr>
          <a:lstStyle/>
          <a:p>
            <a:r>
              <a:rPr lang="es-ES" dirty="0" err="1">
                <a:hlinkClick r:id="rId4"/>
              </a:rPr>
              <a:t>Airtime</a:t>
            </a:r>
            <a:r>
              <a:rPr lang="es-ES" dirty="0">
                <a:hlinkClick r:id="rId4"/>
              </a:rPr>
              <a:t> </a:t>
            </a:r>
            <a:r>
              <a:rPr lang="es-ES" dirty="0" err="1">
                <a:hlinkClick r:id="rId4"/>
              </a:rPr>
              <a:t>calculator</a:t>
            </a:r>
            <a:r>
              <a:rPr lang="es-ES" dirty="0">
                <a:hlinkClick r:id="rId4"/>
              </a:rPr>
              <a:t> </a:t>
            </a:r>
            <a:r>
              <a:rPr lang="es-ES" dirty="0" err="1">
                <a:hlinkClick r:id="rId4"/>
              </a:rPr>
              <a:t>for</a:t>
            </a:r>
            <a:r>
              <a:rPr lang="es-ES" dirty="0">
                <a:hlinkClick r:id="rId4"/>
              </a:rPr>
              <a:t> </a:t>
            </a:r>
            <a:r>
              <a:rPr lang="es-ES" dirty="0" err="1">
                <a:hlinkClick r:id="rId4"/>
              </a:rPr>
              <a:t>LoRaWAN</a:t>
            </a:r>
            <a:r>
              <a:rPr lang="es-ES" dirty="0">
                <a:hlinkClick r:id="rId4"/>
              </a:rPr>
              <a:t> (avbentem.github.io)</a:t>
            </a:r>
            <a:endParaRPr lang="es-ES" dirty="0"/>
          </a:p>
        </p:txBody>
      </p:sp>
      <p:sp>
        <p:nvSpPr>
          <p:cNvPr id="13" name="CuadroTexto 12">
            <a:extLst>
              <a:ext uri="{FF2B5EF4-FFF2-40B4-BE49-F238E27FC236}">
                <a16:creationId xmlns:a16="http://schemas.microsoft.com/office/drawing/2014/main" id="{593E9C87-CB91-03E6-2CCB-113D87A95753}"/>
              </a:ext>
            </a:extLst>
          </p:cNvPr>
          <p:cNvSpPr txBox="1">
            <a:spLocks noChangeArrowheads="1"/>
          </p:cNvSpPr>
          <p:nvPr/>
        </p:nvSpPr>
        <p:spPr bwMode="auto">
          <a:xfrm>
            <a:off x="8673618" y="2031257"/>
            <a:ext cx="2813532"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usuario especifica el tamaño de la cabecera (13 a 23 bytes en </a:t>
            </a:r>
            <a:r>
              <a:rPr lang="es-ES" altLang="en-US" sz="1600" b="1" dirty="0" err="1">
                <a:solidFill>
                  <a:schemeClr val="tx1"/>
                </a:solidFill>
              </a:rPr>
              <a:t>LoRaWAN</a:t>
            </a:r>
            <a:r>
              <a:rPr lang="es-ES" altLang="en-US" sz="1600" b="1" dirty="0">
                <a:solidFill>
                  <a:schemeClr val="tx1"/>
                </a:solidFill>
              </a:rPr>
              <a:t>) y el del  </a:t>
            </a:r>
            <a:r>
              <a:rPr lang="es-ES" altLang="en-US" sz="1600" b="1" dirty="0" err="1">
                <a:solidFill>
                  <a:schemeClr val="tx1"/>
                </a:solidFill>
              </a:rPr>
              <a:t>payload</a:t>
            </a:r>
            <a:endParaRPr lang="es-ES" altLang="en-US" sz="1600" b="1" dirty="0">
              <a:solidFill>
                <a:schemeClr val="tx1"/>
              </a:solidFill>
            </a:endParaRPr>
          </a:p>
        </p:txBody>
      </p:sp>
      <p:sp>
        <p:nvSpPr>
          <p:cNvPr id="14" name="CuadroTexto 13">
            <a:extLst>
              <a:ext uri="{FF2B5EF4-FFF2-40B4-BE49-F238E27FC236}">
                <a16:creationId xmlns:a16="http://schemas.microsoft.com/office/drawing/2014/main" id="{554E1B67-1274-5E9E-62B9-4EEDE24C9F30}"/>
              </a:ext>
            </a:extLst>
          </p:cNvPr>
          <p:cNvSpPr txBox="1">
            <a:spLocks noChangeArrowheads="1"/>
          </p:cNvSpPr>
          <p:nvPr/>
        </p:nvSpPr>
        <p:spPr bwMode="auto">
          <a:xfrm>
            <a:off x="23150" y="3276935"/>
            <a:ext cx="2251075" cy="226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Para distintos </a:t>
            </a:r>
            <a:r>
              <a:rPr lang="es-ES" altLang="en-US" sz="1600" b="1" dirty="0" err="1">
                <a:solidFill>
                  <a:schemeClr val="tx1"/>
                </a:solidFill>
              </a:rPr>
              <a:t>SFs</a:t>
            </a:r>
            <a:r>
              <a:rPr lang="es-ES" altLang="en-US" sz="1600" b="1" dirty="0">
                <a:solidFill>
                  <a:schemeClr val="tx1"/>
                </a:solidFill>
              </a:rPr>
              <a:t> (7..12) y BW (125, 250), dada la limitación del 1% de DC, se puede observar la distribución de paquetes (</a:t>
            </a:r>
            <a:r>
              <a:rPr lang="es-ES" altLang="en-US" sz="1600" b="1" dirty="0" err="1">
                <a:solidFill>
                  <a:schemeClr val="tx1"/>
                </a:solidFill>
              </a:rPr>
              <a:t>airtime</a:t>
            </a:r>
            <a:r>
              <a:rPr lang="es-ES" altLang="en-US" sz="1600" b="1" dirty="0">
                <a:solidFill>
                  <a:schemeClr val="tx1"/>
                </a:solidFill>
              </a:rPr>
              <a:t>), el tiempo de transmisión, y el número medio de paquetes/hora </a:t>
            </a:r>
          </a:p>
        </p:txBody>
      </p:sp>
      <p:sp>
        <p:nvSpPr>
          <p:cNvPr id="16" name="CuadroTexto 3">
            <a:extLst>
              <a:ext uri="{FF2B5EF4-FFF2-40B4-BE49-F238E27FC236}">
                <a16:creationId xmlns:a16="http://schemas.microsoft.com/office/drawing/2014/main" id="{9895CB6D-0B4A-7FEB-4F0D-7945BC20FC0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7" name="CuadroTexto 6">
            <a:extLst>
              <a:ext uri="{FF2B5EF4-FFF2-40B4-BE49-F238E27FC236}">
                <a16:creationId xmlns:a16="http://schemas.microsoft.com/office/drawing/2014/main" id="{954D5B18-2ABB-1ADC-F8A0-974209A250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20228580"/>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2A72538A-D8D7-B73B-916C-F01E76434CBF}"/>
              </a:ext>
            </a:extLst>
          </p:cNvPr>
          <p:cNvPicPr/>
          <p:nvPr/>
        </p:nvPicPr>
        <p:blipFill>
          <a:blip r:embed="rId3" cstate="print"/>
          <a:stretch>
            <a:fillRect/>
          </a:stretch>
        </p:blipFill>
        <p:spPr>
          <a:xfrm>
            <a:off x="711708" y="2499359"/>
            <a:ext cx="4946904" cy="3776472"/>
          </a:xfrm>
          <a:prstGeom prst="rect">
            <a:avLst/>
          </a:prstGeom>
        </p:spPr>
      </p:pic>
      <p:pic>
        <p:nvPicPr>
          <p:cNvPr id="4" name="object 4">
            <a:extLst>
              <a:ext uri="{FF2B5EF4-FFF2-40B4-BE49-F238E27FC236}">
                <a16:creationId xmlns:a16="http://schemas.microsoft.com/office/drawing/2014/main" id="{121114F4-B684-C2B5-3AFC-32899036B17B}"/>
              </a:ext>
            </a:extLst>
          </p:cNvPr>
          <p:cNvPicPr/>
          <p:nvPr/>
        </p:nvPicPr>
        <p:blipFill>
          <a:blip r:embed="rId4" cstate="print"/>
          <a:stretch>
            <a:fillRect/>
          </a:stretch>
        </p:blipFill>
        <p:spPr>
          <a:xfrm>
            <a:off x="6208776" y="2499359"/>
            <a:ext cx="5093208" cy="3776472"/>
          </a:xfrm>
          <a:prstGeom prst="rect">
            <a:avLst/>
          </a:prstGeom>
        </p:spPr>
      </p:pic>
      <p:sp>
        <p:nvSpPr>
          <p:cNvPr id="8" name="object 5">
            <a:extLst>
              <a:ext uri="{FF2B5EF4-FFF2-40B4-BE49-F238E27FC236}">
                <a16:creationId xmlns:a16="http://schemas.microsoft.com/office/drawing/2014/main" id="{E55F7F8C-7F4C-625F-39DC-09237F851D88}"/>
              </a:ext>
            </a:extLst>
          </p:cNvPr>
          <p:cNvSpPr txBox="1"/>
          <p:nvPr/>
        </p:nvSpPr>
        <p:spPr>
          <a:xfrm>
            <a:off x="661822" y="1555497"/>
            <a:ext cx="5309870"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a) </a:t>
            </a:r>
            <a:r>
              <a:rPr lang="es-ES" sz="2400" dirty="0">
                <a:latin typeface="+mj-lt"/>
                <a:cs typeface="Mongolian Baiti"/>
              </a:rPr>
              <a:t>Tiempos de t</a:t>
            </a:r>
            <a:r>
              <a:rPr sz="2400" dirty="0" err="1">
                <a:latin typeface="+mj-lt"/>
                <a:cs typeface="Mongolian Baiti"/>
              </a:rPr>
              <a:t>ransmisi</a:t>
            </a:r>
            <a:r>
              <a:rPr lang="es-ES" sz="2400" dirty="0" err="1">
                <a:latin typeface="+mj-lt"/>
                <a:cs typeface="Mongolian Baiti"/>
              </a:rPr>
              <a:t>ó</a:t>
            </a:r>
            <a:r>
              <a:rPr sz="2400" dirty="0">
                <a:latin typeface="+mj-lt"/>
                <a:cs typeface="Mongolian Baiti"/>
              </a:rPr>
              <a:t>n</a:t>
            </a:r>
            <a:r>
              <a:rPr sz="2400" spc="-30" dirty="0">
                <a:latin typeface="+mj-lt"/>
                <a:cs typeface="Mongolian Baiti"/>
              </a:rPr>
              <a:t> </a:t>
            </a:r>
            <a:r>
              <a:rPr lang="es-ES" sz="2400" spc="-30" dirty="0">
                <a:latin typeface="+mj-lt"/>
                <a:cs typeface="Mongolian Baiti"/>
              </a:rPr>
              <a:t>con</a:t>
            </a:r>
            <a:r>
              <a:rPr sz="2400" dirty="0">
                <a:latin typeface="+mj-lt"/>
                <a:cs typeface="Mongolian Baiti"/>
              </a:rPr>
              <a:t> </a:t>
            </a:r>
            <a:r>
              <a:rPr sz="2400" spc="-10" dirty="0">
                <a:latin typeface="+mj-lt"/>
                <a:cs typeface="Mongolian Baiti"/>
              </a:rPr>
              <a:t>SF=[7,12]</a:t>
            </a:r>
            <a:r>
              <a:rPr lang="es-ES" sz="2400" spc="-10" dirty="0">
                <a:latin typeface="+mj-lt"/>
                <a:cs typeface="Mongolian Baiti"/>
              </a:rPr>
              <a:t> y tamaño del </a:t>
            </a:r>
            <a:r>
              <a:rPr lang="es-ES" sz="2400" dirty="0" err="1">
                <a:latin typeface="+mj-lt"/>
                <a:cs typeface="Mongolian Baiti"/>
              </a:rPr>
              <a:t>payload</a:t>
            </a:r>
            <a:r>
              <a:rPr lang="es-ES" sz="2400" dirty="0">
                <a:latin typeface="+mj-lt"/>
                <a:cs typeface="Mongolian Baiti"/>
              </a:rPr>
              <a:t>=[10,150] </a:t>
            </a:r>
            <a:endParaRPr sz="2400" dirty="0">
              <a:latin typeface="+mj-lt"/>
              <a:cs typeface="Mongolian Baiti"/>
            </a:endParaRPr>
          </a:p>
        </p:txBody>
      </p:sp>
      <p:sp>
        <p:nvSpPr>
          <p:cNvPr id="9" name="object 6">
            <a:extLst>
              <a:ext uri="{FF2B5EF4-FFF2-40B4-BE49-F238E27FC236}">
                <a16:creationId xmlns:a16="http://schemas.microsoft.com/office/drawing/2014/main" id="{CDD2D034-75C7-A73E-CC59-1539F530C677}"/>
              </a:ext>
            </a:extLst>
          </p:cNvPr>
          <p:cNvSpPr txBox="1"/>
          <p:nvPr/>
        </p:nvSpPr>
        <p:spPr>
          <a:xfrm>
            <a:off x="6919505" y="1555497"/>
            <a:ext cx="4756785"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b)</a:t>
            </a:r>
            <a:r>
              <a:rPr sz="2400" spc="-15" dirty="0">
                <a:latin typeface="+mj-lt"/>
                <a:cs typeface="Mongolian Baiti"/>
              </a:rPr>
              <a:t> </a:t>
            </a:r>
            <a:r>
              <a:rPr sz="2400" dirty="0">
                <a:latin typeface="+mj-lt"/>
                <a:cs typeface="Mongolian Baiti"/>
              </a:rPr>
              <a:t>Ti</a:t>
            </a:r>
            <a:r>
              <a:rPr lang="es-ES" sz="2400" dirty="0" err="1">
                <a:latin typeface="+mj-lt"/>
                <a:cs typeface="Mongolian Baiti"/>
              </a:rPr>
              <a:t>empo</a:t>
            </a:r>
            <a:r>
              <a:rPr lang="es-ES" sz="2400" dirty="0">
                <a:latin typeface="+mj-lt"/>
                <a:cs typeface="Mongolian Baiti"/>
              </a:rPr>
              <a:t> de espera antes de transmitir el siguiente paquete</a:t>
            </a:r>
            <a:endParaRPr sz="2400" dirty="0">
              <a:latin typeface="+mj-lt"/>
              <a:cs typeface="Mongolian Baiti"/>
            </a:endParaRPr>
          </a:p>
        </p:txBody>
      </p:sp>
      <p:sp>
        <p:nvSpPr>
          <p:cNvPr id="10" name="Título 9">
            <a:extLst>
              <a:ext uri="{FF2B5EF4-FFF2-40B4-BE49-F238E27FC236}">
                <a16:creationId xmlns:a16="http://schemas.microsoft.com/office/drawing/2014/main" id="{118C7BC9-ABB5-47DA-A05D-575596D39E66}"/>
              </a:ext>
            </a:extLst>
          </p:cNvPr>
          <p:cNvSpPr>
            <a:spLocks noGrp="1"/>
          </p:cNvSpPr>
          <p:nvPr>
            <p:ph type="title"/>
          </p:nvPr>
        </p:nvSpPr>
        <p:spPr/>
        <p:txBody>
          <a:bodyPr/>
          <a:lstStyle/>
          <a:p>
            <a:endParaRPr lang="es-ES"/>
          </a:p>
        </p:txBody>
      </p:sp>
      <p:sp>
        <p:nvSpPr>
          <p:cNvPr id="11" name="CuadroTexto 3">
            <a:extLst>
              <a:ext uri="{FF2B5EF4-FFF2-40B4-BE49-F238E27FC236}">
                <a16:creationId xmlns:a16="http://schemas.microsoft.com/office/drawing/2014/main" id="{6FC8D2AA-490B-AC93-7ADD-8376CA604CD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5" name="CuadroTexto 6">
            <a:extLst>
              <a:ext uri="{FF2B5EF4-FFF2-40B4-BE49-F238E27FC236}">
                <a16:creationId xmlns:a16="http://schemas.microsoft.com/office/drawing/2014/main" id="{9975A7CF-ED79-0CC8-E143-B916A08AE17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98632915"/>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LoRaWAN</a:t>
            </a:r>
            <a:r>
              <a:rPr lang="en-US" sz="2400" dirty="0">
                <a:solidFill>
                  <a:schemeClr val="tx1"/>
                </a:solidFill>
                <a:latin typeface="Aptos Display"/>
              </a:rPr>
              <a:t> es un </a:t>
            </a:r>
            <a:r>
              <a:rPr lang="en-US" sz="2400" dirty="0" err="1">
                <a:solidFill>
                  <a:schemeClr val="tx1"/>
                </a:solidFill>
                <a:latin typeface="Aptos Display"/>
              </a:rPr>
              <a:t>estándar</a:t>
            </a:r>
            <a:r>
              <a:rPr lang="en-US" sz="2400" dirty="0">
                <a:solidFill>
                  <a:schemeClr val="tx1"/>
                </a:solidFill>
                <a:latin typeface="Aptos Display"/>
              </a:rPr>
              <a:t> de </a:t>
            </a:r>
            <a:r>
              <a:rPr lang="en-US" sz="2400" b="1" dirty="0">
                <a:solidFill>
                  <a:schemeClr val="tx1"/>
                </a:solidFill>
                <a:latin typeface="Aptos Display"/>
              </a:rPr>
              <a:t>LoRa Alliance</a:t>
            </a:r>
            <a:r>
              <a:rPr lang="en-US" sz="2400" dirty="0">
                <a:solidFill>
                  <a:schemeClr val="tx1"/>
                </a:solidFill>
                <a:latin typeface="Aptos Display"/>
              </a:rPr>
              <a:t> que </a:t>
            </a:r>
            <a:r>
              <a:rPr lang="en-US" sz="2400" dirty="0" err="1">
                <a:solidFill>
                  <a:schemeClr val="tx1"/>
                </a:solidFill>
                <a:latin typeface="Aptos Display"/>
              </a:rPr>
              <a:t>especifica</a:t>
            </a:r>
            <a:r>
              <a:rPr lang="en-US" sz="2400" dirty="0">
                <a:solidFill>
                  <a:schemeClr val="tx1"/>
                </a:solidFill>
                <a:latin typeface="Aptos Display"/>
              </a:rPr>
              <a:t> un protocol de </a:t>
            </a:r>
            <a:r>
              <a:rPr lang="en-US" sz="2400" dirty="0" err="1">
                <a:solidFill>
                  <a:schemeClr val="tx1"/>
                </a:solidFill>
                <a:latin typeface="Aptos Display"/>
              </a:rPr>
              <a:t>acceso</a:t>
            </a:r>
            <a:r>
              <a:rPr lang="en-US" sz="2400" dirty="0">
                <a:solidFill>
                  <a:schemeClr val="tx1"/>
                </a:solidFill>
                <a:latin typeface="Aptos Display"/>
              </a:rPr>
              <a:t> al medio (MAC) para un </a:t>
            </a:r>
            <a:r>
              <a:rPr lang="en-US" sz="2400" dirty="0" err="1">
                <a:solidFill>
                  <a:schemeClr val="tx1"/>
                </a:solidFill>
                <a:latin typeface="Aptos Display"/>
              </a:rPr>
              <a:t>dispositivo</a:t>
            </a:r>
            <a:r>
              <a:rPr lang="en-US" sz="2400" dirty="0">
                <a:solidFill>
                  <a:schemeClr val="tx1"/>
                </a:solidFill>
                <a:latin typeface="Aptos Display"/>
              </a:rPr>
              <a:t>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a:t>
            </a:r>
            <a:r>
              <a:rPr lang="en-US" dirty="0" err="1">
                <a:solidFill>
                  <a:schemeClr val="tx1"/>
                </a:solidFill>
                <a:latin typeface="Aptos Display"/>
              </a:rPr>
              <a:t>el</a:t>
            </a:r>
            <a:r>
              <a:rPr lang="en-US" dirty="0">
                <a:solidFill>
                  <a:schemeClr val="tx1"/>
                </a:solidFill>
                <a:latin typeface="Aptos Display"/>
              </a:rPr>
              <a:t> </a:t>
            </a:r>
            <a:r>
              <a:rPr lang="en-US" b="1" dirty="0" err="1">
                <a:solidFill>
                  <a:schemeClr val="tx1"/>
                </a:solidFill>
                <a:latin typeface="Aptos Display"/>
              </a:rPr>
              <a:t>formato</a:t>
            </a:r>
            <a:r>
              <a:rPr lang="en-US" b="1" dirty="0">
                <a:solidFill>
                  <a:schemeClr val="tx1"/>
                </a:solidFill>
                <a:latin typeface="Aptos Display"/>
              </a:rPr>
              <a:t> de los </a:t>
            </a:r>
            <a:r>
              <a:rPr lang="en-US" b="1" dirty="0" err="1">
                <a:solidFill>
                  <a:schemeClr val="tx1"/>
                </a:solidFill>
                <a:latin typeface="Aptos Display"/>
              </a:rPr>
              <a:t>mensajes</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los </a:t>
            </a:r>
            <a:r>
              <a:rPr lang="en-US" b="1" dirty="0" err="1">
                <a:solidFill>
                  <a:schemeClr val="tx1"/>
                </a:solidFill>
                <a:latin typeface="Aptos Display"/>
              </a:rPr>
              <a:t>parámetros</a:t>
            </a:r>
            <a:r>
              <a:rPr lang="en-US" b="1" dirty="0">
                <a:solidFill>
                  <a:schemeClr val="tx1"/>
                </a:solidFill>
                <a:latin typeface="Aptos Display"/>
              </a:rPr>
              <a:t> de </a:t>
            </a:r>
            <a:r>
              <a:rPr lang="en-US" b="1" dirty="0" err="1">
                <a:solidFill>
                  <a:schemeClr val="tx1"/>
                </a:solidFill>
                <a:latin typeface="Aptos Display"/>
              </a:rPr>
              <a:t>configuración</a:t>
            </a:r>
            <a:r>
              <a:rPr lang="en-US" b="1" dirty="0">
                <a:solidFill>
                  <a:schemeClr val="tx1"/>
                </a:solidFill>
                <a:latin typeface="Aptos Display"/>
              </a:rPr>
              <a:t> </a:t>
            </a:r>
            <a:r>
              <a:rPr lang="en-US" dirty="0" err="1">
                <a:solidFill>
                  <a:schemeClr val="tx1"/>
                </a:solidFill>
                <a:latin typeface="Aptos Display"/>
              </a:rPr>
              <a:t>regionales</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Identificación</a:t>
            </a:r>
            <a:r>
              <a:rPr lang="en-US" b="1" dirty="0">
                <a:solidFill>
                  <a:schemeClr val="tx1"/>
                </a:solidFill>
                <a:latin typeface="Aptos Display"/>
              </a:rPr>
              <a:t> de </a:t>
            </a:r>
            <a:r>
              <a:rPr lang="en-US" b="1" dirty="0" err="1">
                <a:solidFill>
                  <a:schemeClr val="tx1"/>
                </a:solidFill>
                <a:latin typeface="Aptos Display"/>
              </a:rPr>
              <a:t>dispositivos</a:t>
            </a:r>
            <a:r>
              <a:rPr lang="en-US" b="1" dirty="0">
                <a:solidFill>
                  <a:schemeClr val="tx1"/>
                </a:solidFill>
                <a:latin typeface="Aptos Display"/>
              </a:rPr>
              <a:t> </a:t>
            </a:r>
            <a:r>
              <a:rPr lang="en-US" dirty="0" err="1">
                <a:solidFill>
                  <a:schemeClr val="tx1"/>
                </a:solidFill>
                <a:latin typeface="Aptos Display"/>
              </a:rPr>
              <a:t>por</a:t>
            </a:r>
            <a:r>
              <a:rPr lang="en-US" dirty="0">
                <a:solidFill>
                  <a:schemeClr val="tx1"/>
                </a:solidFill>
                <a:latin typeface="Aptos Display"/>
              </a:rPr>
              <a:t> medio de un </a:t>
            </a:r>
            <a:r>
              <a:rPr lang="en-US" dirty="0" err="1">
                <a:solidFill>
                  <a:schemeClr val="tx1"/>
                </a:solidFill>
                <a:latin typeface="Aptos Display"/>
              </a:rPr>
              <a:t>devEUI</a:t>
            </a:r>
            <a:r>
              <a:rPr lang="en-US" dirty="0">
                <a:solidFill>
                  <a:schemeClr val="tx1"/>
                </a:solidFill>
                <a:latin typeface="Aptos Display"/>
              </a:rPr>
              <a:t>,</a:t>
            </a:r>
          </a:p>
          <a:p>
            <a:pPr marL="698500" lvl="1">
              <a:lnSpc>
                <a:spcPts val="3335"/>
              </a:lnSpc>
              <a:spcBef>
                <a:spcPts val="95"/>
              </a:spcBef>
              <a:buFont typeface="Arial"/>
              <a:buChar char="•"/>
              <a:tabLst>
                <a:tab pos="241300" algn="l"/>
              </a:tabLst>
            </a:pPr>
            <a:r>
              <a:rPr lang="en-US" dirty="0" err="1">
                <a:solidFill>
                  <a:schemeClr val="tx1"/>
                </a:solidFill>
                <a:latin typeface="Aptos Display"/>
              </a:rPr>
              <a:t>Diseñado</a:t>
            </a:r>
            <a:r>
              <a:rPr lang="en-US" dirty="0">
                <a:solidFill>
                  <a:schemeClr val="tx1"/>
                </a:solidFill>
                <a:latin typeface="Aptos Display"/>
              </a:rPr>
              <a:t> para </a:t>
            </a:r>
            <a:r>
              <a:rPr lang="en-US" b="1" dirty="0" err="1">
                <a:solidFill>
                  <a:schemeClr val="tx1"/>
                </a:solidFill>
                <a:latin typeface="Aptos Display"/>
              </a:rPr>
              <a:t>conectar</a:t>
            </a:r>
            <a:r>
              <a:rPr lang="en-US" b="1" dirty="0">
                <a:solidFill>
                  <a:schemeClr val="tx1"/>
                </a:solidFill>
                <a:latin typeface="Aptos Display"/>
              </a:rPr>
              <a:t> </a:t>
            </a:r>
            <a:r>
              <a:rPr lang="en-US" dirty="0">
                <a:solidFill>
                  <a:schemeClr val="tx1"/>
                </a:solidFill>
                <a:latin typeface="Aptos Display"/>
              </a:rPr>
              <a:t>“things” a Internet, </a:t>
            </a:r>
          </a:p>
          <a:p>
            <a:pPr marL="698500" lvl="1">
              <a:lnSpc>
                <a:spcPts val="3335"/>
              </a:lnSpc>
              <a:spcBef>
                <a:spcPts val="95"/>
              </a:spcBef>
              <a:buFont typeface="Arial"/>
              <a:buChar char="•"/>
              <a:tabLst>
                <a:tab pos="241300" algn="l"/>
              </a:tabLst>
            </a:pPr>
            <a:r>
              <a:rPr lang="en-US" dirty="0" err="1">
                <a:solidFill>
                  <a:schemeClr val="tx1"/>
                </a:solidFill>
                <a:latin typeface="Aptos Display"/>
              </a:rPr>
              <a:t>Comunicación</a:t>
            </a:r>
            <a:r>
              <a:rPr lang="en-US" dirty="0">
                <a:solidFill>
                  <a:schemeClr val="tx1"/>
                </a:solidFill>
                <a:latin typeface="Aptos Display"/>
              </a:rPr>
              <a:t> </a:t>
            </a:r>
            <a:r>
              <a:rPr lang="en-US" b="1" dirty="0" err="1">
                <a:solidFill>
                  <a:schemeClr val="tx1"/>
                </a:solidFill>
                <a:latin typeface="Aptos Display"/>
              </a:rPr>
              <a:t>bidireccional</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Seguridad</a:t>
            </a:r>
            <a:r>
              <a:rPr lang="en-US" dirty="0">
                <a:solidFill>
                  <a:schemeClr val="tx1"/>
                </a:solidFill>
                <a:latin typeface="Aptos Display"/>
              </a:rPr>
              <a:t> </a:t>
            </a:r>
            <a:r>
              <a:rPr lang="en-US" dirty="0" err="1">
                <a:solidFill>
                  <a:schemeClr val="tx1"/>
                </a:solidFill>
                <a:latin typeface="Aptos Display"/>
              </a:rPr>
              <a:t>extremo</a:t>
            </a:r>
            <a:r>
              <a:rPr lang="en-US" dirty="0">
                <a:solidFill>
                  <a:schemeClr val="tx1"/>
                </a:solidFill>
                <a:latin typeface="Aptos Display"/>
              </a:rPr>
              <a:t>-a-</a:t>
            </a:r>
            <a:r>
              <a:rPr lang="en-US" dirty="0" err="1">
                <a:solidFill>
                  <a:schemeClr val="tx1"/>
                </a:solidFill>
                <a:latin typeface="Aptos Display"/>
              </a:rPr>
              <a:t>extremo</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dirty="0" err="1">
                <a:solidFill>
                  <a:schemeClr val="tx1"/>
                </a:solidFill>
                <a:latin typeface="Aptos Display"/>
              </a:rPr>
              <a:t>Servicios</a:t>
            </a:r>
            <a:r>
              <a:rPr lang="en-US" dirty="0">
                <a:solidFill>
                  <a:schemeClr val="tx1"/>
                </a:solidFill>
                <a:latin typeface="Aptos Display"/>
              </a:rPr>
              <a:t> de </a:t>
            </a:r>
            <a:r>
              <a:rPr lang="en-US" b="1" dirty="0" err="1">
                <a:solidFill>
                  <a:schemeClr val="tx1"/>
                </a:solidFill>
                <a:latin typeface="Aptos Display"/>
              </a:rPr>
              <a:t>geolocalización</a:t>
            </a:r>
            <a:r>
              <a:rPr lang="en-US" dirty="0">
                <a:solidFill>
                  <a:schemeClr val="tx1"/>
                </a:solidFill>
                <a:latin typeface="Aptos Display"/>
              </a:rPr>
              <a:t> y </a:t>
            </a:r>
            <a:r>
              <a:rPr lang="en-US" b="1" dirty="0" err="1">
                <a:solidFill>
                  <a:schemeClr val="tx1"/>
                </a:solidFill>
                <a:latin typeface="Aptos Display"/>
              </a:rPr>
              <a:t>movilidad</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El </a:t>
            </a:r>
            <a:r>
              <a:rPr lang="en-US" b="1" dirty="0" err="1">
                <a:solidFill>
                  <a:srgbClr val="0070C0"/>
                </a:solidFill>
                <a:latin typeface="Aptos Display"/>
              </a:rPr>
              <a:t>estándar</a:t>
            </a:r>
            <a:r>
              <a:rPr lang="en-US" b="1" dirty="0">
                <a:solidFill>
                  <a:srgbClr val="0070C0"/>
                </a:solidFill>
                <a:latin typeface="Aptos Display"/>
              </a:rPr>
              <a:t> </a:t>
            </a:r>
            <a:r>
              <a:rPr lang="en-US" b="1" dirty="0" err="1">
                <a:solidFill>
                  <a:srgbClr val="0070C0"/>
                </a:solidFill>
                <a:latin typeface="Aptos Display"/>
              </a:rPr>
              <a:t>LoRaWAN</a:t>
            </a:r>
            <a:r>
              <a:rPr lang="en-US" b="1" dirty="0">
                <a:solidFill>
                  <a:srgbClr val="0070C0"/>
                </a:solidFill>
                <a:latin typeface="Aptos Display"/>
              </a:rPr>
              <a:t> </a:t>
            </a:r>
            <a:r>
              <a:rPr lang="en-US" b="1" dirty="0" err="1">
                <a:solidFill>
                  <a:srgbClr val="0070C0"/>
                </a:solidFill>
                <a:latin typeface="Aptos Display"/>
              </a:rPr>
              <a:t>fue</a:t>
            </a:r>
            <a:r>
              <a:rPr lang="en-US" b="1" dirty="0">
                <a:solidFill>
                  <a:srgbClr val="0070C0"/>
                </a:solidFill>
                <a:latin typeface="Aptos Display"/>
              </a:rPr>
              <a:t> </a:t>
            </a:r>
            <a:r>
              <a:rPr lang="en-US" b="1" dirty="0" err="1">
                <a:solidFill>
                  <a:srgbClr val="0070C0"/>
                </a:solidFill>
                <a:latin typeface="Aptos Display"/>
              </a:rPr>
              <a:t>ratificado</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la ITU </a:t>
            </a:r>
            <a:r>
              <a:rPr lang="en-US" b="1" dirty="0" err="1">
                <a:solidFill>
                  <a:srgbClr val="0070C0"/>
                </a:solidFill>
                <a:latin typeface="Aptos Display"/>
              </a:rPr>
              <a:t>en</a:t>
            </a:r>
            <a:r>
              <a:rPr lang="en-US" b="1" dirty="0">
                <a:solidFill>
                  <a:srgbClr val="0070C0"/>
                </a:solidFill>
                <a:latin typeface="Aptos Display"/>
              </a:rPr>
              <a:t> 2021</a:t>
            </a:r>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6" name="CuadroTexto 3">
            <a:extLst>
              <a:ext uri="{FF2B5EF4-FFF2-40B4-BE49-F238E27FC236}">
                <a16:creationId xmlns:a16="http://schemas.microsoft.com/office/drawing/2014/main" id="{162AA5F0-D667-8752-8BBC-870DFBE05B6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2C8F1C5D-1C1F-B1CB-9BC3-51E7F50ABA6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3078" name="Picture 6">
            <a:extLst>
              <a:ext uri="{FF2B5EF4-FFF2-40B4-BE49-F238E27FC236}">
                <a16:creationId xmlns:a16="http://schemas.microsoft.com/office/drawing/2014/main" id="{226FDA2E-71B1-776D-AE13-95ABFAA5B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678" y="4649492"/>
            <a:ext cx="3305321" cy="144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29617"/>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Tree>
    <p:extLst>
      <p:ext uri="{BB962C8B-B14F-4D97-AF65-F5344CB8AC3E}">
        <p14:creationId xmlns:p14="http://schemas.microsoft.com/office/powerpoint/2010/main" val="4221344456"/>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Tree>
    <p:extLst>
      <p:ext uri="{BB962C8B-B14F-4D97-AF65-F5344CB8AC3E}">
        <p14:creationId xmlns:p14="http://schemas.microsoft.com/office/powerpoint/2010/main" val="400331086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14338" name="Marcador de contenido 2">
            <a:extLst>
              <a:ext uri="{FF2B5EF4-FFF2-40B4-BE49-F238E27FC236}">
                <a16:creationId xmlns:a16="http://schemas.microsoft.com/office/drawing/2014/main" id="{7E402C7F-BCA5-1F84-8FBA-51D5CE7FD6F0}"/>
              </a:ext>
            </a:extLst>
          </p:cNvPr>
          <p:cNvSpPr txBox="1">
            <a:spLocks noGrp="1" noChangeArrowheads="1"/>
          </p:cNvSpPr>
          <p:nvPr>
            <p:ph idx="1"/>
          </p:nvPr>
        </p:nvSpPr>
        <p:spPr/>
        <p:txBody>
          <a:bodyPr/>
          <a:lstStyle/>
          <a:p>
            <a:pPr eaLnBrk="1" hangingPunct="1"/>
            <a:r>
              <a:rPr lang="es-ES" altLang="en-US" b="1" dirty="0" err="1">
                <a:solidFill>
                  <a:srgbClr val="0070C0"/>
                </a:solidFill>
                <a:latin typeface="Aptos" panose="020B0004020202020204" pitchFamily="34" charset="0"/>
              </a:rPr>
              <a:t>Portainer</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es un software de </a:t>
            </a:r>
            <a:r>
              <a:rPr lang="es-ES" altLang="en-US" b="1" dirty="0">
                <a:latin typeface="Aptos" panose="020B0004020202020204" pitchFamily="34" charset="0"/>
              </a:rPr>
              <a:t>administración de contenedores </a:t>
            </a:r>
            <a:r>
              <a:rPr lang="es-ES" altLang="en-US" b="1" dirty="0" err="1">
                <a:latin typeface="Aptos" panose="020B0004020202020204" pitchFamily="34" charset="0"/>
              </a:rPr>
              <a:t>docker</a:t>
            </a:r>
            <a:endParaRPr lang="es-ES" altLang="en-US" dirty="0">
              <a:latin typeface="Aptos" panose="020B0004020202020204" pitchFamily="34" charset="0"/>
            </a:endParaRPr>
          </a:p>
          <a:p>
            <a:pPr lvl="1" eaLnBrk="1" hangingPunct="1"/>
            <a:r>
              <a:rPr lang="es-ES" altLang="en-US" dirty="0">
                <a:latin typeface="Aptos" panose="020B0004020202020204" pitchFamily="34" charset="0"/>
              </a:rPr>
              <a:t>Interfaz web para </a:t>
            </a:r>
            <a:r>
              <a:rPr lang="es-ES" altLang="en-US" b="1" dirty="0" err="1">
                <a:latin typeface="Aptos" panose="020B0004020202020204" pitchFamily="34" charset="0"/>
              </a:rPr>
              <a:t>docker-compose</a:t>
            </a:r>
            <a:endParaRPr altLang="en-US" dirty="0">
              <a:latin typeface="Aptos" panose="020B0004020202020204" pitchFamily="34" charset="0"/>
            </a:endParaRPr>
          </a:p>
          <a:p>
            <a:pPr eaLnBrk="1" hangingPunct="1"/>
            <a:r>
              <a:rPr altLang="en-US" dirty="0">
                <a:latin typeface="Aptos" panose="020B0004020202020204" pitchFamily="34" charset="0"/>
              </a:rPr>
              <a:t>Desde el terminal, instalar </a:t>
            </a:r>
            <a:r>
              <a:rPr altLang="en-US" b="1" dirty="0" err="1">
                <a:solidFill>
                  <a:srgbClr val="0070C0"/>
                </a:solidFill>
                <a:latin typeface="Aptos" panose="020B0004020202020204" pitchFamily="34" charset="0"/>
              </a:rPr>
              <a:t>Portainer</a:t>
            </a:r>
            <a:endParaRPr altLang="en-US" b="1" dirty="0">
              <a:solidFill>
                <a:srgbClr val="0070C0"/>
              </a:solidFill>
              <a:latin typeface="Aptos" panose="020B0004020202020204" pitchFamily="34" charset="0"/>
            </a:endParaRPr>
          </a:p>
          <a:p>
            <a:pPr eaLnBrk="1" hangingPunct="1"/>
            <a:endParaRPr altLang="en-US" dirty="0">
              <a:latin typeface="Aptos" panose="020B0004020202020204" pitchFamily="34" charset="0"/>
            </a:endParaRPr>
          </a:p>
        </p:txBody>
      </p:sp>
      <p:sp>
        <p:nvSpPr>
          <p:cNvPr id="14339" name="CuadroTexto 9">
            <a:extLst>
              <a:ext uri="{FF2B5EF4-FFF2-40B4-BE49-F238E27FC236}">
                <a16:creationId xmlns:a16="http://schemas.microsoft.com/office/drawing/2014/main" id="{71D278DA-E885-A9A5-D1B4-806B312B2761}"/>
              </a:ext>
            </a:extLst>
          </p:cNvPr>
          <p:cNvSpPr txBox="1">
            <a:spLocks noChangeArrowheads="1"/>
          </p:cNvSpPr>
          <p:nvPr/>
        </p:nvSpPr>
        <p:spPr bwMode="auto">
          <a:xfrm>
            <a:off x="1122362" y="3749045"/>
            <a:ext cx="10321925" cy="251761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volumen </a:t>
            </a:r>
            <a:r>
              <a:rPr lang="es-ES" altLang="en-US" sz="2000" dirty="0" err="1">
                <a:latin typeface="Courier New" panose="02070309020205020404" pitchFamily="49" charset="0"/>
                <a:cs typeface="Courier New" panose="02070309020205020404" pitchFamily="49" charset="0"/>
              </a:rPr>
              <a:t>create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run –d –p 8000:8000 –p 9443:9443 –-</a:t>
            </a:r>
            <a:r>
              <a:rPr lang="es-ES" altLang="en-US" sz="2000" dirty="0" err="1">
                <a:latin typeface="Courier New" panose="02070309020205020404" pitchFamily="49" charset="0"/>
                <a:cs typeface="Courier New" panose="02070309020205020404" pitchFamily="49" charset="0"/>
              </a:rPr>
              <a:t>name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 \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 </a:t>
            </a:r>
            <a:r>
              <a:rPr lang="es-ES" altLang="en-US" sz="2000" dirty="0" err="1">
                <a:latin typeface="Courier New" panose="02070309020205020404" pitchFamily="49" charset="0"/>
                <a:cs typeface="Courier New" panose="02070309020205020404" pitchFamily="49" charset="0"/>
              </a:rPr>
              <a:t>restart-always</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portainer_data</a:t>
            </a:r>
            <a:r>
              <a:rPr lang="es-ES" altLang="en-US" sz="2000" dirty="0">
                <a:latin typeface="Courier New" panose="02070309020205020404" pitchFamily="49" charset="0"/>
                <a:cs typeface="Courier New" panose="02070309020205020404" pitchFamily="49" charset="0"/>
              </a:rPr>
              <a:t>:/data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portainer-ce:latest</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container </a:t>
            </a:r>
            <a:r>
              <a:rPr lang="es-ES" altLang="en-US" sz="2000" dirty="0" err="1">
                <a:latin typeface="Courier New" panose="02070309020205020404" pitchFamily="49" charset="0"/>
                <a:cs typeface="Courier New" panose="02070309020205020404" pitchFamily="49" charset="0"/>
              </a:rPr>
              <a:t>ps</a:t>
            </a:r>
            <a:endParaRPr lang="es-ES" altLang="en-US" sz="20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endParaRPr lang="es-ES" altLang="en-US" sz="1600" dirty="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4868DB4D-4F51-46CE-2BFF-5BDF340C431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6C1FFC0F-95FF-0AF2-599E-98CF94624F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pic>
        <p:nvPicPr>
          <p:cNvPr id="3" name="Picture 4" descr="How to install Portainer using Docker Compose - Jacar">
            <a:extLst>
              <a:ext uri="{FF2B5EF4-FFF2-40B4-BE49-F238E27FC236}">
                <a16:creationId xmlns:a16="http://schemas.microsoft.com/office/drawing/2014/main" id="{1D877670-A35E-CAAA-1D60-5F498B6A4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432" y="2716906"/>
            <a:ext cx="3195718" cy="1043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Tree>
    <p:extLst>
      <p:ext uri="{BB962C8B-B14F-4D97-AF65-F5344CB8AC3E}">
        <p14:creationId xmlns:p14="http://schemas.microsoft.com/office/powerpoint/2010/main" val="2773020158"/>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Tree>
    <p:extLst>
      <p:ext uri="{BB962C8B-B14F-4D97-AF65-F5344CB8AC3E}">
        <p14:creationId xmlns:p14="http://schemas.microsoft.com/office/powerpoint/2010/main" val="3361161613"/>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
        <p:nvSpPr>
          <p:cNvPr id="6" name="CuadroTexto 5">
            <a:extLst>
              <a:ext uri="{FF2B5EF4-FFF2-40B4-BE49-F238E27FC236}">
                <a16:creationId xmlns:a16="http://schemas.microsoft.com/office/drawing/2014/main" id="{8707EE42-4943-BAD2-373E-CFBDC43C09A5}"/>
              </a:ext>
            </a:extLst>
          </p:cNvPr>
          <p:cNvSpPr txBox="1">
            <a:spLocks noChangeArrowheads="1"/>
          </p:cNvSpPr>
          <p:nvPr/>
        </p:nvSpPr>
        <p:spPr bwMode="auto">
          <a:xfrm>
            <a:off x="7738269" y="4477934"/>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Aplicación: software responsable del procesamiento seguro de los datos de las aplicaciones</a:t>
            </a:r>
          </a:p>
        </p:txBody>
      </p:sp>
    </p:spTree>
    <p:extLst>
      <p:ext uri="{BB962C8B-B14F-4D97-AF65-F5344CB8AC3E}">
        <p14:creationId xmlns:p14="http://schemas.microsoft.com/office/powerpoint/2010/main" val="3720022516"/>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Especificación</a:t>
            </a:r>
            <a:r>
              <a:rPr lang="en-US" sz="2400" b="1" dirty="0">
                <a:solidFill>
                  <a:schemeClr val="tx1"/>
                </a:solidFill>
                <a:latin typeface="Aptos Display"/>
              </a:rPr>
              <a:t> de </a:t>
            </a:r>
            <a:r>
              <a:rPr lang="en-US" sz="2400" b="1" dirty="0" err="1">
                <a:solidFill>
                  <a:schemeClr val="tx1"/>
                </a:solidFill>
                <a:latin typeface="Aptos Display"/>
              </a:rPr>
              <a:t>parámetros</a:t>
            </a:r>
            <a:r>
              <a:rPr lang="en-US" sz="2400" b="1" dirty="0">
                <a:solidFill>
                  <a:schemeClr val="tx1"/>
                </a:solidFill>
                <a:latin typeface="Aptos Display"/>
              </a:rPr>
              <a:t> </a:t>
            </a:r>
            <a:r>
              <a:rPr lang="en-US" sz="2400" b="1" dirty="0" err="1">
                <a:solidFill>
                  <a:schemeClr val="tx1"/>
                </a:solidFill>
                <a:latin typeface="Aptos Display"/>
              </a:rPr>
              <a:t>regionales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en</a:t>
            </a:r>
            <a:r>
              <a:rPr lang="en-US" sz="2400" b="1" dirty="0">
                <a:solidFill>
                  <a:srgbClr val="0070C0"/>
                </a:solidFill>
                <a:latin typeface="Aptos Display"/>
              </a:rPr>
              <a:t> Europa (Banda EU863-870 MHz)</a:t>
            </a:r>
          </a:p>
          <a:p>
            <a:pPr marL="698500" lvl="1">
              <a:lnSpc>
                <a:spcPct val="100000"/>
              </a:lnSpc>
              <a:spcBef>
                <a:spcPts val="95"/>
              </a:spcBef>
              <a:buFont typeface="Arial"/>
              <a:buChar char="•"/>
              <a:tabLst>
                <a:tab pos="241300" algn="l"/>
              </a:tabLst>
            </a:pPr>
            <a:r>
              <a:rPr lang="en-US" dirty="0"/>
              <a:t>Canales , </a:t>
            </a:r>
            <a:r>
              <a:rPr lang="en-US" dirty="0" err="1"/>
              <a:t>tasa</a:t>
            </a:r>
            <a:r>
              <a:rPr lang="en-US" dirty="0"/>
              <a:t> de </a:t>
            </a:r>
            <a:r>
              <a:rPr lang="en-US" dirty="0" err="1"/>
              <a:t>datos</a:t>
            </a:r>
            <a:r>
              <a:rPr lang="en-US" dirty="0"/>
              <a:t>, </a:t>
            </a:r>
            <a:r>
              <a:rPr lang="en-US" dirty="0" err="1"/>
              <a:t>ciclo</a:t>
            </a:r>
            <a:r>
              <a:rPr lang="en-US" dirty="0"/>
              <a:t> de </a:t>
            </a:r>
            <a:r>
              <a:rPr lang="en-US" dirty="0" err="1"/>
              <a:t>actividad</a:t>
            </a:r>
            <a:r>
              <a:rPr lang="en-US" dirty="0"/>
              <a:t>, payload </a:t>
            </a:r>
            <a:r>
              <a:rPr lang="en-US" dirty="0" err="1"/>
              <a:t>máximo</a:t>
            </a:r>
            <a:r>
              <a:rPr lang="en-US" dirty="0"/>
              <a:t>, etc.</a:t>
            </a:r>
          </a:p>
          <a:p>
            <a:pPr marL="698500" lvl="1">
              <a:lnSpc>
                <a:spcPct val="100000"/>
              </a:lnSpc>
              <a:spcBef>
                <a:spcPts val="95"/>
              </a:spcBef>
              <a:buFont typeface="Arial"/>
              <a:buChar char="•"/>
              <a:tabLst>
                <a:tab pos="241300" algn="l"/>
              </a:tabLst>
            </a:pPr>
            <a:r>
              <a:rPr lang="en-US" dirty="0"/>
              <a:t>Ver </a:t>
            </a:r>
            <a:r>
              <a:rPr lang="en-US" dirty="0" err="1"/>
              <a:t>el</a:t>
            </a:r>
            <a:r>
              <a:rPr lang="en-US" dirty="0"/>
              <a:t> </a:t>
            </a:r>
            <a:r>
              <a:rPr lang="en-US" dirty="0" err="1"/>
              <a:t>listado</a:t>
            </a:r>
            <a:r>
              <a:rPr lang="en-US" dirty="0"/>
              <a:t> </a:t>
            </a:r>
            <a:r>
              <a:rPr lang="en-US" dirty="0" err="1"/>
              <a:t>completo</a:t>
            </a:r>
            <a:r>
              <a:rPr lang="en-US" dirty="0"/>
              <a:t> </a:t>
            </a:r>
            <a:r>
              <a:rPr lang="en-US" dirty="0" err="1"/>
              <a:t>en</a:t>
            </a:r>
            <a:r>
              <a:rPr lang="en-US" dirty="0"/>
              <a:t>: </a:t>
            </a:r>
            <a:r>
              <a:rPr lang="en-US" dirty="0">
                <a:hlinkClick r:id="rId3"/>
              </a:rPr>
              <a:t>EU863-870 MHz Band | The Things Network</a:t>
            </a: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graphicFrame>
        <p:nvGraphicFramePr>
          <p:cNvPr id="8" name="Tabla 7">
            <a:extLst>
              <a:ext uri="{FF2B5EF4-FFF2-40B4-BE49-F238E27FC236}">
                <a16:creationId xmlns:a16="http://schemas.microsoft.com/office/drawing/2014/main" id="{33445D45-42F3-53C0-AB7E-3D5B8FA9312D}"/>
              </a:ext>
            </a:extLst>
          </p:cNvPr>
          <p:cNvGraphicFramePr>
            <a:graphicFrameLocks noGrp="1"/>
          </p:cNvGraphicFramePr>
          <p:nvPr>
            <p:extLst>
              <p:ext uri="{D42A27DB-BD31-4B8C-83A1-F6EECF244321}">
                <p14:modId xmlns:p14="http://schemas.microsoft.com/office/powerpoint/2010/main" val="1250084699"/>
              </p:ext>
            </p:extLst>
          </p:nvPr>
        </p:nvGraphicFramePr>
        <p:xfrm>
          <a:off x="1414542" y="3429000"/>
          <a:ext cx="10072608" cy="1463040"/>
        </p:xfrm>
        <a:graphic>
          <a:graphicData uri="http://schemas.openxmlformats.org/drawingml/2006/table">
            <a:tbl>
              <a:tblPr/>
              <a:tblGrid>
                <a:gridCol w="2974383">
                  <a:extLst>
                    <a:ext uri="{9D8B030D-6E8A-4147-A177-3AD203B41FA5}">
                      <a16:colId xmlns:a16="http://schemas.microsoft.com/office/drawing/2014/main" val="3703548798"/>
                    </a:ext>
                  </a:extLst>
                </a:gridCol>
                <a:gridCol w="2061921">
                  <a:extLst>
                    <a:ext uri="{9D8B030D-6E8A-4147-A177-3AD203B41FA5}">
                      <a16:colId xmlns:a16="http://schemas.microsoft.com/office/drawing/2014/main" val="3651026313"/>
                    </a:ext>
                  </a:extLst>
                </a:gridCol>
                <a:gridCol w="2518152">
                  <a:extLst>
                    <a:ext uri="{9D8B030D-6E8A-4147-A177-3AD203B41FA5}">
                      <a16:colId xmlns:a16="http://schemas.microsoft.com/office/drawing/2014/main" val="1796511985"/>
                    </a:ext>
                  </a:extLst>
                </a:gridCol>
                <a:gridCol w="2518152">
                  <a:extLst>
                    <a:ext uri="{9D8B030D-6E8A-4147-A177-3AD203B41FA5}">
                      <a16:colId xmlns:a16="http://schemas.microsoft.com/office/drawing/2014/main" val="2244376782"/>
                    </a:ext>
                  </a:extLst>
                </a:gridCol>
              </a:tblGrid>
              <a:tr h="0">
                <a:tc>
                  <a:txBody>
                    <a:bodyPr/>
                    <a:lstStyle/>
                    <a:p>
                      <a:pPr algn="l" fontAlgn="t"/>
                      <a:r>
                        <a:rPr lang="es-ES" b="1" dirty="0" err="1">
                          <a:solidFill>
                            <a:srgbClr val="363636"/>
                          </a:solidFill>
                          <a:effectLst/>
                        </a:rPr>
                        <a:t>Channel</a:t>
                      </a:r>
                      <a:r>
                        <a:rPr lang="es-ES" b="1" dirty="0">
                          <a:solidFill>
                            <a:srgbClr val="363636"/>
                          </a:solidFill>
                          <a:effectLst/>
                        </a:rPr>
                        <a:t> </a:t>
                      </a:r>
                      <a:r>
                        <a:rPr lang="es-ES" b="1" dirty="0" err="1">
                          <a:solidFill>
                            <a:srgbClr val="363636"/>
                          </a:solidFill>
                          <a:effectLst/>
                        </a:rPr>
                        <a:t>frequency</a:t>
                      </a:r>
                      <a:r>
                        <a:rPr lang="es-ES" b="1" dirty="0">
                          <a:solidFill>
                            <a:srgbClr val="363636"/>
                          </a:solidFill>
                          <a:effectLst/>
                        </a:rPr>
                        <a:t> (MHz)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Bandwidth</a:t>
                      </a:r>
                      <a:r>
                        <a:rPr lang="es-ES" b="1" dirty="0">
                          <a:solidFill>
                            <a:srgbClr val="363636"/>
                          </a:solidFill>
                          <a:effectLst/>
                        </a:rPr>
                        <a:t> (kHz)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LoRa</a:t>
                      </a:r>
                      <a:r>
                        <a:rPr lang="es-ES" b="1" dirty="0">
                          <a:solidFill>
                            <a:srgbClr val="363636"/>
                          </a:solidFill>
                          <a:effectLst/>
                        </a:rPr>
                        <a:t> data </a:t>
                      </a:r>
                      <a:r>
                        <a:rPr lang="es-ES" b="1" dirty="0" err="1">
                          <a:solidFill>
                            <a:srgbClr val="363636"/>
                          </a:solidFill>
                          <a:effectLst/>
                        </a:rPr>
                        <a:t>rate</a:t>
                      </a:r>
                      <a:r>
                        <a:rPr lang="es-ES" b="1" dirty="0">
                          <a:solidFill>
                            <a:srgbClr val="363636"/>
                          </a:solidFill>
                          <a:effectLst/>
                        </a:rPr>
                        <a:t> (DR)</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a:solidFill>
                            <a:srgbClr val="363636"/>
                          </a:solidFill>
                          <a:effectLst/>
                        </a:rPr>
                        <a:t>Bit </a:t>
                      </a:r>
                      <a:r>
                        <a:rPr lang="es-ES" b="1" dirty="0" err="1">
                          <a:solidFill>
                            <a:srgbClr val="363636"/>
                          </a:solidFill>
                          <a:effectLst/>
                        </a:rPr>
                        <a:t>rate</a:t>
                      </a:r>
                      <a:endParaRPr lang="es-ES" b="1" dirty="0">
                        <a:solidFill>
                          <a:srgbClr val="363636"/>
                        </a:solidFill>
                        <a:effectLst/>
                      </a:endParaRP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2226414396"/>
                  </a:ext>
                </a:extLst>
              </a:tr>
              <a:tr h="0">
                <a:tc>
                  <a:txBody>
                    <a:bodyPr/>
                    <a:lstStyle/>
                    <a:p>
                      <a:pPr algn="l" fontAlgn="t"/>
                      <a:r>
                        <a:rPr lang="es-ES">
                          <a:effectLst/>
                        </a:rPr>
                        <a:t>868.10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3288467692"/>
                  </a:ext>
                </a:extLst>
              </a:tr>
              <a:tr h="0">
                <a:tc>
                  <a:txBody>
                    <a:bodyPr/>
                    <a:lstStyle/>
                    <a:p>
                      <a:pPr algn="l" fontAlgn="t"/>
                      <a:r>
                        <a:rPr lang="es-ES">
                          <a:effectLst/>
                        </a:rPr>
                        <a:t>868.30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586003944"/>
                  </a:ext>
                </a:extLst>
              </a:tr>
              <a:tr h="0">
                <a:tc>
                  <a:txBody>
                    <a:bodyPr/>
                    <a:lstStyle/>
                    <a:p>
                      <a:pPr algn="l" fontAlgn="t"/>
                      <a:r>
                        <a:rPr lang="es-ES" dirty="0">
                          <a:effectLst/>
                        </a:rPr>
                        <a:t>868.50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dirty="0">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1820410368"/>
                  </a:ext>
                </a:extLst>
              </a:tr>
            </a:tbl>
          </a:graphicData>
        </a:graphic>
      </p:graphicFrame>
    </p:spTree>
    <p:extLst>
      <p:ext uri="{BB962C8B-B14F-4D97-AF65-F5344CB8AC3E}">
        <p14:creationId xmlns:p14="http://schemas.microsoft.com/office/powerpoint/2010/main" val="255859813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Identificación</a:t>
            </a:r>
            <a:r>
              <a:rPr lang="en-US" sz="2400" b="1" dirty="0">
                <a:solidFill>
                  <a:schemeClr val="tx1"/>
                </a:solidFill>
                <a:latin typeface="Aptos Display"/>
              </a:rPr>
              <a:t> de </a:t>
            </a:r>
            <a:r>
              <a:rPr lang="en-US" sz="2400" b="1" dirty="0" err="1">
                <a:solidFill>
                  <a:schemeClr val="tx1"/>
                </a:solidFill>
                <a:latin typeface="Aptos Display"/>
              </a:rPr>
              <a:t>dispositivos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p>
          <a:p>
            <a:pPr marL="698500" lvl="1">
              <a:lnSpc>
                <a:spcPct val="100000"/>
              </a:lnSpc>
              <a:spcBef>
                <a:spcPts val="95"/>
              </a:spcBef>
              <a:buFont typeface="Arial"/>
              <a:buChar char="•"/>
              <a:tabLst>
                <a:tab pos="241300" algn="l"/>
              </a:tabLst>
            </a:pPr>
            <a:r>
              <a:rPr lang="en-US" b="1" dirty="0" err="1">
                <a:solidFill>
                  <a:srgbClr val="0070C0"/>
                </a:solidFill>
              </a:rPr>
              <a:t>DevEUI</a:t>
            </a:r>
            <a:r>
              <a:rPr lang="en-US" dirty="0"/>
              <a:t>: </a:t>
            </a:r>
            <a:r>
              <a:rPr lang="es-ES" sz="2400" b="0" i="0" u="none" strike="noStrike" baseline="0" dirty="0">
                <a:latin typeface="NimbusRomNo9L-Regu"/>
              </a:rPr>
              <a:t>Identificador de dispositivo final de 64 bits, EUI-64 </a:t>
            </a:r>
            <a:r>
              <a:rPr lang="es-ES" sz="2400" b="1" i="0" u="none" strike="noStrike" baseline="0" dirty="0">
                <a:latin typeface="NimbusRomNo9L-Regu"/>
              </a:rPr>
              <a:t>[única]</a:t>
            </a:r>
            <a:r>
              <a:rPr lang="es-ES" sz="2400" b="0" i="0" u="none" strike="noStrike" baseline="0" dirty="0">
                <a:latin typeface="NimbusRomNo9L-Regu"/>
              </a:rPr>
              <a:t>, definido por el fabricante</a:t>
            </a:r>
          </a:p>
          <a:p>
            <a:pPr marL="698500" lvl="1">
              <a:lnSpc>
                <a:spcPct val="100000"/>
              </a:lnSpc>
              <a:spcBef>
                <a:spcPts val="95"/>
              </a:spcBef>
              <a:buFont typeface="Arial"/>
              <a:buChar char="•"/>
              <a:tabLst>
                <a:tab pos="241300" algn="l"/>
              </a:tabLst>
            </a:pPr>
            <a:r>
              <a:rPr lang="es-ES" b="1" dirty="0" err="1">
                <a:solidFill>
                  <a:srgbClr val="0070C0"/>
                </a:solidFill>
              </a:rPr>
              <a:t>DevAddr</a:t>
            </a:r>
            <a:r>
              <a:rPr lang="es-ES" b="1" dirty="0">
                <a:solidFill>
                  <a:srgbClr val="0070C0"/>
                </a:solidFill>
              </a:rPr>
              <a:t>:</a:t>
            </a:r>
            <a:r>
              <a:rPr lang="es-ES" sz="2400" b="0" i="0" u="none" strike="noStrike" baseline="0" dirty="0">
                <a:latin typeface="NimbusRomNo9L-Regu"/>
              </a:rPr>
              <a:t> Dirección de dispositivo de 32 bits </a:t>
            </a:r>
            <a:r>
              <a:rPr lang="es-ES" sz="2400" b="1" i="0" u="none" strike="noStrike" baseline="0" dirty="0">
                <a:latin typeface="NimbusRomNo9L-Regu"/>
              </a:rPr>
              <a:t>[no única]</a:t>
            </a:r>
            <a:r>
              <a:rPr lang="es-ES" sz="2400" b="0" i="0" u="none" strike="noStrike" baseline="0" dirty="0">
                <a:latin typeface="NimbusRomNo9L-Regu"/>
              </a:rPr>
              <a:t> retornada al dispositivo tras activación</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AppEUI</a:t>
            </a:r>
            <a:r>
              <a:rPr lang="es-ES" sz="2400" b="0" i="0" u="none" strike="noStrike" baseline="0" dirty="0">
                <a:latin typeface="NimbusRomNo9L-Regu"/>
              </a:rPr>
              <a:t>: Identificador de aplicación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GatewayEUI</a:t>
            </a:r>
            <a:r>
              <a:rPr lang="es-ES" dirty="0">
                <a:latin typeface="NimbusRomNo9L-Regu"/>
              </a:rPr>
              <a:t>: </a:t>
            </a:r>
            <a:r>
              <a:rPr lang="es-ES" sz="2400" b="0" i="0" u="none" strike="noStrike" baseline="0" dirty="0">
                <a:latin typeface="NimbusRomNo9L-Regu"/>
              </a:rPr>
              <a:t>Identificador de puerta de enlace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b="1" dirty="0" err="1">
                <a:solidFill>
                  <a:srgbClr val="0070C0"/>
                </a:solidFill>
                <a:latin typeface="NimbusRomNo9L-Regu"/>
              </a:rPr>
              <a:t>AppKey</a:t>
            </a:r>
            <a:r>
              <a:rPr lang="es-ES" b="1" dirty="0">
                <a:solidFill>
                  <a:srgbClr val="0070C0"/>
                </a:solidFill>
                <a:latin typeface="NimbusRomNo9L-Regu"/>
              </a:rPr>
              <a:t>: </a:t>
            </a:r>
            <a:r>
              <a:rPr lang="es-ES" sz="2400" b="0" i="0" u="none" strike="noStrike" baseline="0" dirty="0">
                <a:latin typeface="NimbusRomNo9L-Regu"/>
              </a:rPr>
              <a:t>Clave sólo conocida por el dispositivo y por la aplicación que permite derivar las dos claves de sesión durante el procedimiento de activación </a:t>
            </a:r>
            <a:r>
              <a:rPr lang="es-ES" sz="2400" b="1" i="0" u="none" strike="noStrike" baseline="0" dirty="0">
                <a:latin typeface="NimbusRomNo9L-Regu"/>
              </a:rPr>
              <a:t>[no única]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09873755"/>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a:solidFill>
                  <a:schemeClr val="tx1"/>
                </a:solidFill>
                <a:latin typeface="Aptos Display"/>
              </a:rPr>
              <a:t>Conjunto de claves que </a:t>
            </a:r>
            <a:r>
              <a:rPr lang="en-US" sz="2400" dirty="0" err="1">
                <a:solidFill>
                  <a:schemeClr val="tx1"/>
                </a:solidFill>
                <a:latin typeface="Aptos Display"/>
              </a:rPr>
              <a:t>proporcionan</a:t>
            </a:r>
            <a:r>
              <a:rPr lang="en-US" sz="2400" b="1" dirty="0">
                <a:solidFill>
                  <a:schemeClr val="tx1"/>
                </a:solidFill>
                <a:latin typeface="Aptos Display"/>
              </a:rPr>
              <a:t> </a:t>
            </a:r>
            <a:r>
              <a:rPr lang="en-US" sz="2400" b="1" dirty="0" err="1">
                <a:solidFill>
                  <a:schemeClr val="tx1"/>
                </a:solidFill>
                <a:latin typeface="Aptos Display"/>
              </a:rPr>
              <a:t>seguridad</a:t>
            </a:r>
            <a:r>
              <a:rPr lang="en-US" sz="2400" b="1" dirty="0">
                <a:solidFill>
                  <a:schemeClr val="tx1"/>
                </a:solidFill>
                <a:latin typeface="Aptos Display"/>
              </a:rPr>
              <a:t> </a:t>
            </a:r>
            <a:r>
              <a:rPr lang="en-US" sz="2400" dirty="0" err="1">
                <a:solidFill>
                  <a:schemeClr val="tx1"/>
                </a:solidFill>
                <a:latin typeface="Aptos Display"/>
              </a:rPr>
              <a:t>en</a:t>
            </a:r>
            <a:r>
              <a:rPr lang="en-US" sz="2400"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Autenticación</a:t>
            </a:r>
            <a:r>
              <a:rPr lang="en-US" dirty="0">
                <a:solidFill>
                  <a:schemeClr val="tx1"/>
                </a:solidFill>
                <a:latin typeface="Aptos Display"/>
              </a:rPr>
              <a:t> e </a:t>
            </a:r>
            <a:r>
              <a:rPr lang="en-US" b="1" dirty="0" err="1">
                <a:solidFill>
                  <a:schemeClr val="tx1"/>
                </a:solidFill>
                <a:latin typeface="Aptos Display"/>
              </a:rPr>
              <a:t>integridad</a:t>
            </a:r>
            <a:r>
              <a:rPr lang="en-US" dirty="0">
                <a:solidFill>
                  <a:schemeClr val="tx1"/>
                </a:solidFill>
                <a:latin typeface="Aptos Display"/>
              </a:rPr>
              <a:t> de </a:t>
            </a:r>
            <a:r>
              <a:rPr lang="en-US" dirty="0" err="1">
                <a:solidFill>
                  <a:schemeClr val="tx1"/>
                </a:solidFill>
                <a:latin typeface="Aptos Display"/>
              </a:rPr>
              <a:t>datos</a:t>
            </a:r>
            <a:r>
              <a:rPr lang="en-US" dirty="0">
                <a:solidFill>
                  <a:schemeClr val="tx1"/>
                </a:solidFill>
                <a:latin typeface="Aptos Display"/>
              </a:rPr>
              <a:t> </a:t>
            </a:r>
            <a:r>
              <a:rPr lang="en-US" dirty="0" err="1">
                <a:solidFill>
                  <a:schemeClr val="tx1"/>
                </a:solidFill>
                <a:latin typeface="Aptos Display"/>
              </a:rPr>
              <a:t>mediante</a:t>
            </a:r>
            <a:r>
              <a:rPr lang="en-US" dirty="0">
                <a:solidFill>
                  <a:schemeClr val="tx1"/>
                </a:solidFill>
                <a:latin typeface="Aptos Display"/>
              </a:rPr>
              <a:t> </a:t>
            </a:r>
            <a:r>
              <a:rPr lang="en-US" dirty="0" err="1">
                <a:solidFill>
                  <a:schemeClr val="tx1"/>
                </a:solidFill>
                <a:latin typeface="Aptos Display"/>
              </a:rPr>
              <a:t>el</a:t>
            </a:r>
            <a:r>
              <a:rPr lang="en-US" dirty="0">
                <a:solidFill>
                  <a:schemeClr val="tx1"/>
                </a:solidFill>
                <a:latin typeface="Aptos Display"/>
              </a:rPr>
              <a:t> </a:t>
            </a:r>
            <a:r>
              <a:rPr lang="en-US" dirty="0" err="1">
                <a:solidFill>
                  <a:schemeClr val="tx1"/>
                </a:solidFill>
                <a:latin typeface="Aptos Display"/>
              </a:rPr>
              <a:t>algoritmo</a:t>
            </a:r>
            <a:r>
              <a:rPr lang="en-US" dirty="0">
                <a:solidFill>
                  <a:schemeClr val="tx1"/>
                </a:solidFill>
                <a:latin typeface="Aptos Display"/>
              </a:rPr>
              <a:t> </a:t>
            </a:r>
            <a:r>
              <a:rPr lang="en-US" b="1" dirty="0">
                <a:solidFill>
                  <a:srgbClr val="0070C0"/>
                </a:solidFill>
                <a:latin typeface="Aptos Display"/>
              </a:rPr>
              <a:t>AES-128</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Cifrado</a:t>
            </a:r>
            <a:r>
              <a:rPr lang="en-US" dirty="0">
                <a:solidFill>
                  <a:schemeClr val="tx1"/>
                </a:solidFill>
                <a:latin typeface="Aptos Display"/>
              </a:rPr>
              <a:t> </a:t>
            </a:r>
            <a:r>
              <a:rPr lang="en-US" dirty="0" err="1">
                <a:solidFill>
                  <a:schemeClr val="tx1"/>
                </a:solidFill>
                <a:latin typeface="Aptos Display"/>
              </a:rPr>
              <a:t>vía</a:t>
            </a:r>
            <a:r>
              <a:rPr lang="en-US" dirty="0">
                <a:solidFill>
                  <a:schemeClr val="tx1"/>
                </a:solidFill>
                <a:latin typeface="Aptos Display"/>
              </a:rPr>
              <a:t> dos </a:t>
            </a:r>
            <a:r>
              <a:rPr lang="en-US" dirty="0" err="1">
                <a:solidFill>
                  <a:schemeClr val="tx1"/>
                </a:solidFill>
                <a:latin typeface="Aptos Display"/>
              </a:rPr>
              <a:t>capas</a:t>
            </a:r>
            <a:r>
              <a:rPr lang="en-US" dirty="0">
                <a:solidFill>
                  <a:schemeClr val="tx1"/>
                </a:solidFill>
                <a:latin typeface="Aptos Display"/>
              </a:rPr>
              <a:t> de </a:t>
            </a:r>
            <a:r>
              <a:rPr lang="en-US" dirty="0" err="1">
                <a:solidFill>
                  <a:schemeClr val="tx1"/>
                </a:solidFill>
                <a:latin typeface="Aptos Display"/>
              </a:rPr>
              <a:t>criptografía</a:t>
            </a:r>
            <a:r>
              <a:rPr lang="en-US" dirty="0">
                <a:solidFill>
                  <a:schemeClr val="tx1"/>
                </a:solidFill>
                <a:latin typeface="Aptos Display"/>
              </a:rPr>
              <a:t>, </a:t>
            </a:r>
            <a:r>
              <a:rPr lang="en-US" dirty="0" err="1">
                <a:solidFill>
                  <a:schemeClr val="tx1"/>
                </a:solidFill>
                <a:latin typeface="Aptos Display"/>
              </a:rPr>
              <a:t>únicas</a:t>
            </a:r>
            <a:r>
              <a:rPr lang="en-US" dirty="0">
                <a:solidFill>
                  <a:schemeClr val="tx1"/>
                </a:solidFill>
                <a:latin typeface="Aptos Display"/>
              </a:rPr>
              <a:t> para </a:t>
            </a:r>
            <a:r>
              <a:rPr lang="en-US" dirty="0" err="1">
                <a:solidFill>
                  <a:schemeClr val="tx1"/>
                </a:solidFill>
                <a:latin typeface="Aptos Display"/>
              </a:rPr>
              <a:t>cada</a:t>
            </a:r>
            <a:r>
              <a:rPr lang="en-US" dirty="0">
                <a:solidFill>
                  <a:schemeClr val="tx1"/>
                </a:solidFill>
                <a:latin typeface="Aptos Display"/>
              </a:rPr>
              <a:t> </a:t>
            </a:r>
            <a:r>
              <a:rPr lang="en-US" dirty="0" err="1">
                <a:solidFill>
                  <a:schemeClr val="tx1"/>
                </a:solidFill>
                <a:latin typeface="Aptos Display"/>
              </a:rPr>
              <a:t>dispositivo</a:t>
            </a:r>
            <a:r>
              <a:rPr lang="en-US" dirty="0">
                <a:solidFill>
                  <a:schemeClr val="tx1"/>
                </a:solidFill>
                <a:latin typeface="Aptos Display"/>
              </a:rPr>
              <a:t> y </a:t>
            </a:r>
            <a:r>
              <a:rPr lang="en-US" dirty="0" err="1">
                <a:solidFill>
                  <a:schemeClr val="tx1"/>
                </a:solidFill>
                <a:latin typeface="Aptos Display"/>
              </a:rPr>
              <a:t>sesión</a:t>
            </a:r>
            <a:r>
              <a:rPr lang="en-US" dirty="0">
                <a:solidFill>
                  <a:schemeClr val="tx1"/>
                </a:solidFill>
                <a:latin typeface="Aptos Display"/>
              </a:rPr>
              <a:t>:</a:t>
            </a:r>
          </a:p>
          <a:p>
            <a:pPr marL="1384300" lvl="2" indent="-457200">
              <a:lnSpc>
                <a:spcPct val="100000"/>
              </a:lnSpc>
              <a:spcBef>
                <a:spcPts val="95"/>
              </a:spcBef>
              <a:buFont typeface="+mj-lt"/>
              <a:buAutoNum type="arabicPeriod"/>
              <a:tabLst>
                <a:tab pos="241300" algn="l"/>
              </a:tabLst>
            </a:pPr>
            <a:r>
              <a:rPr lang="es-ES" sz="2400" b="1" i="0" u="none" strike="noStrike" baseline="0" dirty="0">
                <a:solidFill>
                  <a:srgbClr val="0070C0"/>
                </a:solidFill>
                <a:latin typeface="NimbusRomNo9L-Regu"/>
              </a:rPr>
              <a:t>Network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dirty="0" err="1">
                <a:latin typeface="NimbusRomNo9L-Regu"/>
              </a:rPr>
              <a:t>Nwk</a:t>
            </a:r>
            <a:r>
              <a:rPr lang="es-ES" sz="2400" b="1" i="0" u="none" strike="noStrike" baseline="0" dirty="0" err="1">
                <a:latin typeface="NimbusRomNo9L-Regu"/>
              </a:rPr>
              <a:t>SKey</a:t>
            </a:r>
            <a:r>
              <a:rPr lang="es-ES" sz="2400" b="1" i="0" u="none" strike="noStrike" baseline="0" dirty="0">
                <a:latin typeface="NimbusRomNo9L-Regu"/>
              </a:rPr>
              <a:t>)</a:t>
            </a:r>
            <a:r>
              <a:rPr lang="es-ES" sz="2400" b="0" i="0" u="none" strike="noStrike" baseline="0" dirty="0">
                <a:latin typeface="NimbusRomNo9L-Regu"/>
              </a:rPr>
              <a:t>: </a:t>
            </a:r>
            <a:r>
              <a:rPr lang="es-ES" sz="2400" b="1" i="0" u="none" strike="noStrike" baseline="0" dirty="0">
                <a:solidFill>
                  <a:schemeClr val="tx1"/>
                </a:solidFill>
                <a:latin typeface="NimbusRomNo9L-Regu"/>
              </a:rPr>
              <a:t>clave de sesión de red única de 128 bits </a:t>
            </a:r>
            <a:r>
              <a:rPr lang="es-ES" sz="2400" b="0" i="0" u="none" strike="noStrike" baseline="0" dirty="0">
                <a:latin typeface="NimbusRomNo9L-Regu"/>
              </a:rPr>
              <a:t>compartida entre el dispositivo final y el servidor de red</a:t>
            </a:r>
          </a:p>
          <a:p>
            <a:pPr marL="1384300" lvl="2" indent="-457200">
              <a:lnSpc>
                <a:spcPct val="100000"/>
              </a:lnSpc>
              <a:spcBef>
                <a:spcPts val="95"/>
              </a:spcBef>
              <a:buFont typeface="+mj-lt"/>
              <a:buAutoNum type="arabicPeriod"/>
              <a:tabLst>
                <a:tab pos="241300" algn="l"/>
              </a:tabLst>
            </a:pPr>
            <a:r>
              <a:rPr lang="es-ES" sz="2400" b="1" i="0" u="none" strike="noStrike" baseline="0" dirty="0" err="1">
                <a:solidFill>
                  <a:srgbClr val="0070C0"/>
                </a:solidFill>
                <a:latin typeface="NimbusRomNo9L-Regu"/>
              </a:rPr>
              <a:t>Application</a:t>
            </a:r>
            <a:r>
              <a:rPr lang="es-ES" sz="2400" b="1" i="0" u="none" strike="noStrike" baseline="0" dirty="0">
                <a:solidFill>
                  <a:srgbClr val="0070C0"/>
                </a:solidFill>
                <a:latin typeface="NimbusRomNo9L-Regu"/>
              </a:rPr>
              <a:t>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i="0" u="none" strike="noStrike" baseline="0" dirty="0" err="1">
                <a:latin typeface="NimbusRomNo9L-Regu"/>
              </a:rPr>
              <a:t>AppSKey</a:t>
            </a:r>
            <a:r>
              <a:rPr lang="es-ES" sz="2400" b="1" i="0" u="none" strike="noStrike" baseline="0" dirty="0">
                <a:latin typeface="NimbusRomNo9L-Regu"/>
              </a:rPr>
              <a:t>): </a:t>
            </a:r>
            <a:r>
              <a:rPr lang="es-ES" sz="2400" i="0" u="none" strike="noStrike" baseline="0" dirty="0">
                <a:latin typeface="NimbusRomNo9L-Regu"/>
              </a:rPr>
              <a:t>o</a:t>
            </a:r>
            <a:r>
              <a:rPr lang="es-ES" sz="2400" b="1" i="0" u="none" strike="noStrike" baseline="0" dirty="0">
                <a:latin typeface="NimbusRomNo9L-Regu"/>
              </a:rPr>
              <a:t> </a:t>
            </a:r>
            <a:r>
              <a:rPr lang="es-ES" sz="2400" b="1" i="0" u="none" strike="noStrike" baseline="0" dirty="0">
                <a:solidFill>
                  <a:schemeClr val="tx1"/>
                </a:solidFill>
                <a:latin typeface="NimbusRomNo9L-Regu"/>
              </a:rPr>
              <a:t>clave de sesión de aplicación única de 128 bits </a:t>
            </a:r>
            <a:r>
              <a:rPr lang="es-ES" sz="2400" b="0" i="0" u="none" strike="noStrike" baseline="0" dirty="0">
                <a:latin typeface="NimbusRomNo9L-Regu"/>
              </a:rPr>
              <a:t>compartida extremo a extremo a nivel de aplicación.</a:t>
            </a:r>
          </a:p>
          <a:p>
            <a:pPr marL="469900" indent="-457200">
              <a:lnSpc>
                <a:spcPts val="3335"/>
              </a:lnSpc>
              <a:spcBef>
                <a:spcPts val="95"/>
              </a:spcBef>
              <a:buFont typeface="+mj-lt"/>
              <a:buAutoNum type="arabicPeriod"/>
              <a:tabLst>
                <a:tab pos="241300" algn="l"/>
              </a:tabLst>
            </a:pPr>
            <a:endParaRPr lang="es-ES" b="0" i="0" u="none" strike="noStrike" baseline="0" dirty="0">
              <a:latin typeface="NimbusRomNo9L-Regu"/>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885436512"/>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Tipos</a:t>
            </a:r>
            <a:r>
              <a:rPr lang="en-US" sz="2400" b="1" dirty="0">
                <a:solidFill>
                  <a:schemeClr val="tx1"/>
                </a:solidFill>
                <a:latin typeface="Aptos Display"/>
              </a:rPr>
              <a:t> de </a:t>
            </a:r>
            <a:r>
              <a:rPr lang="en-US" sz="2400" b="1" dirty="0" err="1">
                <a:solidFill>
                  <a:schemeClr val="tx1"/>
                </a:solidFill>
                <a:latin typeface="Aptos Display"/>
              </a:rPr>
              <a:t>mensajes</a:t>
            </a:r>
            <a:r>
              <a:rPr lang="en-US" sz="2400" b="1" dirty="0">
                <a:solidFill>
                  <a:schemeClr val="tx1"/>
                </a:solidFill>
                <a:latin typeface="Aptos Display"/>
              </a:rPr>
              <a:t> </a:t>
            </a:r>
            <a:r>
              <a:rPr lang="en-US" sz="2400" b="1" dirty="0" err="1">
                <a:solidFill>
                  <a:srgbClr val="0070C0"/>
                </a:solidFill>
                <a:latin typeface="Aptos Display"/>
              </a:rPr>
              <a:t>LoRaWAN</a:t>
            </a:r>
            <a:endParaRPr lang="en-US" dirty="0"/>
          </a:p>
          <a:p>
            <a:pPr marL="698500" lvl="1">
              <a:lnSpc>
                <a:spcPct val="100000"/>
              </a:lnSpc>
              <a:spcBef>
                <a:spcPts val="95"/>
              </a:spcBef>
              <a:buFont typeface="Arial"/>
              <a:buChar char="•"/>
              <a:tabLst>
                <a:tab pos="241300" algn="l"/>
              </a:tabLst>
            </a:pPr>
            <a:r>
              <a:rPr lang="en-US" dirty="0"/>
              <a:t>En </a:t>
            </a:r>
            <a:r>
              <a:rPr lang="en-US" dirty="0" err="1"/>
              <a:t>función</a:t>
            </a:r>
            <a:r>
              <a:rPr lang="en-US" dirty="0"/>
              <a:t> del </a:t>
            </a:r>
            <a:r>
              <a:rPr lang="en-US" dirty="0" err="1"/>
              <a:t>destino</a:t>
            </a:r>
            <a:r>
              <a:rPr lang="en-US" dirty="0"/>
              <a:t> del </a:t>
            </a:r>
            <a:r>
              <a:rPr lang="en-US" dirty="0" err="1"/>
              <a:t>mensaje</a:t>
            </a:r>
            <a:r>
              <a:rPr lang="en-US" dirty="0"/>
              <a:t>: </a:t>
            </a:r>
          </a:p>
          <a:p>
            <a:pPr marL="1155700" lvl="2">
              <a:lnSpc>
                <a:spcPct val="100000"/>
              </a:lnSpc>
              <a:spcBef>
                <a:spcPts val="95"/>
              </a:spcBef>
              <a:buFont typeface="Arial"/>
              <a:buChar char="•"/>
              <a:tabLst>
                <a:tab pos="241300" algn="l"/>
              </a:tabLst>
            </a:pPr>
            <a:r>
              <a:rPr lang="en-US" sz="2200" b="1" dirty="0">
                <a:solidFill>
                  <a:srgbClr val="0070C0"/>
                </a:solidFill>
              </a:rPr>
              <a:t>enlace </a:t>
            </a:r>
            <a:r>
              <a:rPr lang="en-US" sz="2200" b="1" dirty="0" err="1">
                <a:solidFill>
                  <a:srgbClr val="0070C0"/>
                </a:solidFill>
              </a:rPr>
              <a:t>ascendente</a:t>
            </a:r>
            <a:r>
              <a:rPr lang="en-US" sz="2200" b="1" dirty="0">
                <a:solidFill>
                  <a:srgbClr val="0070C0"/>
                </a:solidFill>
              </a:rPr>
              <a:t> </a:t>
            </a:r>
            <a:r>
              <a:rPr lang="en-US" sz="2200" dirty="0"/>
              <a:t>(</a:t>
            </a:r>
            <a:r>
              <a:rPr lang="en-US" sz="2200" b="1" i="1" dirty="0"/>
              <a:t>uplink</a:t>
            </a:r>
            <a:r>
              <a:rPr lang="en-US" sz="2200" i="1" dirty="0"/>
              <a:t>): </a:t>
            </a:r>
            <a:r>
              <a:rPr lang="en-US" sz="2200" dirty="0" err="1"/>
              <a:t>desde</a:t>
            </a:r>
            <a:r>
              <a:rPr lang="en-US" sz="2200" dirty="0"/>
              <a:t> </a:t>
            </a:r>
            <a:r>
              <a:rPr lang="en-US" sz="2200" dirty="0" err="1"/>
              <a:t>el</a:t>
            </a:r>
            <a:r>
              <a:rPr lang="en-US" sz="2200" dirty="0"/>
              <a:t> </a:t>
            </a:r>
            <a:r>
              <a:rPr lang="en-US" sz="2200" dirty="0" err="1"/>
              <a:t>dispositivo</a:t>
            </a:r>
            <a:r>
              <a:rPr lang="en-US" sz="2200" dirty="0"/>
              <a:t> al </a:t>
            </a:r>
            <a:r>
              <a:rPr lang="en-US" sz="2200" dirty="0" err="1"/>
              <a:t>servidor</a:t>
            </a:r>
            <a:r>
              <a:rPr lang="en-US" sz="2200" dirty="0"/>
              <a:t> de red</a:t>
            </a:r>
          </a:p>
          <a:p>
            <a:pPr marL="1155700" lvl="2">
              <a:lnSpc>
                <a:spcPct val="100000"/>
              </a:lnSpc>
              <a:spcBef>
                <a:spcPts val="95"/>
              </a:spcBef>
              <a:buFont typeface="Arial"/>
              <a:buChar char="•"/>
              <a:tabLst>
                <a:tab pos="241300" algn="l"/>
              </a:tabLst>
            </a:pPr>
            <a:r>
              <a:rPr lang="en-US" sz="2200" b="1" dirty="0">
                <a:solidFill>
                  <a:srgbClr val="0070C0"/>
                </a:solidFill>
              </a:rPr>
              <a:t>enlace </a:t>
            </a:r>
            <a:r>
              <a:rPr lang="en-US" sz="2200" b="1" dirty="0" err="1">
                <a:solidFill>
                  <a:srgbClr val="0070C0"/>
                </a:solidFill>
              </a:rPr>
              <a:t>descendente</a:t>
            </a:r>
            <a:r>
              <a:rPr lang="en-US" sz="2200" dirty="0"/>
              <a:t> (</a:t>
            </a:r>
            <a:r>
              <a:rPr lang="en-US" sz="2200" b="1" i="1" dirty="0"/>
              <a:t>downlink</a:t>
            </a:r>
            <a:r>
              <a:rPr lang="en-US" sz="2200" i="1" dirty="0"/>
              <a:t>):  </a:t>
            </a:r>
            <a:r>
              <a:rPr lang="en-US" sz="2200" dirty="0" err="1"/>
              <a:t>desde</a:t>
            </a:r>
            <a:r>
              <a:rPr lang="en-US" sz="2200" dirty="0"/>
              <a:t> </a:t>
            </a:r>
            <a:r>
              <a:rPr lang="en-US" sz="2200" dirty="0" err="1"/>
              <a:t>el</a:t>
            </a:r>
            <a:r>
              <a:rPr lang="en-US" sz="2200" dirty="0"/>
              <a:t> </a:t>
            </a:r>
            <a:r>
              <a:rPr lang="en-US" sz="2200" dirty="0" err="1"/>
              <a:t>servidor</a:t>
            </a:r>
            <a:r>
              <a:rPr lang="en-US" sz="2200" dirty="0"/>
              <a:t> de red al  </a:t>
            </a:r>
            <a:r>
              <a:rPr lang="en-US" sz="2200" dirty="0" err="1"/>
              <a:t>dispositivo</a:t>
            </a:r>
            <a:endParaRPr lang="en-US" sz="2200" i="1" dirty="0"/>
          </a:p>
          <a:p>
            <a:pPr marL="698500" lvl="1">
              <a:lnSpc>
                <a:spcPct val="100000"/>
              </a:lnSpc>
              <a:spcBef>
                <a:spcPts val="95"/>
              </a:spcBef>
              <a:buFont typeface="Arial"/>
              <a:buChar char="•"/>
              <a:tabLst>
                <a:tab pos="241300" algn="l"/>
              </a:tabLst>
            </a:pPr>
            <a:r>
              <a:rPr lang="en-US" dirty="0"/>
              <a:t>En </a:t>
            </a:r>
            <a:r>
              <a:rPr lang="en-US" dirty="0" err="1"/>
              <a:t>función</a:t>
            </a:r>
            <a:r>
              <a:rPr lang="en-US" dirty="0"/>
              <a:t> de </a:t>
            </a:r>
            <a:r>
              <a:rPr lang="en-US" dirty="0" err="1"/>
              <a:t>su</a:t>
            </a:r>
            <a:r>
              <a:rPr lang="en-US" dirty="0"/>
              <a:t> </a:t>
            </a:r>
            <a:r>
              <a:rPr lang="en-US" dirty="0" err="1"/>
              <a:t>contenido</a:t>
            </a:r>
            <a:r>
              <a:rPr lang="en-US" dirty="0"/>
              <a:t>: </a:t>
            </a:r>
          </a:p>
          <a:p>
            <a:pPr marL="1155700" lvl="2">
              <a:lnSpc>
                <a:spcPct val="100000"/>
              </a:lnSpc>
              <a:spcBef>
                <a:spcPts val="95"/>
              </a:spcBef>
              <a:buFont typeface="Arial"/>
              <a:buChar char="•"/>
              <a:tabLst>
                <a:tab pos="241300" algn="l"/>
              </a:tabLst>
            </a:pPr>
            <a:r>
              <a:rPr lang="en-US" sz="2200" b="1" dirty="0">
                <a:solidFill>
                  <a:srgbClr val="0070C0"/>
                </a:solidFill>
              </a:rPr>
              <a:t>de </a:t>
            </a:r>
            <a:r>
              <a:rPr lang="en-US" sz="2200" b="1" dirty="0" err="1">
                <a:solidFill>
                  <a:srgbClr val="0070C0"/>
                </a:solidFill>
              </a:rPr>
              <a:t>activación</a:t>
            </a:r>
            <a:r>
              <a:rPr lang="en-US" sz="2200" b="1" dirty="0">
                <a:solidFill>
                  <a:srgbClr val="0070C0"/>
                </a:solidFill>
              </a:rPr>
              <a:t>: </a:t>
            </a:r>
          </a:p>
          <a:p>
            <a:pPr marL="1612900" lvl="3">
              <a:lnSpc>
                <a:spcPct val="100000"/>
              </a:lnSpc>
              <a:spcBef>
                <a:spcPts val="95"/>
              </a:spcBef>
              <a:buFont typeface="Arial"/>
              <a:buChar char="•"/>
              <a:tabLst>
                <a:tab pos="241300" algn="l"/>
              </a:tabLst>
            </a:pPr>
            <a:r>
              <a:rPr lang="en-US" sz="2200" b="1" dirty="0">
                <a:solidFill>
                  <a:srgbClr val="0070C0"/>
                </a:solidFill>
              </a:rPr>
              <a:t>join-request</a:t>
            </a:r>
            <a:r>
              <a:rPr lang="en-US" sz="2200" dirty="0">
                <a:solidFill>
                  <a:schemeClr val="tx1"/>
                </a:solidFill>
              </a:rPr>
              <a:t>: </a:t>
            </a:r>
            <a:r>
              <a:rPr lang="es-ES" sz="2200" dirty="0">
                <a:solidFill>
                  <a:schemeClr val="tx1"/>
                </a:solidFill>
              </a:rPr>
              <a:t>mensaje </a:t>
            </a:r>
            <a:r>
              <a:rPr lang="es-ES" sz="2200" i="1" dirty="0" err="1">
                <a:solidFill>
                  <a:schemeClr val="tx1"/>
                </a:solidFill>
              </a:rPr>
              <a:t>uplink</a:t>
            </a:r>
            <a:r>
              <a:rPr lang="es-ES" sz="2200" dirty="0">
                <a:solidFill>
                  <a:schemeClr val="tx1"/>
                </a:solidFill>
              </a:rPr>
              <a:t> para la activación por aire (OTAA)</a:t>
            </a:r>
            <a:endParaRPr lang="en-US" sz="2200" dirty="0">
              <a:solidFill>
                <a:schemeClr val="tx1"/>
              </a:solidFill>
            </a:endParaRPr>
          </a:p>
          <a:p>
            <a:pPr marL="1612900" lvl="3">
              <a:lnSpc>
                <a:spcPct val="100000"/>
              </a:lnSpc>
              <a:spcBef>
                <a:spcPts val="95"/>
              </a:spcBef>
              <a:buFont typeface="Arial"/>
              <a:buChar char="•"/>
              <a:tabLst>
                <a:tab pos="241300" algn="l"/>
              </a:tabLst>
            </a:pPr>
            <a:r>
              <a:rPr lang="en-US" sz="2200" b="1" dirty="0">
                <a:solidFill>
                  <a:srgbClr val="0070C0"/>
                </a:solidFill>
              </a:rPr>
              <a:t>join-accept: </a:t>
            </a:r>
            <a:r>
              <a:rPr lang="es-ES" sz="2200" dirty="0">
                <a:solidFill>
                  <a:schemeClr val="tx1"/>
                </a:solidFill>
              </a:rPr>
              <a:t>mensaje </a:t>
            </a:r>
            <a:r>
              <a:rPr lang="es-ES" sz="2200" i="1" dirty="0" err="1">
                <a:solidFill>
                  <a:schemeClr val="tx1"/>
                </a:solidFill>
              </a:rPr>
              <a:t>downlink</a:t>
            </a:r>
            <a:r>
              <a:rPr lang="es-ES" sz="2200" dirty="0">
                <a:solidFill>
                  <a:schemeClr val="tx1"/>
                </a:solidFill>
              </a:rPr>
              <a:t> para la activación por aire (OTAA)</a:t>
            </a:r>
            <a:endParaRPr lang="en-US" sz="2200" dirty="0">
              <a:solidFill>
                <a:schemeClr val="tx1"/>
              </a:solidFill>
            </a:endParaRPr>
          </a:p>
          <a:p>
            <a:pPr marL="1155700" lvl="2">
              <a:lnSpc>
                <a:spcPct val="100000"/>
              </a:lnSpc>
              <a:spcBef>
                <a:spcPts val="95"/>
              </a:spcBef>
              <a:buFont typeface="Arial"/>
              <a:buChar char="•"/>
              <a:tabLst>
                <a:tab pos="241300" algn="l"/>
              </a:tabLst>
            </a:pPr>
            <a:r>
              <a:rPr lang="en-US" sz="2200" b="1" dirty="0">
                <a:solidFill>
                  <a:srgbClr val="0070C0"/>
                </a:solidFill>
              </a:rPr>
              <a:t>de </a:t>
            </a:r>
            <a:r>
              <a:rPr lang="en-US" sz="2200" b="1" dirty="0" err="1">
                <a:solidFill>
                  <a:srgbClr val="0070C0"/>
                </a:solidFill>
              </a:rPr>
              <a:t>datos</a:t>
            </a:r>
            <a:r>
              <a:rPr lang="en-US" sz="2200" b="1" dirty="0">
                <a:solidFill>
                  <a:srgbClr val="0070C0"/>
                </a:solidFill>
              </a:rPr>
              <a:t>/</a:t>
            </a:r>
            <a:r>
              <a:rPr lang="en-US" sz="2200" b="1" dirty="0" err="1">
                <a:solidFill>
                  <a:srgbClr val="0070C0"/>
                </a:solidFill>
              </a:rPr>
              <a:t>comandos</a:t>
            </a:r>
            <a:r>
              <a:rPr lang="en-US" sz="2200" b="1" dirty="0">
                <a:solidFill>
                  <a:srgbClr val="0070C0"/>
                </a:solidFill>
              </a:rPr>
              <a:t>:</a:t>
            </a:r>
          </a:p>
          <a:p>
            <a:pPr marL="1612900" lvl="3">
              <a:lnSpc>
                <a:spcPct val="100000"/>
              </a:lnSpc>
              <a:spcBef>
                <a:spcPts val="95"/>
              </a:spcBef>
              <a:buFont typeface="Arial"/>
              <a:buChar char="•"/>
              <a:tabLst>
                <a:tab pos="241300" algn="l"/>
              </a:tabLst>
            </a:pPr>
            <a:r>
              <a:rPr lang="en-US" sz="2200" b="1" dirty="0">
                <a:solidFill>
                  <a:srgbClr val="0070C0"/>
                </a:solidFill>
              </a:rPr>
              <a:t>Unconfirmed data UP/DOWN: </a:t>
            </a:r>
            <a:r>
              <a:rPr lang="es-ES" sz="2200" dirty="0">
                <a:solidFill>
                  <a:schemeClr val="tx1"/>
                </a:solidFill>
              </a:rPr>
              <a:t>mensaje </a:t>
            </a:r>
            <a:r>
              <a:rPr lang="es-ES" sz="2200" i="1" dirty="0" err="1">
                <a:solidFill>
                  <a:schemeClr val="tx1"/>
                </a:solidFill>
              </a:rPr>
              <a:t>uplink</a:t>
            </a:r>
            <a:r>
              <a:rPr lang="es-ES" sz="2200" i="1" dirty="0">
                <a:solidFill>
                  <a:schemeClr val="tx1"/>
                </a:solidFill>
              </a:rPr>
              <a:t>/</a:t>
            </a:r>
            <a:r>
              <a:rPr lang="es-ES" sz="2200" i="1" dirty="0" err="1">
                <a:solidFill>
                  <a:schemeClr val="tx1"/>
                </a:solidFill>
              </a:rPr>
              <a:t>downlink</a:t>
            </a:r>
            <a:r>
              <a:rPr lang="es-ES" sz="2200" dirty="0">
                <a:solidFill>
                  <a:schemeClr val="tx1"/>
                </a:solidFill>
              </a:rPr>
              <a:t> para el que no se solicita confirmación</a:t>
            </a:r>
          </a:p>
          <a:p>
            <a:pPr marL="1612900" lvl="3">
              <a:lnSpc>
                <a:spcPct val="100000"/>
              </a:lnSpc>
              <a:spcBef>
                <a:spcPts val="95"/>
              </a:spcBef>
              <a:buFont typeface="Arial"/>
              <a:buChar char="•"/>
              <a:tabLst>
                <a:tab pos="241300" algn="l"/>
              </a:tabLst>
            </a:pPr>
            <a:r>
              <a:rPr lang="en-US" sz="2200" b="1" dirty="0">
                <a:solidFill>
                  <a:srgbClr val="0070C0"/>
                </a:solidFill>
              </a:rPr>
              <a:t>Confirmed data UP/DOWN: </a:t>
            </a:r>
            <a:r>
              <a:rPr lang="es-ES" sz="2200" dirty="0">
                <a:solidFill>
                  <a:schemeClr val="tx1"/>
                </a:solidFill>
              </a:rPr>
              <a:t>mensaje </a:t>
            </a:r>
            <a:r>
              <a:rPr lang="es-ES" sz="2200" i="1" dirty="0" err="1">
                <a:solidFill>
                  <a:schemeClr val="tx1"/>
                </a:solidFill>
              </a:rPr>
              <a:t>uplink</a:t>
            </a:r>
            <a:r>
              <a:rPr lang="es-ES" sz="2200" i="1" dirty="0">
                <a:solidFill>
                  <a:schemeClr val="tx1"/>
                </a:solidFill>
              </a:rPr>
              <a:t>/</a:t>
            </a:r>
            <a:r>
              <a:rPr lang="es-ES" sz="2200" i="1" dirty="0" err="1">
                <a:solidFill>
                  <a:schemeClr val="tx1"/>
                </a:solidFill>
              </a:rPr>
              <a:t>downlink</a:t>
            </a:r>
            <a:r>
              <a:rPr lang="es-ES" sz="2200" dirty="0">
                <a:solidFill>
                  <a:schemeClr val="tx1"/>
                </a:solidFill>
              </a:rPr>
              <a:t> que solicita confirmación</a:t>
            </a:r>
            <a:endParaRPr lang="en-US" sz="2200" b="1" dirty="0">
              <a:solidFill>
                <a:srgbClr val="0070C0"/>
              </a:solidFill>
            </a:endParaRPr>
          </a:p>
          <a:p>
            <a:pPr marL="698500" lvl="1">
              <a:lnSpc>
                <a:spcPct val="100000"/>
              </a:lnSpc>
              <a:spcBef>
                <a:spcPts val="95"/>
              </a:spcBef>
              <a:buFont typeface="Arial"/>
              <a:buChar char="•"/>
              <a:tabLst>
                <a:tab pos="241300" algn="l"/>
              </a:tabLst>
            </a:pPr>
            <a:endParaRPr lang="en-US" dirty="0"/>
          </a:p>
          <a:p>
            <a:pPr marL="698500" lvl="1">
              <a:lnSpc>
                <a:spcPct val="100000"/>
              </a:lnSpc>
              <a:spcBef>
                <a:spcPts val="95"/>
              </a:spcBef>
              <a:buFont typeface="Arial"/>
              <a:buChar char="•"/>
              <a:tabLst>
                <a:tab pos="241300" algn="l"/>
              </a:tabLst>
            </a:pP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7167103"/>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de un </a:t>
            </a:r>
            <a:r>
              <a:rPr lang="en-US" sz="2400" b="1" dirty="0" err="1">
                <a:solidFill>
                  <a:schemeClr val="tx1"/>
                </a:solidFill>
                <a:latin typeface="Aptos Display"/>
              </a:rPr>
              <a:t>dispositivo</a:t>
            </a:r>
            <a:r>
              <a:rPr lang="en-US" sz="2400" b="1"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dirty="0" err="1">
                <a:solidFill>
                  <a:schemeClr val="tx1"/>
                </a:solidFill>
                <a:latin typeface="Aptos Display"/>
              </a:rPr>
              <a:t>Procedimiento</a:t>
            </a:r>
            <a:r>
              <a:rPr lang="en-US" dirty="0">
                <a:solidFill>
                  <a:schemeClr val="tx1"/>
                </a:solidFill>
                <a:latin typeface="Aptos Display"/>
              </a:rPr>
              <a:t> para </a:t>
            </a:r>
            <a:r>
              <a:rPr lang="en-US" dirty="0" err="1">
                <a:solidFill>
                  <a:schemeClr val="tx1"/>
                </a:solidFill>
                <a:latin typeface="Aptos Display"/>
              </a:rPr>
              <a:t>el</a:t>
            </a:r>
            <a:r>
              <a:rPr lang="en-US" dirty="0">
                <a:solidFill>
                  <a:schemeClr val="tx1"/>
                </a:solidFill>
                <a:latin typeface="Aptos Display"/>
              </a:rPr>
              <a:t> </a:t>
            </a:r>
            <a:r>
              <a:rPr lang="en-US" b="1" dirty="0" err="1">
                <a:solidFill>
                  <a:srgbClr val="0070C0"/>
                </a:solidFill>
                <a:latin typeface="Aptos Display"/>
              </a:rPr>
              <a:t>registro</a:t>
            </a:r>
            <a:r>
              <a:rPr lang="en-US" b="1" dirty="0">
                <a:solidFill>
                  <a:srgbClr val="0070C0"/>
                </a:solidFill>
                <a:latin typeface="Aptos Display"/>
              </a:rPr>
              <a:t> del </a:t>
            </a:r>
            <a:r>
              <a:rPr lang="en-US" b="1" dirty="0" err="1">
                <a:solidFill>
                  <a:srgbClr val="0070C0"/>
                </a:solidFill>
                <a:latin typeface="Aptos Display"/>
              </a:rPr>
              <a:t>dispositivo</a:t>
            </a:r>
            <a:r>
              <a:rPr lang="en-US" b="1" dirty="0">
                <a:solidFill>
                  <a:srgbClr val="0070C0"/>
                </a:solidFill>
                <a:latin typeface="Aptos Display"/>
              </a:rPr>
              <a:t> </a:t>
            </a:r>
            <a:r>
              <a:rPr lang="en-US" b="1" dirty="0" err="1">
                <a:solidFill>
                  <a:srgbClr val="0070C0"/>
                </a:solidFill>
                <a:latin typeface="Aptos Display"/>
              </a:rPr>
              <a:t>en</a:t>
            </a:r>
            <a:r>
              <a:rPr lang="en-US" b="1" dirty="0">
                <a:solidFill>
                  <a:srgbClr val="0070C0"/>
                </a:solidFill>
                <a:latin typeface="Aptos Display"/>
              </a:rPr>
              <a:t> la red </a:t>
            </a:r>
            <a:r>
              <a:rPr lang="en-US" dirty="0">
                <a:solidFill>
                  <a:schemeClr val="tx1"/>
                </a:solidFill>
                <a:latin typeface="Aptos Display"/>
              </a:rPr>
              <a:t>LoRa y es </a:t>
            </a:r>
            <a:r>
              <a:rPr lang="en-US" dirty="0" err="1">
                <a:solidFill>
                  <a:schemeClr val="tx1"/>
                </a:solidFill>
                <a:latin typeface="Aptos Display"/>
              </a:rPr>
              <a:t>obligatorio</a:t>
            </a:r>
            <a:r>
              <a:rPr lang="en-US" dirty="0">
                <a:solidFill>
                  <a:schemeClr val="tx1"/>
                </a:solidFill>
                <a:latin typeface="Aptos Display"/>
              </a:rPr>
              <a:t> antes de </a:t>
            </a:r>
            <a:r>
              <a:rPr lang="en-US" dirty="0" err="1">
                <a:solidFill>
                  <a:schemeClr val="tx1"/>
                </a:solidFill>
                <a:latin typeface="Aptos Display"/>
              </a:rPr>
              <a:t>enviar</a:t>
            </a:r>
            <a:r>
              <a:rPr lang="en-US" dirty="0">
                <a:solidFill>
                  <a:schemeClr val="tx1"/>
                </a:solidFill>
                <a:latin typeface="Aptos Display"/>
              </a:rPr>
              <a:t> y </a:t>
            </a:r>
            <a:r>
              <a:rPr lang="en-US" dirty="0" err="1">
                <a:solidFill>
                  <a:schemeClr val="tx1"/>
                </a:solidFill>
                <a:latin typeface="Aptos Display"/>
              </a:rPr>
              <a:t>recibir</a:t>
            </a:r>
            <a:r>
              <a:rPr lang="en-US" dirty="0">
                <a:solidFill>
                  <a:schemeClr val="tx1"/>
                </a:solidFill>
                <a:latin typeface="Aptos Display"/>
              </a:rPr>
              <a:t> </a:t>
            </a:r>
            <a:r>
              <a:rPr lang="en-US" dirty="0" err="1">
                <a:solidFill>
                  <a:schemeClr val="tx1"/>
                </a:solidFill>
                <a:latin typeface="Aptos Display"/>
              </a:rPr>
              <a:t>mensajes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dirty="0" err="1">
                <a:solidFill>
                  <a:schemeClr val="tx1"/>
                </a:solidFill>
                <a:latin typeface="Aptos Display"/>
              </a:rPr>
              <a:t>Existen</a:t>
            </a:r>
            <a:r>
              <a:rPr lang="en-US" dirty="0">
                <a:solidFill>
                  <a:schemeClr val="tx1"/>
                </a:solidFill>
                <a:latin typeface="Aptos Display"/>
              </a:rPr>
              <a:t> dos </a:t>
            </a:r>
            <a:r>
              <a:rPr lang="en-US" dirty="0" err="1">
                <a:solidFill>
                  <a:schemeClr val="tx1"/>
                </a:solidFill>
                <a:latin typeface="Aptos Display"/>
              </a:rPr>
              <a:t>procedimientos</a:t>
            </a:r>
            <a:r>
              <a:rPr lang="en-US" dirty="0">
                <a:solidFill>
                  <a:schemeClr val="tx1"/>
                </a:solidFill>
                <a:latin typeface="Aptos Display"/>
              </a:rPr>
              <a:t>:</a:t>
            </a:r>
          </a:p>
          <a:p>
            <a:pPr marL="1155700" lvl="2">
              <a:lnSpc>
                <a:spcPct val="100000"/>
              </a:lnSpc>
              <a:spcBef>
                <a:spcPts val="95"/>
              </a:spcBef>
              <a:buFont typeface="Arial"/>
              <a:buChar char="•"/>
              <a:tabLst>
                <a:tab pos="241300" algn="l"/>
              </a:tabLst>
            </a:pPr>
            <a:r>
              <a:rPr lang="en-US" sz="2400" b="1" dirty="0" err="1">
                <a:solidFill>
                  <a:srgbClr val="0070C0"/>
                </a:solidFill>
                <a:latin typeface="Aptos Display"/>
              </a:rPr>
              <a:t>Activación</a:t>
            </a:r>
            <a:r>
              <a:rPr lang="en-US" sz="2400" b="1" dirty="0">
                <a:solidFill>
                  <a:srgbClr val="0070C0"/>
                </a:solidFill>
                <a:latin typeface="Aptos Display"/>
              </a:rPr>
              <a:t> </a:t>
            </a:r>
            <a:r>
              <a:rPr lang="en-US" sz="2400" b="1" dirty="0" err="1">
                <a:solidFill>
                  <a:srgbClr val="0070C0"/>
                </a:solidFill>
                <a:latin typeface="Aptos Display"/>
              </a:rPr>
              <a:t>por</a:t>
            </a:r>
            <a:r>
              <a:rPr lang="en-US" sz="2400" b="1" dirty="0">
                <a:solidFill>
                  <a:srgbClr val="0070C0"/>
                </a:solidFill>
                <a:latin typeface="Aptos Display"/>
              </a:rPr>
              <a:t> </a:t>
            </a:r>
            <a:r>
              <a:rPr lang="en-US" sz="2400" b="1" dirty="0" err="1">
                <a:solidFill>
                  <a:srgbClr val="0070C0"/>
                </a:solidFill>
                <a:latin typeface="Aptos Display"/>
              </a:rPr>
              <a:t>aire</a:t>
            </a:r>
            <a:r>
              <a:rPr lang="en-US" sz="2400" b="1" dirty="0">
                <a:solidFill>
                  <a:srgbClr val="0070C0"/>
                </a:solidFill>
                <a:latin typeface="Aptos Display"/>
              </a:rPr>
              <a:t> (Over The Air Activation, OTAA):  </a:t>
            </a:r>
            <a:r>
              <a:rPr lang="es-ES" sz="2400" b="0" i="0" u="none" strike="noStrike" baseline="0" dirty="0">
                <a:latin typeface="NimbusRomNo9L-Regu"/>
              </a:rPr>
              <a:t>el dispositivo se une a la red, se le asigna una dirección de dispositivo dinámica y se negocian las claves de seguridad</a:t>
            </a:r>
            <a:r>
              <a:rPr lang="es-ES" sz="2400" b="1" i="0" u="none" strike="noStrike" baseline="0" dirty="0">
                <a:latin typeface="NimbusRomNo9L-Regu"/>
              </a:rPr>
              <a:t> [más seguro]</a:t>
            </a:r>
            <a:endParaRPr lang="en-US" sz="2400" b="1" dirty="0">
              <a:solidFill>
                <a:srgbClr val="0070C0"/>
              </a:solidFill>
              <a:latin typeface="Aptos Display"/>
            </a:endParaRPr>
          </a:p>
          <a:p>
            <a:pPr marL="1155700" lvl="2">
              <a:lnSpc>
                <a:spcPct val="100000"/>
              </a:lnSpc>
              <a:spcBef>
                <a:spcPts val="95"/>
              </a:spcBef>
              <a:buFont typeface="Arial"/>
              <a:buChar char="•"/>
              <a:tabLst>
                <a:tab pos="241300" algn="l"/>
              </a:tabLst>
            </a:pPr>
            <a:r>
              <a:rPr lang="en-US" sz="2400" b="1" dirty="0" err="1">
                <a:solidFill>
                  <a:srgbClr val="0070C0"/>
                </a:solidFill>
                <a:latin typeface="Aptos Display"/>
              </a:rPr>
              <a:t>Activación</a:t>
            </a:r>
            <a:r>
              <a:rPr lang="en-US" sz="2400" b="1" dirty="0">
                <a:solidFill>
                  <a:srgbClr val="0070C0"/>
                </a:solidFill>
                <a:latin typeface="Aptos Display"/>
              </a:rPr>
              <a:t> </a:t>
            </a:r>
            <a:r>
              <a:rPr lang="en-US" sz="2400" b="1" dirty="0" err="1">
                <a:solidFill>
                  <a:srgbClr val="0070C0"/>
                </a:solidFill>
                <a:latin typeface="Aptos Display"/>
              </a:rPr>
              <a:t>por</a:t>
            </a:r>
            <a:r>
              <a:rPr lang="en-US" sz="2400" b="1" dirty="0">
                <a:solidFill>
                  <a:srgbClr val="0070C0"/>
                </a:solidFill>
                <a:latin typeface="Aptos Display"/>
              </a:rPr>
              <a:t> </a:t>
            </a:r>
            <a:r>
              <a:rPr lang="en-US" sz="2400" b="1" dirty="0" err="1">
                <a:solidFill>
                  <a:srgbClr val="0070C0"/>
                </a:solidFill>
                <a:latin typeface="Aptos Display"/>
              </a:rPr>
              <a:t>personalización</a:t>
            </a:r>
            <a:r>
              <a:rPr lang="en-US" sz="2400" b="1" dirty="0">
                <a:solidFill>
                  <a:srgbClr val="0070C0"/>
                </a:solidFill>
                <a:latin typeface="Aptos Display"/>
              </a:rPr>
              <a:t> (Activation By Personalization, ABP): </a:t>
            </a:r>
            <a:r>
              <a:rPr lang="es-ES" sz="2400" b="0" i="0" u="none" strike="noStrike" baseline="0" dirty="0">
                <a:latin typeface="NimbusRomNo9L-Regu"/>
              </a:rPr>
              <a:t> requiere codificar la dirección del dispositivo y sus claves de seguridad</a:t>
            </a:r>
          </a:p>
          <a:p>
            <a:pPr marL="698500" lvl="1">
              <a:lnSpc>
                <a:spcPct val="100000"/>
              </a:lnSpc>
              <a:spcBef>
                <a:spcPts val="95"/>
              </a:spcBef>
              <a:buFont typeface="Arial"/>
              <a:buChar char="•"/>
              <a:tabLst>
                <a:tab pos="241300" algn="l"/>
              </a:tabLst>
            </a:pPr>
            <a:r>
              <a:rPr lang="es-ES" dirty="0">
                <a:solidFill>
                  <a:schemeClr val="tx1"/>
                </a:solidFill>
                <a:latin typeface="NimbusRomNo9L-Regu"/>
              </a:rPr>
              <a:t>Tras la activación el dispositivo adquiere su dirección y claves:</a:t>
            </a:r>
          </a:p>
          <a:p>
            <a:pPr marL="1155700" lvl="2">
              <a:lnSpc>
                <a:spcPct val="100000"/>
              </a:lnSpc>
              <a:spcBef>
                <a:spcPts val="95"/>
              </a:spcBef>
              <a:buFont typeface="Arial"/>
              <a:buChar char="•"/>
              <a:tabLst>
                <a:tab pos="241300" algn="l"/>
              </a:tabLst>
            </a:pPr>
            <a:r>
              <a:rPr lang="es-ES" sz="2400" b="1" dirty="0" err="1">
                <a:solidFill>
                  <a:schemeClr val="tx1"/>
                </a:solidFill>
                <a:latin typeface="NimbusRomNo9L-Regu"/>
              </a:rPr>
              <a:t>DevAddr</a:t>
            </a:r>
            <a:r>
              <a:rPr lang="es-ES" sz="2400" b="1" dirty="0">
                <a:solidFill>
                  <a:schemeClr val="tx1"/>
                </a:solidFill>
                <a:latin typeface="NimbusRomNo9L-Regu"/>
              </a:rPr>
              <a:t>, </a:t>
            </a:r>
            <a:r>
              <a:rPr lang="es-ES" sz="2400" b="1" dirty="0" err="1">
                <a:solidFill>
                  <a:schemeClr val="tx1"/>
                </a:solidFill>
                <a:latin typeface="NimbusRomNo9L-Regu"/>
              </a:rPr>
              <a:t>Application</a:t>
            </a:r>
            <a:r>
              <a:rPr lang="es-ES" sz="2400" b="1" dirty="0">
                <a:solidFill>
                  <a:schemeClr val="tx1"/>
                </a:solidFill>
                <a:latin typeface="NimbusRomNo9L-Regu"/>
              </a:rPr>
              <a:t> </a:t>
            </a:r>
            <a:r>
              <a:rPr lang="es-ES" sz="2400" b="1" dirty="0" err="1">
                <a:solidFill>
                  <a:schemeClr val="tx1"/>
                </a:solidFill>
                <a:latin typeface="NimbusRomNo9L-Regu"/>
              </a:rPr>
              <a:t>Session</a:t>
            </a:r>
            <a:r>
              <a:rPr lang="es-ES" sz="2400" b="1" dirty="0">
                <a:solidFill>
                  <a:schemeClr val="tx1"/>
                </a:solidFill>
                <a:latin typeface="NimbusRomNo9L-Regu"/>
              </a:rPr>
              <a:t> Key, Network Key (</a:t>
            </a:r>
            <a:r>
              <a:rPr lang="es-ES" sz="2400" b="1" dirty="0" err="1">
                <a:solidFill>
                  <a:schemeClr val="tx1"/>
                </a:solidFill>
                <a:latin typeface="NimbusRomNo9L-Regu"/>
              </a:rPr>
              <a:t>LoRaWAN</a:t>
            </a:r>
            <a:r>
              <a:rPr lang="es-ES" sz="2400" b="1" dirty="0">
                <a:solidFill>
                  <a:schemeClr val="tx1"/>
                </a:solidFill>
                <a:latin typeface="NimbusRomNo9L-Regu"/>
              </a:rPr>
              <a:t> 1.0.x)</a:t>
            </a:r>
          </a:p>
          <a:p>
            <a:pPr marL="1155700" lvl="2">
              <a:lnSpc>
                <a:spcPct val="100000"/>
              </a:lnSpc>
              <a:spcBef>
                <a:spcPts val="95"/>
              </a:spcBef>
              <a:buFont typeface="Arial"/>
              <a:buChar char="•"/>
              <a:tabLst>
                <a:tab pos="241300" algn="l"/>
              </a:tabLst>
            </a:pPr>
            <a:r>
              <a:rPr lang="es-ES" sz="2400" b="1" dirty="0" err="1">
                <a:solidFill>
                  <a:schemeClr val="tx1"/>
                </a:solidFill>
                <a:latin typeface="NimbusRomNo9L-Regu"/>
              </a:rPr>
              <a:t>DevAddr</a:t>
            </a:r>
            <a:r>
              <a:rPr lang="es-ES" sz="2400" b="1" dirty="0">
                <a:solidFill>
                  <a:schemeClr val="tx1"/>
                </a:solidFill>
                <a:latin typeface="NimbusRomNo9L-Regu"/>
              </a:rPr>
              <a:t>, </a:t>
            </a:r>
            <a:r>
              <a:rPr lang="es-ES" sz="2400" b="1" dirty="0" err="1">
                <a:solidFill>
                  <a:schemeClr val="tx1"/>
                </a:solidFill>
                <a:latin typeface="NimbusRomNo9L-Regu"/>
              </a:rPr>
              <a:t>Application</a:t>
            </a:r>
            <a:r>
              <a:rPr lang="es-ES" sz="2400" b="1" dirty="0">
                <a:solidFill>
                  <a:schemeClr val="tx1"/>
                </a:solidFill>
                <a:latin typeface="NimbusRomNo9L-Regu"/>
              </a:rPr>
              <a:t> </a:t>
            </a:r>
            <a:r>
              <a:rPr lang="es-ES" sz="2400" b="1" dirty="0" err="1">
                <a:solidFill>
                  <a:schemeClr val="tx1"/>
                </a:solidFill>
                <a:latin typeface="NimbusRomNo9L-Regu"/>
              </a:rPr>
              <a:t>Session</a:t>
            </a:r>
            <a:r>
              <a:rPr lang="es-ES" sz="2400" b="1" dirty="0">
                <a:solidFill>
                  <a:schemeClr val="tx1"/>
                </a:solidFill>
                <a:latin typeface="NimbusRomNo9L-Regu"/>
              </a:rPr>
              <a:t> Key, Network Key, Network </a:t>
            </a:r>
            <a:r>
              <a:rPr lang="es-ES" sz="2400" b="1" dirty="0" err="1">
                <a:solidFill>
                  <a:schemeClr val="tx1"/>
                </a:solidFill>
                <a:latin typeface="NimbusRomNo9L-Regu"/>
              </a:rPr>
              <a:t>Session</a:t>
            </a:r>
            <a:r>
              <a:rPr lang="es-ES" sz="2400" b="1" dirty="0">
                <a:solidFill>
                  <a:schemeClr val="tx1"/>
                </a:solidFill>
                <a:latin typeface="NimbusRomNo9L-Regu"/>
              </a:rPr>
              <a:t> Key, y otras claves (</a:t>
            </a:r>
            <a:r>
              <a:rPr lang="es-ES" sz="2400" b="1" dirty="0" err="1">
                <a:solidFill>
                  <a:schemeClr val="tx1"/>
                </a:solidFill>
                <a:latin typeface="NimbusRomNo9L-Regu"/>
              </a:rPr>
              <a:t>LoRaWAN</a:t>
            </a:r>
            <a:r>
              <a:rPr lang="es-ES" sz="2400" b="1" dirty="0">
                <a:solidFill>
                  <a:schemeClr val="tx1"/>
                </a:solidFill>
                <a:latin typeface="NimbusRomNo9L-Regu"/>
              </a:rPr>
              <a:t> 1.1)</a:t>
            </a:r>
          </a:p>
          <a:p>
            <a:pPr marL="1155700" lvl="2">
              <a:lnSpc>
                <a:spcPct val="100000"/>
              </a:lnSpc>
              <a:spcBef>
                <a:spcPts val="95"/>
              </a:spcBef>
              <a:buFont typeface="Arial"/>
              <a:buChar char="•"/>
              <a:tabLst>
                <a:tab pos="241300" algn="l"/>
              </a:tabLst>
            </a:pPr>
            <a:endParaRPr lang="en-US" sz="2400" b="1" dirty="0">
              <a:solidFill>
                <a:schemeClr val="tx1"/>
              </a:solidFill>
            </a:endParaRPr>
          </a:p>
          <a:p>
            <a:pPr marL="1155700" lvl="2">
              <a:lnSpc>
                <a:spcPct val="100000"/>
              </a:lnSpc>
              <a:spcBef>
                <a:spcPts val="95"/>
              </a:spcBef>
              <a:buFont typeface="Arial"/>
              <a:buChar char="•"/>
              <a:tabLst>
                <a:tab pos="241300" algn="l"/>
              </a:tabLst>
            </a:pPr>
            <a:endParaRPr lang="en-US" sz="2400" b="1"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414912338"/>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OTAA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 </a:t>
            </a:r>
            <a:r>
              <a:rPr lang="en-US" sz="2400" dirty="0">
                <a:solidFill>
                  <a:schemeClr val="tx1"/>
                </a:solidFill>
                <a:latin typeface="Aptos Display"/>
              </a:rPr>
              <a:t>(</a:t>
            </a:r>
            <a:r>
              <a:rPr lang="en-US" sz="2400" dirty="0" err="1">
                <a:solidFill>
                  <a:schemeClr val="tx1"/>
                </a:solidFill>
                <a:latin typeface="Aptos Display"/>
              </a:rPr>
              <a:t>izquierda</a:t>
            </a:r>
            <a:r>
              <a:rPr lang="en-US" sz="2400" dirty="0">
                <a:solidFill>
                  <a:schemeClr val="tx1"/>
                </a:solidFill>
                <a:latin typeface="Aptos Display"/>
              </a:rPr>
              <a:t>) </a:t>
            </a:r>
            <a:r>
              <a:rPr lang="en-US" sz="2400" b="1" dirty="0">
                <a:solidFill>
                  <a:srgbClr val="0070C0"/>
                </a:solidFill>
                <a:latin typeface="Aptos Display"/>
              </a:rPr>
              <a:t>y </a:t>
            </a:r>
            <a:r>
              <a:rPr lang="en-US" sz="2400" b="1" dirty="0" err="1">
                <a:solidFill>
                  <a:srgbClr val="0070C0"/>
                </a:solidFill>
                <a:latin typeface="Aptos Display"/>
              </a:rPr>
              <a:t>LoRaWAN</a:t>
            </a:r>
            <a:r>
              <a:rPr lang="en-US" sz="2400" b="1" dirty="0">
                <a:solidFill>
                  <a:srgbClr val="0070C0"/>
                </a:solidFill>
                <a:latin typeface="Aptos Display"/>
              </a:rPr>
              <a:t> 1.1 </a:t>
            </a:r>
            <a:r>
              <a:rPr lang="en-US" sz="2400" dirty="0">
                <a:solidFill>
                  <a:schemeClr val="tx1"/>
                </a:solidFill>
                <a:latin typeface="Aptos Display"/>
              </a:rPr>
              <a:t>(</a:t>
            </a:r>
            <a:r>
              <a:rPr lang="en-US" sz="2400" dirty="0" err="1">
                <a:solidFill>
                  <a:schemeClr val="tx1"/>
                </a:solidFill>
                <a:latin typeface="Aptos Display"/>
              </a:rPr>
              <a:t>derecha</a:t>
            </a:r>
            <a:r>
              <a:rPr lang="en-US" sz="2400" dirty="0">
                <a:solidFill>
                  <a:schemeClr val="tx1"/>
                </a:solidFill>
                <a:latin typeface="Aptos Display"/>
              </a:rPr>
              <a:t>)</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6386" name="Picture 2" descr="alt_text">
            <a:extLst>
              <a:ext uri="{FF2B5EF4-FFF2-40B4-BE49-F238E27FC236}">
                <a16:creationId xmlns:a16="http://schemas.microsoft.com/office/drawing/2014/main" id="{D653A90B-C602-C95A-4CEC-9BA14C126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1" y="2155928"/>
            <a:ext cx="5306714" cy="33086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lt_text">
            <a:extLst>
              <a:ext uri="{FF2B5EF4-FFF2-40B4-BE49-F238E27FC236}">
                <a16:creationId xmlns:a16="http://schemas.microsoft.com/office/drawing/2014/main" id="{4FD161DC-3A8E-3FB4-BE1E-F925B8EBE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7" y="2096895"/>
            <a:ext cx="6107113" cy="340239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8A4231E-3DE5-DCE4-AD70-B54B902EC0C2}"/>
              </a:ext>
            </a:extLst>
          </p:cNvPr>
          <p:cNvSpPr txBox="1"/>
          <p:nvPr/>
        </p:nvSpPr>
        <p:spPr>
          <a:xfrm>
            <a:off x="776205" y="5646708"/>
            <a:ext cx="11364915" cy="646331"/>
          </a:xfrm>
          <a:prstGeom prst="rect">
            <a:avLst/>
          </a:prstGeom>
          <a:noFill/>
        </p:spPr>
        <p:txBody>
          <a:bodyPr wrap="square">
            <a:spAutoFit/>
          </a:bodyPr>
          <a:lstStyle/>
          <a:p>
            <a:pPr algn="l"/>
            <a:r>
              <a:rPr lang="es-ES" sz="1800" b="0" i="0" u="none" strike="noStrike" baseline="0" dirty="0">
                <a:latin typeface="NimbusRomNo9L-Regu"/>
              </a:rPr>
              <a:t>Antes de la activación, la </a:t>
            </a:r>
            <a:r>
              <a:rPr lang="es-ES" sz="1800" b="0" i="0" u="none" strike="noStrike" baseline="0" dirty="0" err="1">
                <a:latin typeface="NimbusRomNo9L-Regu"/>
              </a:rPr>
              <a:t>AppEUI</a:t>
            </a:r>
            <a:r>
              <a:rPr lang="es-ES" sz="1800" b="0" i="0" u="none" strike="noStrike" baseline="0" dirty="0">
                <a:latin typeface="NimbusRomNo9L-Regu"/>
              </a:rPr>
              <a:t>,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AppKey</a:t>
            </a:r>
            <a:r>
              <a:rPr lang="es-ES" sz="1800" b="0" i="0" u="none" strike="noStrike" baseline="0" dirty="0">
                <a:latin typeface="NimbusRomNo9L-Regu"/>
              </a:rPr>
              <a:t> deben </a:t>
            </a:r>
            <a:r>
              <a:rPr lang="es-ES" dirty="0">
                <a:latin typeface="NimbusRomNo9L-Regu"/>
              </a:rPr>
              <a:t>estar almacenadas</a:t>
            </a:r>
            <a:r>
              <a:rPr lang="es-ES" sz="1800" b="0" i="0" u="none" strike="noStrike" baseline="0" dirty="0">
                <a:latin typeface="NimbusRomNo9L-Regu"/>
              </a:rPr>
              <a:t> en el dispositivo final. La </a:t>
            </a:r>
            <a:r>
              <a:rPr lang="es-ES" sz="1800" b="0" i="0" u="none" strike="noStrike" baseline="0" dirty="0" err="1">
                <a:latin typeface="NimbusRomNo9L-Regu"/>
              </a:rPr>
              <a:t>AppKey</a:t>
            </a:r>
            <a:r>
              <a:rPr lang="es-ES" sz="1800" b="0" i="0" u="none" strike="noStrike" baseline="0" dirty="0">
                <a:latin typeface="NimbusRomNo9L-Regu"/>
              </a:rPr>
              <a:t> es una clave secreta AES-128 bits conocida como clave raíz. La </a:t>
            </a:r>
            <a:r>
              <a:rPr lang="es-ES" sz="1800" b="0" i="0" u="none" strike="noStrike" baseline="0" dirty="0" err="1">
                <a:latin typeface="NimbusRomNo9L-Regu"/>
              </a:rPr>
              <a:t>AppEUI</a:t>
            </a:r>
            <a:r>
              <a:rPr lang="es-ES" sz="1800" b="0" i="0" u="none" strike="noStrike" baseline="0" dirty="0">
                <a:latin typeface="NimbusRomNo9L-Regu"/>
              </a:rPr>
              <a:t> y la </a:t>
            </a:r>
            <a:r>
              <a:rPr lang="es-ES" sz="1800" b="0" i="0" u="none" strike="noStrike" baseline="0" dirty="0" err="1">
                <a:latin typeface="NimbusRomNo9L-Regu"/>
              </a:rPr>
              <a:t>DevEUI</a:t>
            </a:r>
            <a:r>
              <a:rPr lang="es-ES" sz="1800" b="0" i="0" u="none" strike="noStrike" baseline="0" dirty="0">
                <a:latin typeface="NimbusRomNo9L-Regu"/>
              </a:rPr>
              <a:t> no son secretas y son visibles para todos.</a:t>
            </a:r>
          </a:p>
        </p:txBody>
      </p:sp>
    </p:spTree>
    <p:extLst>
      <p:ext uri="{BB962C8B-B14F-4D97-AF65-F5344CB8AC3E}">
        <p14:creationId xmlns:p14="http://schemas.microsoft.com/office/powerpoint/2010/main" val="1427691284"/>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7410" name="Picture 2" descr="alt_text">
            <a:extLst>
              <a:ext uri="{FF2B5EF4-FFF2-40B4-BE49-F238E27FC236}">
                <a16:creationId xmlns:a16="http://schemas.microsoft.com/office/drawing/2014/main" id="{E0DD4AF4-935E-41AF-E88F-8A0E98D0C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2062163"/>
            <a:ext cx="10147300" cy="372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2463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EBF5C2C-961D-E38F-FA17-4C5F31915B24}"/>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eaLnBrk="1" fontAlgn="auto" hangingPunct="1">
              <a:spcAft>
                <a:spcPts val="0"/>
              </a:spcAft>
              <a:buFont typeface="Arial" pitchFamily="34"/>
              <a:buChar char="•"/>
              <a:defRPr/>
            </a:pPr>
            <a:r>
              <a:rPr dirty="0"/>
              <a:t>Crear un usuario administrador y proporcionar una </a:t>
            </a:r>
            <a:r>
              <a:rPr dirty="0" err="1"/>
              <a:t>password</a:t>
            </a:r>
            <a:endParaRPr dirty="0"/>
          </a:p>
          <a:p>
            <a:pPr eaLnBrk="1" fontAlgn="auto" hangingPunct="1">
              <a:spcAft>
                <a:spcPts val="0"/>
              </a:spcAft>
              <a:buFont typeface="Arial" pitchFamily="34"/>
              <a:buChar char="•"/>
              <a:defRPr/>
            </a:pPr>
            <a:r>
              <a:rPr dirty="0"/>
              <a:t>Decir a </a:t>
            </a:r>
            <a:r>
              <a:rPr dirty="0" err="1"/>
              <a:t>Portainer</a:t>
            </a:r>
            <a:r>
              <a:rPr dirty="0"/>
              <a:t> que controle nuestra instalación local de Docker</a:t>
            </a:r>
          </a:p>
          <a:p>
            <a:pPr lvl="1" eaLnBrk="1" fontAlgn="auto" hangingPunct="1">
              <a:spcAft>
                <a:spcPts val="0"/>
              </a:spcAft>
              <a:buFont typeface="Arial" pitchFamily="34"/>
              <a:buChar char="•"/>
              <a:defRPr/>
            </a:pPr>
            <a:r>
              <a:rPr b="1" dirty="0" err="1">
                <a:solidFill>
                  <a:srgbClr val="0070C0"/>
                </a:solidFill>
              </a:rPr>
              <a:t>Environments</a:t>
            </a:r>
            <a:r>
              <a:rPr b="1" dirty="0">
                <a:solidFill>
                  <a:srgbClr val="0070C0"/>
                </a:solidFill>
              </a:rPr>
              <a:t> </a:t>
            </a:r>
            <a:r>
              <a:rPr b="1" dirty="0">
                <a:solidFill>
                  <a:srgbClr val="0070C0"/>
                </a:solidFill>
                <a:latin typeface="Wingdings" pitchFamily="2"/>
              </a:rPr>
              <a:t></a:t>
            </a:r>
            <a:r>
              <a:rPr b="1" dirty="0">
                <a:solidFill>
                  <a:srgbClr val="0070C0"/>
                </a:solidFill>
              </a:rPr>
              <a:t> Docker </a:t>
            </a:r>
            <a:r>
              <a:rPr b="1" dirty="0">
                <a:solidFill>
                  <a:srgbClr val="0070C0"/>
                </a:solidFill>
                <a:latin typeface="Wingdings" pitchFamily="2"/>
              </a:rPr>
              <a:t></a:t>
            </a:r>
            <a:r>
              <a:rPr b="1" dirty="0">
                <a:solidFill>
                  <a:srgbClr val="0070C0"/>
                </a:solidFill>
              </a:rPr>
              <a:t> Live </a:t>
            </a:r>
            <a:r>
              <a:rPr b="1" dirty="0" err="1">
                <a:solidFill>
                  <a:srgbClr val="0070C0"/>
                </a:solidFill>
              </a:rPr>
              <a:t>Connect</a:t>
            </a:r>
            <a:r>
              <a:rPr b="1" dirty="0">
                <a:solidFill>
                  <a:srgbClr val="0070C0"/>
                </a:solidFill>
              </a:rPr>
              <a:t> </a:t>
            </a:r>
          </a:p>
          <a:p>
            <a:pPr marL="0" indent="0" eaLnBrk="1" fontAlgn="auto" hangingPunct="1">
              <a:spcAft>
                <a:spcPts val="0"/>
              </a:spcAft>
              <a:buFont typeface="Arial" pitchFamily="34"/>
              <a:buNone/>
              <a:defRPr/>
            </a:pPr>
            <a:endParaRPr dirty="0"/>
          </a:p>
        </p:txBody>
      </p:sp>
      <p:sp>
        <p:nvSpPr>
          <p:cNvPr id="5" name="CuadroTexto 1">
            <a:extLst>
              <a:ext uri="{FF2B5EF4-FFF2-40B4-BE49-F238E27FC236}">
                <a16:creationId xmlns:a16="http://schemas.microsoft.com/office/drawing/2014/main" id="{4CE7751F-C4E4-5E53-3D17-759195AFE4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7BD1119A-A5CA-F7D3-1F34-B0E10A0B32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1.1</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20482" name="Picture 2" descr="alt_text">
            <a:extLst>
              <a:ext uri="{FF2B5EF4-FFF2-40B4-BE49-F238E27FC236}">
                <a16:creationId xmlns:a16="http://schemas.microsoft.com/office/drawing/2014/main" id="{179D46CE-DA6F-39F5-0783-DFB1F7D8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017" y="1989138"/>
            <a:ext cx="64131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43020"/>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5124" name="Picture 4" descr="Class A Receive Windows">
            <a:extLst>
              <a:ext uri="{FF2B5EF4-FFF2-40B4-BE49-F238E27FC236}">
                <a16:creationId xmlns:a16="http://schemas.microsoft.com/office/drawing/2014/main" id="{DEEF178F-76AA-FAA0-2CDD-54641BB99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817" y="2478099"/>
            <a:ext cx="7108556" cy="242135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D94FD71-65CC-55A2-DC54-BD1F28DF2F9A}"/>
              </a:ext>
            </a:extLst>
          </p:cNvPr>
          <p:cNvSpPr txBox="1">
            <a:spLocks noChangeArrowheads="1"/>
          </p:cNvSpPr>
          <p:nvPr/>
        </p:nvSpPr>
        <p:spPr bwMode="auto">
          <a:xfrm>
            <a:off x="8779790" y="2663327"/>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transmite 1 mensaje </a:t>
            </a:r>
            <a:r>
              <a:rPr lang="es-ES" altLang="en-US" sz="1600" b="1" i="1" dirty="0" err="1">
                <a:solidFill>
                  <a:schemeClr val="tx1"/>
                </a:solidFill>
              </a:rPr>
              <a:t>uplink</a:t>
            </a:r>
            <a:r>
              <a:rPr lang="es-ES" altLang="en-US" sz="1600" b="1" dirty="0">
                <a:solidFill>
                  <a:schemeClr val="tx1"/>
                </a:solidFill>
              </a:rPr>
              <a:t> seguido por dos ventanas cortas de transmisión RX1 y RX2</a:t>
            </a:r>
          </a:p>
        </p:txBody>
      </p:sp>
      <p:sp>
        <p:nvSpPr>
          <p:cNvPr id="15" name="CuadroTexto 14">
            <a:extLst>
              <a:ext uri="{FF2B5EF4-FFF2-40B4-BE49-F238E27FC236}">
                <a16:creationId xmlns:a16="http://schemas.microsoft.com/office/drawing/2014/main" id="{4BB849EC-B778-E393-2ECA-38360BA36E2D}"/>
              </a:ext>
            </a:extLst>
          </p:cNvPr>
          <p:cNvSpPr txBox="1">
            <a:spLocks noChangeArrowheads="1"/>
          </p:cNvSpPr>
          <p:nvPr/>
        </p:nvSpPr>
        <p:spPr bwMode="auto">
          <a:xfrm>
            <a:off x="8777210" y="380762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servidor de red puede responder  un mensaje </a:t>
            </a:r>
            <a:r>
              <a:rPr lang="es-ES" altLang="en-US" sz="1600" b="1" i="1" dirty="0" err="1">
                <a:solidFill>
                  <a:schemeClr val="tx1"/>
                </a:solidFill>
              </a:rPr>
              <a:t>downlink</a:t>
            </a:r>
            <a:r>
              <a:rPr lang="es-ES" altLang="en-US" sz="1600" b="1" i="1" dirty="0">
                <a:solidFill>
                  <a:schemeClr val="tx1"/>
                </a:solidFill>
              </a:rPr>
              <a:t> </a:t>
            </a:r>
            <a:r>
              <a:rPr lang="es-ES" altLang="en-US" sz="1600" b="1" dirty="0">
                <a:solidFill>
                  <a:schemeClr val="tx1"/>
                </a:solidFill>
              </a:rPr>
              <a:t>utilizando la primera o la segunda ventana, pero no ambas</a:t>
            </a:r>
          </a:p>
        </p:txBody>
      </p:sp>
    </p:spTree>
    <p:extLst>
      <p:ext uri="{BB962C8B-B14F-4D97-AF65-F5344CB8AC3E}">
        <p14:creationId xmlns:p14="http://schemas.microsoft.com/office/powerpoint/2010/main" val="1361464981"/>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2290" name="Picture 2" descr="Class B Receive Windows">
            <a:extLst>
              <a:ext uri="{FF2B5EF4-FFF2-40B4-BE49-F238E27FC236}">
                <a16:creationId xmlns:a16="http://schemas.microsoft.com/office/drawing/2014/main" id="{F9523B0B-A09E-8629-8087-9040B1D71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320" y="2853148"/>
            <a:ext cx="8053953" cy="26773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01E9D0-6386-66C5-F783-BF843E7D91A4}"/>
              </a:ext>
            </a:extLst>
          </p:cNvPr>
          <p:cNvSpPr txBox="1">
            <a:spLocks noChangeArrowheads="1"/>
          </p:cNvSpPr>
          <p:nvPr/>
        </p:nvSpPr>
        <p:spPr bwMode="auto">
          <a:xfrm>
            <a:off x="4510007" y="5530458"/>
            <a:ext cx="7098224"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puede comportarse como un dispositivo de clase A, pero también puede abrir periódicamente ventanas de recepción llamadas PING SLOTS, y pueden recibir mensajes BEACON para sincronizar con las pasarelas</a:t>
            </a:r>
          </a:p>
        </p:txBody>
      </p:sp>
    </p:spTree>
    <p:extLst>
      <p:ext uri="{BB962C8B-B14F-4D97-AF65-F5344CB8AC3E}">
        <p14:creationId xmlns:p14="http://schemas.microsoft.com/office/powerpoint/2010/main" val="250279997"/>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a:p>
            <a:pPr marL="927100" lvl="1" indent="-457200">
              <a:lnSpc>
                <a:spcPct val="100000"/>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C: </a:t>
            </a:r>
            <a:r>
              <a:rPr lang="es-ES" sz="2400" b="0" i="0" u="none" strike="noStrike" baseline="0" dirty="0">
                <a:latin typeface="NimbusRomNo9L-Regu"/>
              </a:rPr>
              <a:t>dispositivos con latencia más baja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4338" name="Picture 2" descr="Class C Receive Windows">
            <a:extLst>
              <a:ext uri="{FF2B5EF4-FFF2-40B4-BE49-F238E27FC236}">
                <a16:creationId xmlns:a16="http://schemas.microsoft.com/office/drawing/2014/main" id="{05B4DFA2-5317-3E2A-B205-C144A93B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315" y="3250120"/>
            <a:ext cx="6966693" cy="26143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D577EB1-7E1F-E28B-748C-C97B80A9B6B2}"/>
              </a:ext>
            </a:extLst>
          </p:cNvPr>
          <p:cNvSpPr txBox="1">
            <a:spLocks noChangeArrowheads="1"/>
          </p:cNvSpPr>
          <p:nvPr/>
        </p:nvSpPr>
        <p:spPr bwMode="auto">
          <a:xfrm>
            <a:off x="8779790" y="342275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mantiene abierta la ventana de transmisión RX2 hasta que se </a:t>
            </a:r>
            <a:r>
              <a:rPr lang="es-ES" altLang="en-US" sz="1600" b="1" dirty="0" err="1">
                <a:solidFill>
                  <a:schemeClr val="tx1"/>
                </a:solidFill>
              </a:rPr>
              <a:t>tx</a:t>
            </a:r>
            <a:r>
              <a:rPr lang="es-ES" altLang="en-US" sz="1600" b="1" dirty="0">
                <a:solidFill>
                  <a:schemeClr val="tx1"/>
                </a:solidFill>
              </a:rPr>
              <a:t> el siguiente mensaje </a:t>
            </a:r>
            <a:r>
              <a:rPr lang="es-ES" altLang="en-US" sz="1600" b="1" i="1" dirty="0" err="1">
                <a:solidFill>
                  <a:schemeClr val="tx1"/>
                </a:solidFill>
              </a:rPr>
              <a:t>uplink</a:t>
            </a:r>
            <a:endParaRPr lang="es-ES" altLang="en-US" sz="1600" b="1" dirty="0">
              <a:solidFill>
                <a:schemeClr val="tx1"/>
              </a:solidFill>
            </a:endParaRPr>
          </a:p>
        </p:txBody>
      </p:sp>
    </p:spTree>
    <p:extLst>
      <p:ext uri="{BB962C8B-B14F-4D97-AF65-F5344CB8AC3E}">
        <p14:creationId xmlns:p14="http://schemas.microsoft.com/office/powerpoint/2010/main" val="1272742030"/>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D17E3C8-2327-304F-2450-582B8429D8AC}"/>
              </a:ext>
            </a:extLst>
          </p:cNvPr>
          <p:cNvSpPr txBox="1"/>
          <p:nvPr/>
        </p:nvSpPr>
        <p:spPr>
          <a:xfrm>
            <a:off x="5325579" y="1285875"/>
            <a:ext cx="7688125" cy="369332"/>
          </a:xfrm>
          <a:prstGeom prst="rect">
            <a:avLst/>
          </a:prstGeom>
          <a:noFill/>
        </p:spPr>
        <p:txBody>
          <a:bodyPr wrap="square">
            <a:spAutoFit/>
          </a:bodyPr>
          <a:lstStyle/>
          <a:p>
            <a:r>
              <a:rPr lang="en-US" dirty="0">
                <a:hlinkClick r:id="rId3"/>
              </a:rPr>
              <a:t>What is </a:t>
            </a:r>
            <a:r>
              <a:rPr lang="en-US" dirty="0" err="1">
                <a:hlinkClick r:id="rId3"/>
              </a:rPr>
              <a:t>LoRaWAN</a:t>
            </a:r>
            <a:r>
              <a:rPr lang="en-US" dirty="0">
                <a:hlinkClick r:id="rId3"/>
              </a:rPr>
              <a:t>® Specification - LoRa Alliance® (lora-alliance.org)</a:t>
            </a:r>
            <a:endParaRPr lang="es-ES" dirty="0"/>
          </a:p>
        </p:txBody>
      </p:sp>
      <p:pic>
        <p:nvPicPr>
          <p:cNvPr id="2050" name="Picture 2" descr="LoRaWAN Roadmap and milestones in infographic format">
            <a:extLst>
              <a:ext uri="{FF2B5EF4-FFF2-40B4-BE49-F238E27FC236}">
                <a16:creationId xmlns:a16="http://schemas.microsoft.com/office/drawing/2014/main" id="{95D23A58-7E25-F4CB-99E4-4C982AF1F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345" y="1085122"/>
            <a:ext cx="7264508" cy="56110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E66E4D9-5A47-303F-DEEA-D798BCD0E88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6" name="CuadroTexto 6">
            <a:extLst>
              <a:ext uri="{FF2B5EF4-FFF2-40B4-BE49-F238E27FC236}">
                <a16:creationId xmlns:a16="http://schemas.microsoft.com/office/drawing/2014/main" id="{C90DFD02-EBAC-740B-DF0D-DA51B8D9ECA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00582006"/>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92162" name="Título 1">
            <a:extLst>
              <a:ext uri="{FF2B5EF4-FFF2-40B4-BE49-F238E27FC236}">
                <a16:creationId xmlns:a16="http://schemas.microsoft.com/office/drawing/2014/main" id="{5AE0C2FB-67F9-BBB1-0987-772211ECC040}"/>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08D81823-C7D3-8CDD-2220-22F3D12D9D6A}"/>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lang="es-ES" sz="2400" b="1" kern="0"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highlight>
                  <a:srgbClr val="FFFF00"/>
                </a:highlight>
                <a:latin typeface="Aptos Display"/>
              </a:rPr>
              <a:t>Unidad 10. </a:t>
            </a:r>
            <a:r>
              <a:rPr sz="2400" b="1" dirty="0">
                <a:solidFill>
                  <a:srgbClr val="0070C0"/>
                </a:solidFill>
                <a:highlight>
                  <a:srgbClr val="FFFF00"/>
                </a:highlight>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2164" name="CuadroTexto 3">
            <a:extLst>
              <a:ext uri="{FF2B5EF4-FFF2-40B4-BE49-F238E27FC236}">
                <a16:creationId xmlns:a16="http://schemas.microsoft.com/office/drawing/2014/main" id="{27DEDF07-4036-C092-9668-9E2B1A576C18}"/>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55E6FB-8893-21B4-B9A6-6FC0E137C13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616E6DE3-6C71-988B-25E6-D5115FDC7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7041"/>
            <a:ext cx="9753600" cy="4495800"/>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8" name="CuadroTexto 7">
            <a:extLst>
              <a:ext uri="{FF2B5EF4-FFF2-40B4-BE49-F238E27FC236}">
                <a16:creationId xmlns:a16="http://schemas.microsoft.com/office/drawing/2014/main" id="{2D17E3C8-2327-304F-2450-582B8429D8AC}"/>
              </a:ext>
            </a:extLst>
          </p:cNvPr>
          <p:cNvSpPr txBox="1"/>
          <p:nvPr/>
        </p:nvSpPr>
        <p:spPr>
          <a:xfrm>
            <a:off x="2845853" y="5871546"/>
            <a:ext cx="7688125" cy="369332"/>
          </a:xfrm>
          <a:prstGeom prst="rect">
            <a:avLst/>
          </a:prstGeom>
          <a:noFill/>
        </p:spPr>
        <p:txBody>
          <a:bodyPr wrap="square">
            <a:spAutoFit/>
          </a:bodyPr>
          <a:lstStyle/>
          <a:p>
            <a:r>
              <a:rPr lang="en-US" dirty="0">
                <a:hlinkClick r:id="rId4"/>
              </a:rPr>
              <a:t>What is </a:t>
            </a:r>
            <a:r>
              <a:rPr lang="en-US" dirty="0" err="1">
                <a:hlinkClick r:id="rId4"/>
              </a:rPr>
              <a:t>LoRaWAN</a:t>
            </a:r>
            <a:r>
              <a:rPr lang="en-US" dirty="0">
                <a:hlinkClick r:id="rId4"/>
              </a:rPr>
              <a:t>® Specification - LoRa Alliance® (lora-alliance.org)</a:t>
            </a:r>
            <a:endParaRPr lang="es-ES" dirty="0"/>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red</a:t>
            </a:r>
          </a:p>
        </p:txBody>
      </p:sp>
    </p:spTree>
    <p:extLst>
      <p:ext uri="{BB962C8B-B14F-4D97-AF65-F5344CB8AC3E}">
        <p14:creationId xmlns:p14="http://schemas.microsoft.com/office/powerpoint/2010/main" val="239367487"/>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ChirpStack</a:t>
            </a:r>
            <a:r>
              <a:rPr lang="en-US" sz="2400" dirty="0">
                <a:solidFill>
                  <a:schemeClr val="tx1"/>
                </a:solidFill>
                <a:latin typeface="Aptos Display"/>
              </a:rPr>
              <a:t> es un </a:t>
            </a:r>
            <a:r>
              <a:rPr lang="en-US" sz="2400" b="1" dirty="0" err="1">
                <a:solidFill>
                  <a:schemeClr val="tx1"/>
                </a:solidFill>
                <a:latin typeface="Aptos Display"/>
              </a:rPr>
              <a:t>servidor</a:t>
            </a:r>
            <a:r>
              <a:rPr lang="en-US" sz="2400" b="1" dirty="0">
                <a:solidFill>
                  <a:schemeClr val="tx1"/>
                </a:solidFill>
                <a:latin typeface="Aptos Display"/>
              </a:rPr>
              <a:t> de red </a:t>
            </a:r>
            <a:r>
              <a:rPr lang="en-US" sz="2400" dirty="0" err="1">
                <a:solidFill>
                  <a:schemeClr val="tx1"/>
                </a:solidFill>
                <a:latin typeface="Aptos Display"/>
              </a:rPr>
              <a:t>LoRaWAN</a:t>
            </a:r>
            <a:r>
              <a:rPr lang="en-US" sz="2400" dirty="0">
                <a:solidFill>
                  <a:schemeClr val="tx1"/>
                </a:solidFill>
                <a:latin typeface="Aptos Display"/>
              </a:rPr>
              <a:t> de </a:t>
            </a:r>
            <a:r>
              <a:rPr lang="en-US" sz="2400" dirty="0" err="1">
                <a:solidFill>
                  <a:schemeClr val="tx1"/>
                </a:solidFill>
                <a:latin typeface="Aptos Display"/>
              </a:rPr>
              <a:t>código</a:t>
            </a:r>
            <a:r>
              <a:rPr lang="en-US" sz="2400" dirty="0">
                <a:solidFill>
                  <a:schemeClr val="tx1"/>
                </a:solidFill>
                <a:latin typeface="Aptos Display"/>
              </a:rPr>
              <a:t> </a:t>
            </a:r>
            <a:r>
              <a:rPr lang="en-US" sz="2400" dirty="0" err="1">
                <a:solidFill>
                  <a:schemeClr val="tx1"/>
                </a:solidFill>
                <a:latin typeface="Aptos Display"/>
              </a:rPr>
              <a:t>abierto</a:t>
            </a:r>
            <a:r>
              <a:rPr lang="en-US" sz="2400" dirty="0">
                <a:solidFill>
                  <a:schemeClr val="tx1"/>
                </a:solidFill>
                <a:latin typeface="Aptos Display"/>
              </a:rPr>
              <a:t> que </a:t>
            </a:r>
            <a:r>
              <a:rPr lang="en-US" sz="2400" dirty="0" err="1">
                <a:solidFill>
                  <a:schemeClr val="tx1"/>
                </a:solidFill>
                <a:latin typeface="Aptos Display"/>
              </a:rPr>
              <a:t>puede</a:t>
            </a:r>
            <a:r>
              <a:rPr lang="en-US" sz="2400" dirty="0">
                <a:solidFill>
                  <a:schemeClr val="tx1"/>
                </a:solidFill>
                <a:latin typeface="Aptos Display"/>
              </a:rPr>
              <a:t> </a:t>
            </a:r>
            <a:r>
              <a:rPr lang="en-US" sz="2400" dirty="0" err="1">
                <a:solidFill>
                  <a:schemeClr val="tx1"/>
                </a:solidFill>
                <a:latin typeface="Aptos Display"/>
              </a:rPr>
              <a:t>utilizarse</a:t>
            </a:r>
            <a:r>
              <a:rPr lang="en-US" sz="2400" dirty="0">
                <a:solidFill>
                  <a:schemeClr val="tx1"/>
                </a:solidFill>
                <a:latin typeface="Aptos Display"/>
              </a:rPr>
              <a:t> para </a:t>
            </a:r>
            <a:r>
              <a:rPr lang="en-US" sz="2400" dirty="0" err="1">
                <a:solidFill>
                  <a:schemeClr val="tx1"/>
                </a:solidFill>
                <a:latin typeface="Aptos Display"/>
              </a:rPr>
              <a:t>configurar</a:t>
            </a:r>
            <a:r>
              <a:rPr lang="en-US" sz="2400" dirty="0">
                <a:solidFill>
                  <a:schemeClr val="tx1"/>
                </a:solidFill>
                <a:latin typeface="Aptos Display"/>
              </a:rPr>
              <a:t> redes </a:t>
            </a:r>
            <a:r>
              <a:rPr lang="en-US" sz="2400" dirty="0" err="1">
                <a:solidFill>
                  <a:schemeClr val="tx1"/>
                </a:solidFill>
                <a:latin typeface="Aptos Display"/>
              </a:rPr>
              <a:t>públicas</a:t>
            </a:r>
            <a:r>
              <a:rPr lang="en-US" sz="2400" dirty="0">
                <a:solidFill>
                  <a:schemeClr val="tx1"/>
                </a:solidFill>
                <a:latin typeface="Aptos Display"/>
              </a:rPr>
              <a:t> o </a:t>
            </a:r>
            <a:r>
              <a:rPr lang="en-US" sz="2400" dirty="0" err="1">
                <a:solidFill>
                  <a:schemeClr val="tx1"/>
                </a:solidFill>
                <a:latin typeface="Aptos Display"/>
              </a:rPr>
              <a:t>privadas</a:t>
            </a:r>
            <a:r>
              <a:rPr lang="en-US" sz="2400" dirty="0">
                <a:solidFill>
                  <a:schemeClr val="tx1"/>
                </a:solidFill>
                <a:latin typeface="Aptos Display"/>
              </a:rPr>
              <a:t> </a:t>
            </a:r>
            <a:r>
              <a:rPr lang="en-US" sz="2400" dirty="0" err="1">
                <a:solidFill>
                  <a:schemeClr val="tx1"/>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s-ES" dirty="0">
                <a:solidFill>
                  <a:schemeClr val="tx1"/>
                </a:solidFill>
                <a:latin typeface="Aptos Display"/>
              </a:rPr>
              <a:t>Proporciona una </a:t>
            </a:r>
            <a:r>
              <a:rPr lang="es-ES" b="1" dirty="0">
                <a:solidFill>
                  <a:srgbClr val="0070C0"/>
                </a:solidFill>
                <a:latin typeface="Aptos Display"/>
              </a:rPr>
              <a:t>interfaz web </a:t>
            </a:r>
            <a:r>
              <a:rPr lang="es-ES" dirty="0">
                <a:solidFill>
                  <a:schemeClr val="tx1"/>
                </a:solidFill>
                <a:latin typeface="Aptos Display"/>
              </a:rPr>
              <a:t>para la gestión de </a:t>
            </a:r>
            <a:r>
              <a:rPr lang="es-ES" b="1" dirty="0" err="1">
                <a:solidFill>
                  <a:schemeClr val="tx1"/>
                </a:solidFill>
                <a:latin typeface="Aptos Display"/>
              </a:rPr>
              <a:t>gateways</a:t>
            </a:r>
            <a:r>
              <a:rPr lang="es-ES" b="1" dirty="0">
                <a:solidFill>
                  <a:schemeClr val="tx1"/>
                </a:solidFill>
                <a:latin typeface="Aptos Display"/>
              </a:rPr>
              <a:t>, dispositivos finales y aplicaciones</a:t>
            </a:r>
          </a:p>
          <a:p>
            <a:pPr marL="698500" lvl="1">
              <a:lnSpc>
                <a:spcPct val="100000"/>
              </a:lnSpc>
              <a:spcBef>
                <a:spcPts val="95"/>
              </a:spcBef>
              <a:buFont typeface="Arial"/>
              <a:buChar char="•"/>
              <a:tabLst>
                <a:tab pos="241300" algn="l"/>
              </a:tabLst>
            </a:pPr>
            <a:r>
              <a:rPr lang="es-ES" dirty="0">
                <a:solidFill>
                  <a:schemeClr val="tx1"/>
                </a:solidFill>
                <a:latin typeface="Aptos Display"/>
              </a:rPr>
              <a:t>Soporta las </a:t>
            </a:r>
            <a:r>
              <a:rPr lang="es-ES" b="1" dirty="0">
                <a:solidFill>
                  <a:schemeClr val="tx1"/>
                </a:solidFill>
                <a:latin typeface="Aptos Display"/>
              </a:rPr>
              <a:t>clases de dispositivos</a:t>
            </a:r>
            <a:r>
              <a:rPr lang="es-ES" b="1" dirty="0">
                <a:solidFill>
                  <a:srgbClr val="0070C0"/>
                </a:solidFill>
                <a:latin typeface="Aptos Display"/>
              </a:rPr>
              <a:t> A, B y C</a:t>
            </a:r>
          </a:p>
          <a:p>
            <a:pPr marL="698500" lvl="1">
              <a:lnSpc>
                <a:spcPct val="100000"/>
              </a:lnSpc>
              <a:spcBef>
                <a:spcPts val="95"/>
              </a:spcBef>
              <a:buFont typeface="Arial"/>
              <a:buChar char="•"/>
              <a:tabLst>
                <a:tab pos="241300" algn="l"/>
              </a:tabLst>
            </a:pPr>
            <a:r>
              <a:rPr lang="es-ES" dirty="0">
                <a:solidFill>
                  <a:schemeClr val="tx1"/>
                </a:solidFill>
                <a:latin typeface="Aptos Display"/>
              </a:rPr>
              <a:t>Soporta las </a:t>
            </a:r>
            <a:r>
              <a:rPr lang="es-ES" b="1" dirty="0">
                <a:solidFill>
                  <a:schemeClr val="tx1"/>
                </a:solidFill>
                <a:latin typeface="Aptos Display"/>
              </a:rPr>
              <a:t>versiones</a:t>
            </a:r>
            <a:r>
              <a:rPr lang="es-ES" dirty="0">
                <a:solidFill>
                  <a:schemeClr val="tx1"/>
                </a:solidFill>
                <a:latin typeface="Aptos Display"/>
              </a:rPr>
              <a:t> </a:t>
            </a:r>
            <a:r>
              <a:rPr lang="es-ES" b="1" dirty="0" err="1">
                <a:solidFill>
                  <a:srgbClr val="0070C0"/>
                </a:solidFill>
                <a:latin typeface="Aptos Display"/>
              </a:rPr>
              <a:t>LoRaWAN</a:t>
            </a:r>
            <a:r>
              <a:rPr lang="es-ES" b="1" dirty="0">
                <a:solidFill>
                  <a:srgbClr val="0070C0"/>
                </a:solidFill>
                <a:latin typeface="Aptos Display"/>
              </a:rPr>
              <a:t> 1.0.0, 1.0.1, 1.0.2, 1.0.3, 1.0.4, 1.1</a:t>
            </a:r>
            <a:endParaRPr lang="es-ES" dirty="0">
              <a:solidFill>
                <a:schemeClr val="tx1"/>
              </a:solidFill>
              <a:latin typeface="Aptos Display"/>
            </a:endParaRPr>
          </a:p>
          <a:p>
            <a:pPr lvl="1"/>
            <a:r>
              <a:rPr lang="es-ES" dirty="0">
                <a:solidFill>
                  <a:schemeClr val="tx1"/>
                </a:solidFill>
                <a:latin typeface="Aptos Display"/>
              </a:rPr>
              <a:t>Soporte las</a:t>
            </a:r>
            <a:r>
              <a:rPr lang="es-ES" b="1" dirty="0">
                <a:solidFill>
                  <a:srgbClr val="0070C0"/>
                </a:solidFill>
                <a:latin typeface="Aptos Display"/>
              </a:rPr>
              <a:t> bandas de frecuencia utilizadas alrededor del mundo: </a:t>
            </a:r>
            <a:r>
              <a:rPr lang="pt-BR" sz="2000" b="0" i="0" dirty="0">
                <a:solidFill>
                  <a:srgbClr val="000000"/>
                </a:solidFill>
                <a:effectLst/>
                <a:highlight>
                  <a:srgbClr val="FFFFFF"/>
                </a:highlight>
                <a:latin typeface="Open Sans" panose="020B0606030504020204" pitchFamily="34" charset="0"/>
              </a:rPr>
              <a:t>Europa (EU868, EU433), </a:t>
            </a:r>
            <a:r>
              <a:rPr lang="pt-BR" sz="2000" b="0" i="0" dirty="0" err="1">
                <a:solidFill>
                  <a:srgbClr val="000000"/>
                </a:solidFill>
                <a:effectLst/>
                <a:highlight>
                  <a:srgbClr val="FFFFFF"/>
                </a:highlight>
                <a:latin typeface="Open Sans" panose="020B0606030504020204" pitchFamily="34" charset="0"/>
              </a:rPr>
              <a:t>India</a:t>
            </a:r>
            <a:r>
              <a:rPr lang="pt-BR" sz="2000" b="0" i="0" dirty="0">
                <a:solidFill>
                  <a:srgbClr val="000000"/>
                </a:solidFill>
                <a:effectLst/>
                <a:highlight>
                  <a:srgbClr val="FFFFFF"/>
                </a:highlight>
                <a:latin typeface="Open Sans" panose="020B0606030504020204" pitchFamily="34" charset="0"/>
              </a:rPr>
              <a:t> (IN865), China (CN470, CN779), Australia (AU915), Estados Unidos (US915), etc.</a:t>
            </a:r>
          </a:p>
          <a:p>
            <a:pPr lvl="1"/>
            <a:r>
              <a:rPr lang="pt-BR" sz="2000" u="none" strike="noStrike" baseline="0" dirty="0">
                <a:highlight>
                  <a:srgbClr val="FFFFFF"/>
                </a:highlight>
                <a:latin typeface="Open Sans" panose="020B0606030504020204" pitchFamily="34" charset="0"/>
              </a:rPr>
              <a:t>Proporciona </a:t>
            </a:r>
            <a:r>
              <a:rPr lang="pt-BR" sz="2000" b="1" u="none" strike="noStrike" baseline="0" dirty="0" err="1">
                <a:highlight>
                  <a:srgbClr val="FFFFFF"/>
                </a:highlight>
                <a:latin typeface="Open Sans" panose="020B0606030504020204" pitchFamily="34" charset="0"/>
              </a:rPr>
              <a:t>integraciones</a:t>
            </a:r>
            <a:r>
              <a:rPr lang="pt-BR" sz="2000" u="none" strike="noStrike" baseline="0" dirty="0">
                <a:highlight>
                  <a:srgbClr val="FFFFFF"/>
                </a:highlight>
                <a:latin typeface="Open Sans" panose="020B0606030504020204" pitchFamily="34" charset="0"/>
              </a:rPr>
              <a:t> com pro</a:t>
            </a:r>
            <a:r>
              <a:rPr lang="pt-BR" sz="2000" dirty="0">
                <a:highlight>
                  <a:srgbClr val="FFFFFF"/>
                </a:highlight>
                <a:latin typeface="Open Sans" panose="020B0606030504020204" pitchFamily="34" charset="0"/>
              </a:rPr>
              <a:t>vedores </a:t>
            </a:r>
            <a:r>
              <a:rPr lang="pt-BR" sz="2000" b="1" dirty="0">
                <a:solidFill>
                  <a:srgbClr val="0070C0"/>
                </a:solidFill>
                <a:highlight>
                  <a:srgbClr val="FFFFFF"/>
                </a:highlight>
                <a:latin typeface="Open Sans" panose="020B0606030504020204" pitchFamily="34" charset="0"/>
              </a:rPr>
              <a:t>cloud</a:t>
            </a:r>
            <a:r>
              <a:rPr lang="pt-BR" sz="2000" dirty="0">
                <a:highlight>
                  <a:srgbClr val="FFFFFF"/>
                </a:highlight>
                <a:latin typeface="Open Sans" panose="020B0606030504020204" pitchFamily="34" charset="0"/>
              </a:rPr>
              <a:t>, bases de </a:t>
            </a:r>
            <a:r>
              <a:rPr lang="pt-BR" sz="2000" dirty="0" err="1">
                <a:highlight>
                  <a:srgbClr val="FFFFFF"/>
                </a:highlight>
                <a:latin typeface="Open Sans" panose="020B0606030504020204" pitchFamily="34" charset="0"/>
              </a:rPr>
              <a:t>datos</a:t>
            </a:r>
            <a:r>
              <a:rPr lang="pt-BR" sz="2000" dirty="0">
                <a:highlight>
                  <a:srgbClr val="FFFFFF"/>
                </a:highlight>
                <a:latin typeface="Open Sans" panose="020B0606030504020204" pitchFamily="34" charset="0"/>
              </a:rPr>
              <a:t> y </a:t>
            </a:r>
            <a:r>
              <a:rPr lang="pt-BR" sz="2000" dirty="0" err="1">
                <a:highlight>
                  <a:srgbClr val="FFFFFF"/>
                </a:highlight>
                <a:latin typeface="Open Sans" panose="020B0606030504020204" pitchFamily="34" charset="0"/>
              </a:rPr>
              <a:t>servicios</a:t>
            </a:r>
            <a:r>
              <a:rPr lang="pt-BR" sz="2000" dirty="0">
                <a:highlight>
                  <a:srgbClr val="FFFFFF"/>
                </a:highlight>
                <a:latin typeface="Open Sans" panose="020B0606030504020204" pitchFamily="34" charset="0"/>
              </a:rPr>
              <a:t> utilizados para </a:t>
            </a:r>
            <a:r>
              <a:rPr lang="pt-BR" sz="2000" dirty="0" err="1">
                <a:highlight>
                  <a:srgbClr val="FFFFFF"/>
                </a:highlight>
                <a:latin typeface="Open Sans" panose="020B0606030504020204" pitchFamily="34" charset="0"/>
              </a:rPr>
              <a:t>el</a:t>
            </a:r>
            <a:r>
              <a:rPr lang="pt-BR" sz="2000" dirty="0">
                <a:highlight>
                  <a:srgbClr val="FFFFFF"/>
                </a:highlight>
                <a:latin typeface="Open Sans" panose="020B0606030504020204" pitchFamily="34" charset="0"/>
              </a:rPr>
              <a:t> manejo de </a:t>
            </a:r>
            <a:r>
              <a:rPr lang="pt-BR" sz="2000" dirty="0" err="1">
                <a:highlight>
                  <a:srgbClr val="FFFFFF"/>
                </a:highlight>
                <a:latin typeface="Open Sans" panose="020B0606030504020204" pitchFamily="34" charset="0"/>
              </a:rPr>
              <a:t>datos</a:t>
            </a:r>
            <a:r>
              <a:rPr lang="pt-BR" sz="2000" dirty="0">
                <a:highlight>
                  <a:srgbClr val="FFFFFF"/>
                </a:highlight>
                <a:latin typeface="Open Sans" panose="020B0606030504020204" pitchFamily="34" charset="0"/>
              </a:rPr>
              <a:t> de dispositivos</a:t>
            </a:r>
            <a:endParaRPr lang="es-ES" sz="2000" b="0" i="0" u="none" strike="noStrike" baseline="0" dirty="0">
              <a:latin typeface="NimbusRomNo9L-Regu"/>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1883214744"/>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rchitecture">
            <a:extLst>
              <a:ext uri="{FF2B5EF4-FFF2-40B4-BE49-F238E27FC236}">
                <a16:creationId xmlns:a16="http://schemas.microsoft.com/office/drawing/2014/main" id="{DAE72CF4-926C-6A2B-F57F-CF5C980B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8975"/>
            <a:ext cx="12192000" cy="4335463"/>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a:t>
            </a:r>
            <a:endParaRPr lang="es-ES" sz="2000" b="0" i="0" u="none" strike="noStrike" baseline="0" dirty="0">
              <a:latin typeface="NimbusRomNo9L-Regu"/>
            </a:endParaRPr>
          </a:p>
        </p:txBody>
      </p:sp>
      <p:sp>
        <p:nvSpPr>
          <p:cNvPr id="10" name="CuadroTexto 9">
            <a:extLst>
              <a:ext uri="{FF2B5EF4-FFF2-40B4-BE49-F238E27FC236}">
                <a16:creationId xmlns:a16="http://schemas.microsoft.com/office/drawing/2014/main" id="{CB5A51AB-4DD8-6977-33E0-ADA231389E59}"/>
              </a:ext>
            </a:extLst>
          </p:cNvPr>
          <p:cNvSpPr txBox="1">
            <a:spLocks noChangeArrowheads="1"/>
          </p:cNvSpPr>
          <p:nvPr/>
        </p:nvSpPr>
        <p:spPr bwMode="auto">
          <a:xfrm>
            <a:off x="4974957" y="1303223"/>
            <a:ext cx="7217044" cy="182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000" b="1" u="sng" dirty="0">
                <a:solidFill>
                  <a:schemeClr val="tx1"/>
                </a:solidFill>
              </a:rPr>
              <a:t>Componentes de </a:t>
            </a:r>
            <a:r>
              <a:rPr lang="es-ES" altLang="en-US" sz="2000" b="1" u="sng" dirty="0" err="1">
                <a:solidFill>
                  <a:schemeClr val="tx1"/>
                </a:solidFill>
              </a:rPr>
              <a:t>ChirpStack</a:t>
            </a:r>
            <a:r>
              <a:rPr lang="es-ES" altLang="en-US" sz="2000" b="1" u="sng" dirty="0">
                <a:solidFill>
                  <a:schemeClr val="tx1"/>
                </a:solidFill>
              </a:rPr>
              <a:t>:</a:t>
            </a:r>
          </a:p>
          <a:p>
            <a:pPr marL="342900" indent="-342900" eaLnBrk="1" hangingPunct="1">
              <a:lnSpc>
                <a:spcPct val="80000"/>
              </a:lnSpc>
              <a:spcBef>
                <a:spcPct val="0"/>
              </a:spcBef>
              <a:buSzTx/>
              <a:buFont typeface="+mj-lt"/>
              <a:buAutoNum type="arabicPeriod"/>
            </a:pPr>
            <a:r>
              <a:rPr lang="es-ES" altLang="en-US" sz="2000" b="1" dirty="0" err="1">
                <a:solidFill>
                  <a:schemeClr val="tx1"/>
                </a:solidFill>
              </a:rPr>
              <a:t>ChirpStack</a:t>
            </a:r>
            <a:r>
              <a:rPr lang="es-ES" altLang="en-US" sz="2000" b="1" dirty="0">
                <a:solidFill>
                  <a:schemeClr val="tx1"/>
                </a:solidFill>
              </a:rPr>
              <a:t> Gateway Bridge: gestiona la comunicación con las pasarelas </a:t>
            </a:r>
            <a:r>
              <a:rPr lang="es-ES" altLang="en-US" sz="2000" b="1" dirty="0" err="1">
                <a:solidFill>
                  <a:schemeClr val="tx1"/>
                </a:solidFill>
              </a:rPr>
              <a:t>LoRa</a:t>
            </a:r>
            <a:endParaRPr lang="es-ES" altLang="en-US" sz="2000" b="1" dirty="0">
              <a:solidFill>
                <a:schemeClr val="tx1"/>
              </a:solidFill>
            </a:endParaRPr>
          </a:p>
          <a:p>
            <a:pPr marL="342900" indent="-342900" eaLnBrk="1" hangingPunct="1">
              <a:lnSpc>
                <a:spcPct val="80000"/>
              </a:lnSpc>
              <a:spcBef>
                <a:spcPct val="0"/>
              </a:spcBef>
              <a:buSzTx/>
              <a:buFont typeface="+mj-lt"/>
              <a:buAutoNum type="arabicPeriod"/>
            </a:pPr>
            <a:r>
              <a:rPr lang="es-ES" altLang="en-US" sz="2000" b="1" dirty="0" err="1">
                <a:solidFill>
                  <a:schemeClr val="tx1"/>
                </a:solidFill>
              </a:rPr>
              <a:t>Chirpstack</a:t>
            </a:r>
            <a:r>
              <a:rPr lang="es-ES" altLang="en-US" sz="2000" b="1" dirty="0">
                <a:solidFill>
                  <a:schemeClr val="tx1"/>
                </a:solidFill>
              </a:rPr>
              <a:t> Network Server: implementación del servidor de red </a:t>
            </a:r>
            <a:r>
              <a:rPr lang="es-ES" altLang="en-US" sz="2000" b="1" dirty="0" err="1">
                <a:solidFill>
                  <a:schemeClr val="tx1"/>
                </a:solidFill>
              </a:rPr>
              <a:t>LoRaWAN</a:t>
            </a:r>
            <a:endParaRPr lang="es-ES" altLang="en-US" sz="2000" b="1" dirty="0">
              <a:solidFill>
                <a:schemeClr val="tx1"/>
              </a:solidFill>
            </a:endParaRPr>
          </a:p>
          <a:p>
            <a:pPr marL="342900" indent="-342900" eaLnBrk="1" hangingPunct="1">
              <a:lnSpc>
                <a:spcPct val="80000"/>
              </a:lnSpc>
              <a:spcBef>
                <a:spcPct val="0"/>
              </a:spcBef>
              <a:buSzTx/>
              <a:buFont typeface="+mj-lt"/>
              <a:buAutoNum type="arabicPeriod"/>
            </a:pPr>
            <a:r>
              <a:rPr lang="es-ES" altLang="en-US" sz="2000" b="1" dirty="0" err="1">
                <a:solidFill>
                  <a:schemeClr val="tx1"/>
                </a:solidFill>
              </a:rPr>
              <a:t>Chirpstack</a:t>
            </a:r>
            <a:r>
              <a:rPr lang="es-ES" altLang="en-US" sz="2000" b="1" dirty="0">
                <a:solidFill>
                  <a:schemeClr val="tx1"/>
                </a:solidFill>
              </a:rPr>
              <a:t> </a:t>
            </a:r>
            <a:r>
              <a:rPr lang="es-ES" altLang="en-US" sz="2000" b="1" dirty="0" err="1">
                <a:solidFill>
                  <a:schemeClr val="tx1"/>
                </a:solidFill>
              </a:rPr>
              <a:t>Application</a:t>
            </a:r>
            <a:r>
              <a:rPr lang="es-ES" altLang="en-US" sz="2000" b="1" dirty="0">
                <a:solidFill>
                  <a:schemeClr val="tx1"/>
                </a:solidFill>
              </a:rPr>
              <a:t> Server: implementación de un servidor de aplicaciones </a:t>
            </a:r>
            <a:r>
              <a:rPr lang="es-ES" altLang="en-US" sz="2000" b="1" dirty="0" err="1">
                <a:solidFill>
                  <a:schemeClr val="tx1"/>
                </a:solidFill>
              </a:rPr>
              <a:t>LoRaWAN</a:t>
            </a:r>
            <a:endParaRPr lang="es-ES" altLang="en-US" sz="2000" b="1" dirty="0">
              <a:solidFill>
                <a:schemeClr val="tx1"/>
              </a:solidFill>
            </a:endParaRPr>
          </a:p>
        </p:txBody>
      </p:sp>
    </p:spTree>
    <p:extLst>
      <p:ext uri="{BB962C8B-B14F-4D97-AF65-F5344CB8AC3E}">
        <p14:creationId xmlns:p14="http://schemas.microsoft.com/office/powerpoint/2010/main" val="1852288105"/>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a:t>
            </a:r>
          </a:p>
          <a:p>
            <a:pPr marL="698500" lvl="1">
              <a:lnSpc>
                <a:spcPct val="100000"/>
              </a:lnSpc>
              <a:spcBef>
                <a:spcPts val="95"/>
              </a:spcBef>
              <a:buFont typeface="Arial"/>
              <a:buChar char="•"/>
              <a:tabLst>
                <a:tab pos="241300" algn="l"/>
              </a:tabLst>
            </a:pPr>
            <a:r>
              <a:rPr lang="en-US" b="1" i="0" u="none" strike="noStrike" baseline="0" dirty="0" err="1">
                <a:solidFill>
                  <a:srgbClr val="0070C0"/>
                </a:solidFill>
                <a:latin typeface="Aptos Display"/>
              </a:rPr>
              <a:t>Dispositivos</a:t>
            </a:r>
            <a:r>
              <a:rPr lang="en-US" b="1" i="0" u="none" strike="noStrike" baseline="0" dirty="0">
                <a:solidFill>
                  <a:srgbClr val="0070C0"/>
                </a:solidFill>
                <a:latin typeface="Aptos Display"/>
              </a:rPr>
              <a:t> LoRa: </a:t>
            </a:r>
            <a:r>
              <a:rPr lang="en-US" i="0" u="none" strike="noStrike" baseline="0" dirty="0" err="1">
                <a:solidFill>
                  <a:schemeClr val="tx1"/>
                </a:solidFill>
                <a:latin typeface="Aptos Display"/>
              </a:rPr>
              <a:t>envían</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datos</a:t>
            </a:r>
            <a:r>
              <a:rPr lang="en-US" i="0" u="none" strike="noStrike" baseline="0" dirty="0">
                <a:solidFill>
                  <a:schemeClr val="tx1"/>
                </a:solidFill>
                <a:latin typeface="Aptos Display"/>
              </a:rPr>
              <a:t> al </a:t>
            </a:r>
            <a:r>
              <a:rPr lang="en-US" i="0" u="none" strike="noStrike" baseline="0" dirty="0" err="1">
                <a:solidFill>
                  <a:schemeClr val="tx1"/>
                </a:solidFill>
                <a:latin typeface="Aptos Display"/>
              </a:rPr>
              <a:t>servidor</a:t>
            </a:r>
            <a:r>
              <a:rPr lang="en-US" i="0" u="none" strike="noStrike" baseline="0" dirty="0">
                <a:solidFill>
                  <a:schemeClr val="tx1"/>
                </a:solidFill>
                <a:latin typeface="Aptos Display"/>
              </a:rPr>
              <a:t> de red a </a:t>
            </a:r>
            <a:r>
              <a:rPr lang="en-US" i="0" u="none" strike="noStrike" baseline="0" dirty="0" err="1">
                <a:solidFill>
                  <a:schemeClr val="tx1"/>
                </a:solidFill>
                <a:latin typeface="Aptos Display"/>
              </a:rPr>
              <a:t>través</a:t>
            </a:r>
            <a:r>
              <a:rPr lang="en-US" i="0" u="none" strike="noStrike" baseline="0" dirty="0">
                <a:solidFill>
                  <a:schemeClr val="tx1"/>
                </a:solidFill>
                <a:latin typeface="Aptos Display"/>
              </a:rPr>
              <a:t> de </a:t>
            </a:r>
            <a:r>
              <a:rPr lang="en-US" i="0" u="none" strike="noStrike" baseline="0" dirty="0" err="1">
                <a:solidFill>
                  <a:schemeClr val="tx1"/>
                </a:solidFill>
                <a:latin typeface="Aptos Display"/>
              </a:rPr>
              <a:t>una</a:t>
            </a:r>
            <a:r>
              <a:rPr lang="en-US" i="0" u="none" strike="noStrike" baseline="0" dirty="0">
                <a:solidFill>
                  <a:schemeClr val="tx1"/>
                </a:solidFill>
                <a:latin typeface="Aptos Display"/>
              </a:rPr>
              <a:t> o </a:t>
            </a:r>
            <a:r>
              <a:rPr lang="en-US" i="0" u="none" strike="noStrike" baseline="0" dirty="0" err="1">
                <a:solidFill>
                  <a:schemeClr val="tx1"/>
                </a:solidFill>
                <a:latin typeface="Aptos Display"/>
              </a:rPr>
              <a:t>varias</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pasarelas</a:t>
            </a:r>
            <a:r>
              <a:rPr lang="en-US" i="0" u="none" strike="noStrike" baseline="0" dirty="0">
                <a:solidFill>
                  <a:schemeClr val="tx1"/>
                </a:solidFill>
                <a:latin typeface="Aptos Display"/>
              </a:rPr>
              <a:t> o gateways</a:t>
            </a:r>
            <a:endParaRPr lang="en-US" b="1" i="0" u="none" strike="noStrike" baseline="0" dirty="0">
              <a:solidFill>
                <a:schemeClr val="tx1"/>
              </a:solidFill>
              <a:latin typeface="Aptos Display"/>
            </a:endParaRPr>
          </a:p>
          <a:p>
            <a:pPr marL="698500" lvl="1">
              <a:lnSpc>
                <a:spcPct val="100000"/>
              </a:lnSpc>
              <a:spcBef>
                <a:spcPts val="95"/>
              </a:spcBef>
              <a:buFont typeface="Arial"/>
              <a:buChar char="•"/>
              <a:tabLst>
                <a:tab pos="241300" algn="l"/>
              </a:tabLst>
            </a:pPr>
            <a:r>
              <a:rPr lang="en-US" b="1" i="0" u="none" strike="noStrike" baseline="0" dirty="0">
                <a:solidFill>
                  <a:srgbClr val="0070C0"/>
                </a:solidFill>
                <a:latin typeface="Aptos Display"/>
              </a:rPr>
              <a:t>Gateway o </a:t>
            </a:r>
            <a:r>
              <a:rPr lang="en-US" b="1" i="0" u="none" strike="noStrike" baseline="0" dirty="0" err="1">
                <a:solidFill>
                  <a:srgbClr val="0070C0"/>
                </a:solidFill>
                <a:latin typeface="Aptos Display"/>
              </a:rPr>
              <a:t>pasarela</a:t>
            </a:r>
            <a:r>
              <a:rPr lang="en-US" b="1" i="0" u="none" strike="noStrike" baseline="0" dirty="0">
                <a:solidFill>
                  <a:srgbClr val="0070C0"/>
                </a:solidFill>
                <a:latin typeface="Aptos Display"/>
              </a:rPr>
              <a:t> LoRa: </a:t>
            </a:r>
            <a:r>
              <a:rPr lang="en-US" i="0" u="none" strike="noStrike" baseline="0" dirty="0" err="1">
                <a:solidFill>
                  <a:schemeClr val="tx1"/>
                </a:solidFill>
                <a:latin typeface="Aptos Display"/>
              </a:rPr>
              <a:t>dispositivo</a:t>
            </a:r>
            <a:r>
              <a:rPr lang="en-US" i="0" u="none" strike="noStrike" baseline="0" dirty="0">
                <a:solidFill>
                  <a:schemeClr val="tx1"/>
                </a:solidFill>
                <a:latin typeface="Aptos Display"/>
              </a:rPr>
              <a:t> que </a:t>
            </a:r>
            <a:r>
              <a:rPr lang="en-US" i="0" u="none" strike="noStrike" baseline="0" dirty="0" err="1">
                <a:solidFill>
                  <a:schemeClr val="tx1"/>
                </a:solidFill>
                <a:latin typeface="Aptos Display"/>
              </a:rPr>
              <a:t>escucha</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en</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varios</a:t>
            </a:r>
            <a:r>
              <a:rPr lang="en-US" i="0" u="none" strike="noStrike" baseline="0" dirty="0">
                <a:solidFill>
                  <a:schemeClr val="tx1"/>
                </a:solidFill>
                <a:latin typeface="Aptos Display"/>
              </a:rPr>
              <a:t> canales </a:t>
            </a:r>
            <a:r>
              <a:rPr lang="en-US" i="0" u="none" strike="noStrike" baseline="0" dirty="0" err="1">
                <a:solidFill>
                  <a:schemeClr val="tx1"/>
                </a:solidFill>
                <a:latin typeface="Aptos Display"/>
              </a:rPr>
              <a:t>simultáneamente</a:t>
            </a:r>
            <a:r>
              <a:rPr lang="en-US" i="0" u="none" strike="noStrike" baseline="0" dirty="0">
                <a:solidFill>
                  <a:schemeClr val="tx1"/>
                </a:solidFill>
                <a:latin typeface="Aptos Display"/>
              </a:rPr>
              <a:t> y </a:t>
            </a:r>
            <a:r>
              <a:rPr lang="en-US" i="0" u="none" strike="noStrike" baseline="0" dirty="0" err="1">
                <a:solidFill>
                  <a:schemeClr val="tx1"/>
                </a:solidFill>
                <a:latin typeface="Aptos Display"/>
              </a:rPr>
              <a:t>reenvía</a:t>
            </a:r>
            <a:r>
              <a:rPr lang="en-US" i="0" u="none" strike="noStrike" baseline="0" dirty="0">
                <a:solidFill>
                  <a:schemeClr val="tx1"/>
                </a:solidFill>
                <a:latin typeface="Aptos Display"/>
              </a:rPr>
              <a:t> los </a:t>
            </a:r>
            <a:r>
              <a:rPr lang="en-US" i="0" u="none" strike="noStrike" baseline="0" dirty="0" err="1">
                <a:solidFill>
                  <a:schemeClr val="tx1"/>
                </a:solidFill>
                <a:latin typeface="Aptos Display"/>
              </a:rPr>
              <a:t>datos</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recibidos</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desde</a:t>
            </a:r>
            <a:r>
              <a:rPr lang="en-US" i="0" u="none" strike="noStrike" baseline="0" dirty="0">
                <a:solidFill>
                  <a:schemeClr val="tx1"/>
                </a:solidFill>
                <a:latin typeface="Aptos Display"/>
              </a:rPr>
              <a:t> los </a:t>
            </a:r>
            <a:r>
              <a:rPr lang="en-US" i="0" u="none" strike="noStrike" baseline="0" dirty="0" err="1">
                <a:solidFill>
                  <a:schemeClr val="tx1"/>
                </a:solidFill>
                <a:latin typeface="Aptos Display"/>
              </a:rPr>
              <a:t>dispositivos</a:t>
            </a:r>
            <a:r>
              <a:rPr lang="en-US" i="0" u="none" strike="noStrike" baseline="0" dirty="0">
                <a:solidFill>
                  <a:schemeClr val="tx1"/>
                </a:solidFill>
                <a:latin typeface="Aptos Display"/>
              </a:rPr>
              <a:t> a un </a:t>
            </a:r>
            <a:r>
              <a:rPr lang="en-US" i="0" u="none" strike="noStrike" baseline="0" dirty="0" err="1">
                <a:solidFill>
                  <a:schemeClr val="tx1"/>
                </a:solidFill>
                <a:latin typeface="Aptos Display"/>
              </a:rPr>
              <a:t>servidor</a:t>
            </a:r>
            <a:r>
              <a:rPr lang="en-US" i="0" u="none" strike="noStrike" baseline="0" dirty="0">
                <a:solidFill>
                  <a:schemeClr val="tx1"/>
                </a:solidFill>
                <a:latin typeface="Aptos Display"/>
              </a:rPr>
              <a:t> de red</a:t>
            </a:r>
          </a:p>
          <a:p>
            <a:pPr marL="1155700" lvl="2">
              <a:lnSpc>
                <a:spcPct val="100000"/>
              </a:lnSpc>
              <a:spcBef>
                <a:spcPts val="95"/>
              </a:spcBef>
              <a:buFont typeface="Arial"/>
              <a:buChar char="•"/>
              <a:tabLst>
                <a:tab pos="241300" algn="l"/>
              </a:tabLst>
            </a:pPr>
            <a:r>
              <a:rPr lang="en-US" dirty="0">
                <a:solidFill>
                  <a:schemeClr val="tx1"/>
                </a:solidFill>
                <a:latin typeface="Aptos Display"/>
              </a:rPr>
              <a:t>El SW que se </a:t>
            </a:r>
            <a:r>
              <a:rPr lang="en-US" dirty="0" err="1">
                <a:solidFill>
                  <a:schemeClr val="tx1"/>
                </a:solidFill>
                <a:latin typeface="Aptos Display"/>
              </a:rPr>
              <a:t>ejecuta</a:t>
            </a:r>
            <a:r>
              <a:rPr lang="en-US" dirty="0">
                <a:solidFill>
                  <a:schemeClr val="tx1"/>
                </a:solidFill>
                <a:latin typeface="Aptos Display"/>
              </a:rPr>
              <a:t> </a:t>
            </a:r>
            <a:r>
              <a:rPr lang="en-US" dirty="0" err="1">
                <a:solidFill>
                  <a:schemeClr val="tx1"/>
                </a:solidFill>
                <a:latin typeface="Aptos Display"/>
              </a:rPr>
              <a:t>en</a:t>
            </a:r>
            <a:r>
              <a:rPr lang="en-US" dirty="0">
                <a:solidFill>
                  <a:schemeClr val="tx1"/>
                </a:solidFill>
                <a:latin typeface="Aptos Display"/>
              </a:rPr>
              <a:t> la </a:t>
            </a:r>
            <a:r>
              <a:rPr lang="en-US" dirty="0" err="1">
                <a:solidFill>
                  <a:schemeClr val="tx1"/>
                </a:solidFill>
                <a:latin typeface="Aptos Display"/>
              </a:rPr>
              <a:t>pasarela</a:t>
            </a:r>
            <a:r>
              <a:rPr lang="en-US" dirty="0">
                <a:solidFill>
                  <a:schemeClr val="tx1"/>
                </a:solidFill>
                <a:latin typeface="Aptos Display"/>
              </a:rPr>
              <a:t> LoRa se </a:t>
            </a:r>
            <a:r>
              <a:rPr lang="en-US" dirty="0" err="1">
                <a:solidFill>
                  <a:schemeClr val="tx1"/>
                </a:solidFill>
                <a:latin typeface="Aptos Display"/>
              </a:rPr>
              <a:t>denomina</a:t>
            </a:r>
            <a:r>
              <a:rPr lang="en-US" dirty="0">
                <a:solidFill>
                  <a:schemeClr val="tx1"/>
                </a:solidFill>
                <a:latin typeface="Aptos Display"/>
              </a:rPr>
              <a:t> </a:t>
            </a:r>
            <a:r>
              <a:rPr lang="en-US" b="1" dirty="0">
                <a:solidFill>
                  <a:srgbClr val="0070C0"/>
                </a:solidFill>
                <a:latin typeface="Aptos Display"/>
              </a:rPr>
              <a:t>Packet Forwarder</a:t>
            </a:r>
            <a:r>
              <a:rPr lang="en-US" dirty="0">
                <a:solidFill>
                  <a:schemeClr val="tx1"/>
                </a:solidFill>
                <a:latin typeface="Aptos Display"/>
              </a:rPr>
              <a:t>, y </a:t>
            </a:r>
            <a:r>
              <a:rPr lang="en-US" dirty="0" err="1">
                <a:solidFill>
                  <a:schemeClr val="tx1"/>
                </a:solidFill>
                <a:latin typeface="Aptos Display"/>
              </a:rPr>
              <a:t>tiene</a:t>
            </a:r>
            <a:r>
              <a:rPr lang="en-US" dirty="0">
                <a:solidFill>
                  <a:schemeClr val="tx1"/>
                </a:solidFill>
                <a:latin typeface="Aptos Display"/>
              </a:rPr>
              <a:t> </a:t>
            </a:r>
            <a:r>
              <a:rPr lang="en-US" dirty="0" err="1">
                <a:solidFill>
                  <a:schemeClr val="tx1"/>
                </a:solidFill>
                <a:latin typeface="Aptos Display"/>
              </a:rPr>
              <a:t>distintas</a:t>
            </a:r>
            <a:r>
              <a:rPr lang="en-US" dirty="0">
                <a:solidFill>
                  <a:schemeClr val="tx1"/>
                </a:solidFill>
                <a:latin typeface="Aptos Display"/>
              </a:rPr>
              <a:t> </a:t>
            </a:r>
            <a:r>
              <a:rPr lang="en-US" dirty="0" err="1">
                <a:solidFill>
                  <a:schemeClr val="tx1"/>
                </a:solidFill>
                <a:latin typeface="Aptos Display"/>
              </a:rPr>
              <a:t>implementaciones</a:t>
            </a:r>
            <a:r>
              <a:rPr lang="en-US" dirty="0">
                <a:solidFill>
                  <a:schemeClr val="tx1"/>
                </a:solidFill>
                <a:latin typeface="Aptos Display"/>
              </a:rPr>
              <a:t> (</a:t>
            </a:r>
            <a:r>
              <a:rPr lang="en-US" b="1" dirty="0" err="1">
                <a:solidFill>
                  <a:schemeClr val="tx1"/>
                </a:solidFill>
                <a:latin typeface="Aptos Display"/>
              </a:rPr>
              <a:t>Semtech</a:t>
            </a:r>
            <a:r>
              <a:rPr lang="en-US" b="1" dirty="0">
                <a:solidFill>
                  <a:schemeClr val="tx1"/>
                </a:solidFill>
                <a:latin typeface="Aptos Display"/>
              </a:rPr>
              <a:t> UDP Packet Forwarder, </a:t>
            </a:r>
            <a:r>
              <a:rPr lang="en-US" b="1" dirty="0" err="1">
                <a:solidFill>
                  <a:schemeClr val="tx1"/>
                </a:solidFill>
                <a:latin typeface="Aptos Display"/>
              </a:rPr>
              <a:t>Semtech</a:t>
            </a:r>
            <a:r>
              <a:rPr lang="en-US" b="1" dirty="0">
                <a:solidFill>
                  <a:schemeClr val="tx1"/>
                </a:solidFill>
                <a:latin typeface="Aptos Display"/>
              </a:rPr>
              <a:t> Basic Station Packet Forwarder</a:t>
            </a:r>
            <a:r>
              <a:rPr lang="en-US" dirty="0">
                <a:solidFill>
                  <a:schemeClr val="tx1"/>
                </a:solidFill>
                <a:latin typeface="Aptos Display"/>
              </a:rPr>
              <a:t>)</a:t>
            </a: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310426567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6B07F3-AD0B-F88E-8FBA-869288385834}"/>
              </a:ext>
            </a:extLst>
          </p:cNvPr>
          <p:cNvSpPr txBox="1">
            <a:spLocks noGrp="1"/>
          </p:cNvSpPr>
          <p:nvPr>
            <p:ph idx="1"/>
          </p:nvPr>
        </p:nvSpPr>
        <p:spPr>
          <a:xfrm>
            <a:off x="838200" y="1471613"/>
            <a:ext cx="10515600" cy="4802187"/>
          </a:xfrm>
        </p:spPr>
        <p:txBody>
          <a:bodyPr>
            <a:normAutofit fontScale="77500" lnSpcReduction="20000"/>
          </a:bodyPr>
          <a:lstStyle/>
          <a:p>
            <a:pPr eaLnBrk="1" fontAlgn="auto" hangingPunct="1">
              <a:spcAft>
                <a:spcPts val="0"/>
              </a:spcAft>
              <a:buFont typeface="Arial" pitchFamily="34"/>
              <a:buChar char="•"/>
              <a:defRPr/>
            </a:pPr>
            <a:r>
              <a:rPr sz="2400" dirty="0"/>
              <a:t>Crear el directorio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r>
              <a:rPr sz="2400" dirty="0"/>
              <a:t> donde guardaremos la configuración</a:t>
            </a:r>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r>
              <a:rPr sz="2400" dirty="0"/>
              <a:t>Crear un </a:t>
            </a:r>
            <a:r>
              <a:rPr sz="2400" dirty="0" err="1"/>
              <a:t>stack</a:t>
            </a:r>
            <a:r>
              <a:rPr sz="2400" dirty="0"/>
              <a:t> en </a:t>
            </a:r>
            <a:r>
              <a:rPr sz="2400" b="1" dirty="0" err="1">
                <a:solidFill>
                  <a:srgbClr val="0070C0"/>
                </a:solidFill>
              </a:rPr>
              <a:t>Portainer</a:t>
            </a:r>
            <a:endParaRPr sz="2400" dirty="0"/>
          </a:p>
          <a:p>
            <a:pPr lvl="1" eaLnBrk="1" fontAlgn="auto" hangingPunct="1">
              <a:lnSpc>
                <a:spcPct val="100000"/>
              </a:lnSpc>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lvl="1" eaLnBrk="1" fontAlgn="auto" hangingPunct="1">
              <a:lnSpc>
                <a:spcPct val="100000"/>
              </a:lnSpc>
              <a:spcAft>
                <a:spcPts val="0"/>
              </a:spcAft>
              <a:buFont typeface="Arial" pitchFamily="34"/>
              <a:buChar char="•"/>
              <a:defRPr/>
            </a:pPr>
            <a:r>
              <a:rPr dirty="0" err="1"/>
              <a:t>Stack</a:t>
            </a:r>
            <a:r>
              <a:rPr dirty="0"/>
              <a:t> </a:t>
            </a:r>
            <a:r>
              <a:rPr dirty="0">
                <a:latin typeface="Wingdings" pitchFamily="2"/>
              </a:rPr>
              <a:t></a:t>
            </a:r>
            <a:r>
              <a:rPr dirty="0"/>
              <a:t> </a:t>
            </a:r>
            <a:r>
              <a:rPr b="1" dirty="0" err="1">
                <a:solidFill>
                  <a:srgbClr val="0070C0"/>
                </a:solidFill>
              </a:rPr>
              <a:t>Add-Stack</a:t>
            </a:r>
            <a:r>
              <a:rPr b="1" dirty="0">
                <a:solidFill>
                  <a:srgbClr val="0070C0"/>
                </a:solidFill>
              </a:rPr>
              <a:t> </a:t>
            </a:r>
            <a:r>
              <a:rPr b="1" dirty="0">
                <a:solidFill>
                  <a:srgbClr val="0070C0"/>
                </a:solidFill>
                <a:latin typeface="Wingdings" pitchFamily="2"/>
              </a:rPr>
              <a:t></a:t>
            </a:r>
            <a:r>
              <a:rPr dirty="0"/>
              <a:t>Proporcionar el nombre del </a:t>
            </a:r>
            <a:r>
              <a:rPr dirty="0" err="1"/>
              <a:t>stack</a:t>
            </a:r>
            <a:r>
              <a:rPr dirty="0"/>
              <a:t> “</a:t>
            </a:r>
            <a:r>
              <a:rPr dirty="0" err="1"/>
              <a:t>Stack</a:t>
            </a:r>
            <a:r>
              <a:rPr dirty="0"/>
              <a:t> HA”</a:t>
            </a:r>
            <a:endParaRPr b="1" dirty="0">
              <a:solidFill>
                <a:srgbClr val="0070C0"/>
              </a:solidFill>
            </a:endParaRPr>
          </a:p>
          <a:p>
            <a:pPr lvl="1" eaLnBrk="1" fontAlgn="auto" hangingPunct="1">
              <a:lnSpc>
                <a:spcPct val="100000"/>
              </a:lnSpc>
              <a:spcAft>
                <a:spcPts val="0"/>
              </a:spcAft>
              <a:buFont typeface="Arial" pitchFamily="34"/>
              <a:buChar char="•"/>
              <a:defRPr/>
            </a:pPr>
            <a:r>
              <a:rPr dirty="0"/>
              <a:t>Acceder al </a:t>
            </a:r>
            <a:r>
              <a:rPr dirty="0" err="1"/>
              <a:t>stack</a:t>
            </a:r>
            <a:r>
              <a:rPr dirty="0"/>
              <a:t> </a:t>
            </a:r>
            <a:r>
              <a:rPr dirty="0">
                <a:latin typeface="Wingdings" pitchFamily="2"/>
              </a:rPr>
              <a:t></a:t>
            </a:r>
            <a:r>
              <a:rPr dirty="0"/>
              <a:t> “</a:t>
            </a:r>
            <a:r>
              <a:rPr dirty="0" err="1"/>
              <a:t>Stack</a:t>
            </a:r>
            <a:r>
              <a:rPr dirty="0"/>
              <a:t> HA” </a:t>
            </a:r>
            <a:r>
              <a:rPr dirty="0">
                <a:latin typeface="Wingdings" pitchFamily="2"/>
              </a:rPr>
              <a:t></a:t>
            </a:r>
            <a:r>
              <a:rPr dirty="0"/>
              <a:t> </a:t>
            </a:r>
            <a:r>
              <a:rPr b="1" dirty="0">
                <a:solidFill>
                  <a:srgbClr val="0070C0"/>
                </a:solidFill>
              </a:rPr>
              <a:t>Web Editor</a:t>
            </a:r>
          </a:p>
          <a:p>
            <a:pPr eaLnBrk="1" fontAlgn="auto" hangingPunct="1">
              <a:lnSpc>
                <a:spcPct val="110000"/>
              </a:lnSpc>
              <a:spcAft>
                <a:spcPts val="0"/>
              </a:spcAft>
              <a:buFont typeface="Arial" pitchFamily="34"/>
              <a:buChar char="•"/>
              <a:defRPr/>
            </a:pPr>
            <a:r>
              <a:rPr sz="2400" dirty="0"/>
              <a:t>Acceder a </a:t>
            </a:r>
            <a:r>
              <a:rPr sz="2400" dirty="0">
                <a:solidFill>
                  <a:srgbClr val="0070C0"/>
                </a:solidFill>
                <a:hlinkClick r:id="rId3"/>
              </a:rPr>
              <a:t>http://home-assistant.io/installation/alternative/</a:t>
            </a:r>
            <a:endParaRPr sz="2400" dirty="0">
              <a:solidFill>
                <a:srgbClr val="0070C0"/>
              </a:solidFill>
            </a:endParaRPr>
          </a:p>
          <a:p>
            <a:pPr eaLnBrk="1" fontAlgn="auto" hangingPunct="1">
              <a:lnSpc>
                <a:spcPct val="110000"/>
              </a:lnSpc>
              <a:spcAft>
                <a:spcPts val="0"/>
              </a:spcAft>
              <a:buFont typeface="Arial" pitchFamily="34"/>
              <a:buChar char="•"/>
              <a:defRPr/>
            </a:pPr>
            <a:r>
              <a:rPr sz="2400" dirty="0"/>
              <a:t>Copiar la sección </a:t>
            </a:r>
            <a:r>
              <a:rPr sz="2400" b="1" dirty="0" err="1">
                <a:solidFill>
                  <a:srgbClr val="0070C0"/>
                </a:solidFill>
              </a:rPr>
              <a:t>docker-compose</a:t>
            </a:r>
            <a:r>
              <a:rPr sz="2400" b="1" dirty="0">
                <a:solidFill>
                  <a:srgbClr val="0070C0"/>
                </a:solidFill>
              </a:rPr>
              <a:t> </a:t>
            </a:r>
            <a:r>
              <a:rPr sz="2400" dirty="0"/>
              <a:t>y pegarlo en el editor del </a:t>
            </a:r>
            <a:r>
              <a:rPr sz="2400" dirty="0" err="1"/>
              <a:t>stack</a:t>
            </a:r>
            <a:r>
              <a:rPr sz="2400" dirty="0"/>
              <a:t> (</a:t>
            </a:r>
            <a:r>
              <a:rPr sz="2400" dirty="0" err="1"/>
              <a:t>stack-homeassistant.yaml</a:t>
            </a:r>
            <a:r>
              <a:rPr sz="2400" dirty="0"/>
              <a:t>)</a:t>
            </a:r>
          </a:p>
          <a:p>
            <a:pPr eaLnBrk="1" fontAlgn="auto" hangingPunct="1">
              <a:lnSpc>
                <a:spcPct val="110000"/>
              </a:lnSpc>
              <a:spcAft>
                <a:spcPts val="0"/>
              </a:spcAft>
              <a:buFont typeface="Arial" pitchFamily="34"/>
              <a:buChar char="•"/>
              <a:defRPr/>
            </a:pPr>
            <a:r>
              <a:rPr sz="2400" dirty="0"/>
              <a:t>Sustituir </a:t>
            </a:r>
            <a:r>
              <a:rPr sz="2400" b="1" dirty="0">
                <a:solidFill>
                  <a:srgbClr val="0070C0"/>
                </a:solidFill>
              </a:rPr>
              <a:t>PATH_YOUR_CONFIG</a:t>
            </a:r>
            <a:r>
              <a:rPr sz="2400" dirty="0">
                <a:solidFill>
                  <a:srgbClr val="0070C0"/>
                </a:solidFill>
              </a:rPr>
              <a:t> </a:t>
            </a:r>
            <a:r>
              <a:rPr sz="2400" dirty="0"/>
              <a:t>por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endParaRPr sz="2400" b="1" dirty="0">
              <a:solidFill>
                <a:srgbClr val="0070C0"/>
              </a:solidFill>
            </a:endParaRPr>
          </a:p>
          <a:p>
            <a:pPr eaLnBrk="1" fontAlgn="auto" hangingPunct="1">
              <a:lnSpc>
                <a:spcPct val="110000"/>
              </a:lnSpc>
              <a:spcAft>
                <a:spcPts val="0"/>
              </a:spcAft>
              <a:buFont typeface="Arial" pitchFamily="34"/>
              <a:buChar char="•"/>
              <a:defRPr/>
            </a:pPr>
            <a:r>
              <a:rPr sz="2400" dirty="0"/>
              <a:t>Desplegar el contenedor </a:t>
            </a:r>
            <a:r>
              <a:rPr lang="es-ES" sz="2400" dirty="0">
                <a:sym typeface="Wingdings" panose="05000000000000000000" pitchFamily="2" charset="2"/>
              </a:rPr>
              <a:t> </a:t>
            </a:r>
            <a:r>
              <a:rPr sz="2400" b="1" dirty="0" err="1">
                <a:solidFill>
                  <a:srgbClr val="0070C0"/>
                </a:solidFill>
              </a:rPr>
              <a:t>Deploy</a:t>
            </a:r>
            <a:r>
              <a:rPr sz="2400" b="1" dirty="0">
                <a:solidFill>
                  <a:srgbClr val="0070C0"/>
                </a:solidFill>
              </a:rPr>
              <a:t> </a:t>
            </a:r>
            <a:r>
              <a:rPr sz="2400" b="1" dirty="0" err="1">
                <a:solidFill>
                  <a:srgbClr val="0070C0"/>
                </a:solidFill>
              </a:rPr>
              <a:t>the</a:t>
            </a:r>
            <a:r>
              <a:rPr sz="2400" b="1" dirty="0">
                <a:solidFill>
                  <a:srgbClr val="0070C0"/>
                </a:solidFill>
              </a:rPr>
              <a:t> </a:t>
            </a:r>
            <a:r>
              <a:rPr sz="2400" b="1" dirty="0" err="1">
                <a:solidFill>
                  <a:srgbClr val="0070C0"/>
                </a:solidFill>
              </a:rPr>
              <a:t>stack</a:t>
            </a:r>
            <a:endParaRPr sz="2400" dirty="0"/>
          </a:p>
          <a:p>
            <a:pPr eaLnBrk="1" fontAlgn="auto" hangingPunct="1">
              <a:lnSpc>
                <a:spcPct val="110000"/>
              </a:lnSpc>
              <a:spcAft>
                <a:spcPts val="0"/>
              </a:spcAft>
              <a:buFont typeface="Arial" pitchFamily="34"/>
              <a:buChar char="•"/>
              <a:defRPr/>
            </a:pPr>
            <a:r>
              <a:rPr sz="2400" dirty="0"/>
              <a:t>Comprobar que el contenedor Home </a:t>
            </a:r>
            <a:r>
              <a:rPr sz="2400" dirty="0" err="1"/>
              <a:t>Assistant</a:t>
            </a:r>
            <a:r>
              <a:rPr sz="2400" dirty="0"/>
              <a:t> esté ejecutando</a:t>
            </a:r>
            <a:endParaRPr sz="2200" dirty="0"/>
          </a:p>
        </p:txBody>
      </p:sp>
      <p:sp>
        <p:nvSpPr>
          <p:cNvPr id="16389" name="CuadroTexto 11">
            <a:extLst>
              <a:ext uri="{FF2B5EF4-FFF2-40B4-BE49-F238E27FC236}">
                <a16:creationId xmlns:a16="http://schemas.microsoft.com/office/drawing/2014/main" id="{4464F973-BDB7-6EF9-5149-EA8FACAECA03}"/>
              </a:ext>
            </a:extLst>
          </p:cNvPr>
          <p:cNvSpPr txBox="1">
            <a:spLocks noChangeArrowheads="1"/>
          </p:cNvSpPr>
          <p:nvPr/>
        </p:nvSpPr>
        <p:spPr bwMode="auto">
          <a:xfrm>
            <a:off x="1165225" y="1811338"/>
            <a:ext cx="10321925" cy="977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chown root.docker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chmod 774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/docker/homeassistant</a:t>
            </a:r>
            <a:endParaRPr lang="es-ES" altLang="en-US" sz="160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170A774A-2C93-726A-9ACF-2A90FA07E05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FE024F83-4204-E4A6-BF23-EC86910AFA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de Home Assistant</a:t>
            </a:r>
          </a:p>
        </p:txBody>
      </p:sp>
    </p:spTree>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(II):</a:t>
            </a:r>
          </a:p>
          <a:p>
            <a:pPr marL="698500" lvl="1">
              <a:lnSpc>
                <a:spcPct val="100000"/>
              </a:lnSpc>
              <a:spcBef>
                <a:spcPts val="95"/>
              </a:spcBef>
              <a:buFont typeface="Arial"/>
              <a:buChar char="•"/>
              <a:tabLst>
                <a:tab pos="241300" algn="l"/>
              </a:tabLst>
            </a:pPr>
            <a:r>
              <a:rPr lang="es-ES" sz="2200" b="1" dirty="0">
                <a:solidFill>
                  <a:srgbClr val="0070C0"/>
                </a:solidFill>
              </a:rPr>
              <a:t>Puente de pasarela </a:t>
            </a:r>
            <a:r>
              <a:rPr lang="es-ES" sz="2200" b="1" dirty="0" err="1">
                <a:solidFill>
                  <a:srgbClr val="0070C0"/>
                </a:solidFill>
              </a:rPr>
              <a:t>ChirpStack</a:t>
            </a:r>
            <a:r>
              <a:rPr lang="es-ES" sz="2200" dirty="0"/>
              <a:t> </a:t>
            </a:r>
            <a:r>
              <a:rPr lang="es-ES" sz="2200" b="1" dirty="0"/>
              <a:t>(</a:t>
            </a:r>
            <a:r>
              <a:rPr lang="es-ES" sz="2200" b="1" dirty="0" err="1"/>
              <a:t>ChirpStack</a:t>
            </a:r>
            <a:r>
              <a:rPr lang="es-ES" sz="2200" b="1" dirty="0"/>
              <a:t> Gateway Bridge): </a:t>
            </a:r>
          </a:p>
          <a:p>
            <a:pPr marL="1155700" lvl="2">
              <a:lnSpc>
                <a:spcPct val="100000"/>
              </a:lnSpc>
              <a:spcBef>
                <a:spcPts val="95"/>
              </a:spcBef>
              <a:buFont typeface="Arial"/>
              <a:buChar char="•"/>
              <a:tabLst>
                <a:tab pos="241300" algn="l"/>
              </a:tabLst>
            </a:pPr>
            <a:r>
              <a:rPr lang="es-ES" dirty="0"/>
              <a:t>Se sitúa entre el </a:t>
            </a:r>
            <a:r>
              <a:rPr lang="es-ES" b="1" dirty="0" err="1"/>
              <a:t>Packet</a:t>
            </a:r>
            <a:r>
              <a:rPr lang="es-ES" b="1" dirty="0"/>
              <a:t> </a:t>
            </a:r>
            <a:r>
              <a:rPr lang="es-ES" b="1" dirty="0" err="1"/>
              <a:t>Forwarder</a:t>
            </a:r>
            <a:r>
              <a:rPr lang="es-ES" dirty="0"/>
              <a:t> y el </a:t>
            </a:r>
            <a:r>
              <a:rPr lang="es-ES" b="1" dirty="0" err="1"/>
              <a:t>broker</a:t>
            </a:r>
            <a:r>
              <a:rPr lang="es-ES" b="1" dirty="0"/>
              <a:t> MQTT</a:t>
            </a:r>
          </a:p>
          <a:p>
            <a:pPr marL="1155700" lvl="2">
              <a:lnSpc>
                <a:spcPct val="100000"/>
              </a:lnSpc>
              <a:spcBef>
                <a:spcPts val="95"/>
              </a:spcBef>
              <a:buFont typeface="Arial"/>
              <a:buChar char="•"/>
              <a:tabLst>
                <a:tab pos="241300" algn="l"/>
              </a:tabLst>
            </a:pPr>
            <a:r>
              <a:rPr lang="es-ES" dirty="0"/>
              <a:t>Transforma el formato del </a:t>
            </a:r>
            <a:r>
              <a:rPr lang="es-ES" dirty="0" err="1"/>
              <a:t>Packet</a:t>
            </a:r>
            <a:r>
              <a:rPr lang="es-ES" dirty="0"/>
              <a:t> </a:t>
            </a:r>
            <a:r>
              <a:rPr lang="es-ES" dirty="0" err="1"/>
              <a:t>Forwarder</a:t>
            </a:r>
            <a:r>
              <a:rPr lang="es-ES" dirty="0"/>
              <a:t> (ej. </a:t>
            </a:r>
            <a:r>
              <a:rPr lang="es-ES" dirty="0" err="1"/>
              <a:t>Semtech</a:t>
            </a:r>
            <a:r>
              <a:rPr lang="es-ES" dirty="0"/>
              <a:t> UDP </a:t>
            </a:r>
            <a:r>
              <a:rPr lang="es-ES" dirty="0" err="1"/>
              <a:t>Packet</a:t>
            </a:r>
            <a:r>
              <a:rPr lang="es-ES" dirty="0"/>
              <a:t> </a:t>
            </a:r>
            <a:r>
              <a:rPr lang="es-ES" dirty="0" err="1"/>
              <a:t>Forwarder</a:t>
            </a:r>
            <a:r>
              <a:rPr lang="es-ES" dirty="0"/>
              <a:t>) en un formato de datos utilizado por los componentes </a:t>
            </a:r>
            <a:r>
              <a:rPr lang="es-ES" dirty="0" err="1"/>
              <a:t>ChirpStack</a:t>
            </a:r>
            <a:r>
              <a:rPr lang="es-ES" dirty="0"/>
              <a:t>. </a:t>
            </a:r>
            <a:endParaRPr lang="es-ES" b="1" dirty="0"/>
          </a:p>
          <a:p>
            <a:pPr marL="698500" lvl="1">
              <a:lnSpc>
                <a:spcPct val="100000"/>
              </a:lnSpc>
              <a:spcBef>
                <a:spcPts val="95"/>
              </a:spcBef>
              <a:buFont typeface="Arial"/>
              <a:buChar char="•"/>
              <a:tabLst>
                <a:tab pos="241300" algn="l"/>
              </a:tabLst>
            </a:pPr>
            <a:r>
              <a:rPr lang="es-ES" sz="2200" b="1" dirty="0">
                <a:solidFill>
                  <a:srgbClr val="0070C0"/>
                </a:solidFill>
              </a:rPr>
              <a:t>Servidor de red </a:t>
            </a:r>
            <a:r>
              <a:rPr lang="es-ES" sz="2200" b="1" dirty="0" err="1">
                <a:solidFill>
                  <a:srgbClr val="0070C0"/>
                </a:solidFill>
              </a:rPr>
              <a:t>ChirpStack</a:t>
            </a:r>
            <a:r>
              <a:rPr lang="es-ES" sz="2200" b="1" dirty="0">
                <a:solidFill>
                  <a:srgbClr val="0070C0"/>
                </a:solidFill>
              </a:rPr>
              <a:t> </a:t>
            </a:r>
            <a:r>
              <a:rPr lang="es-ES" sz="2200" b="1" dirty="0"/>
              <a:t>(</a:t>
            </a:r>
            <a:r>
              <a:rPr lang="es-ES" sz="2200" b="1" dirty="0" err="1"/>
              <a:t>ChirpStack</a:t>
            </a:r>
            <a:r>
              <a:rPr lang="es-ES" sz="2200" b="1" dirty="0"/>
              <a:t> Network Server): </a:t>
            </a:r>
            <a:r>
              <a:rPr lang="es-ES" sz="2200" dirty="0"/>
              <a:t>servidor de red </a:t>
            </a:r>
            <a:r>
              <a:rPr lang="es-ES" sz="2200" dirty="0" err="1"/>
              <a:t>LoRaWAN</a:t>
            </a:r>
            <a:r>
              <a:rPr lang="es-ES" sz="2200" dirty="0"/>
              <a:t>, responsable de gestionar el estado de la red:</a:t>
            </a:r>
          </a:p>
          <a:p>
            <a:pPr marL="1155700" lvl="2">
              <a:lnSpc>
                <a:spcPct val="100000"/>
              </a:lnSpc>
              <a:spcBef>
                <a:spcPts val="95"/>
              </a:spcBef>
              <a:buFont typeface="Arial"/>
              <a:buChar char="•"/>
              <a:tabLst>
                <a:tab pos="241300" algn="l"/>
              </a:tabLst>
            </a:pPr>
            <a:r>
              <a:rPr lang="es-ES" dirty="0"/>
              <a:t>Tiene conocimiento de las activaciones de dispositivos en la red y es capaz de gestionar las peticiones de unión cuando los dispositivos quieren unirse a la red.</a:t>
            </a:r>
            <a:endParaRPr lang="es-ES" b="1" dirty="0"/>
          </a:p>
          <a:p>
            <a:pPr marL="698500" lvl="1">
              <a:lnSpc>
                <a:spcPct val="100000"/>
              </a:lnSpc>
              <a:spcBef>
                <a:spcPts val="95"/>
              </a:spcBef>
              <a:buFont typeface="Arial"/>
              <a:buChar char="•"/>
              <a:tabLst>
                <a:tab pos="241300" algn="l"/>
              </a:tabLst>
            </a:pPr>
            <a:r>
              <a:rPr lang="es-ES" sz="2200" b="1" dirty="0">
                <a:solidFill>
                  <a:srgbClr val="0070C0"/>
                </a:solidFill>
              </a:rPr>
              <a:t>Servidor de aplicaciones </a:t>
            </a:r>
            <a:r>
              <a:rPr lang="es-ES" sz="2200" b="1" dirty="0" err="1">
                <a:solidFill>
                  <a:srgbClr val="0070C0"/>
                </a:solidFill>
              </a:rPr>
              <a:t>ChirpStack</a:t>
            </a:r>
            <a:r>
              <a:rPr lang="es-ES" sz="2200" dirty="0"/>
              <a:t> </a:t>
            </a:r>
            <a:r>
              <a:rPr lang="es-ES" sz="2200" b="1" dirty="0"/>
              <a:t>(</a:t>
            </a:r>
            <a:r>
              <a:rPr lang="es-ES" sz="2200" b="1" i="0" u="none" strike="noStrike" baseline="0" dirty="0" err="1">
                <a:latin typeface="NimbusRomNo9L-Regu"/>
              </a:rPr>
              <a:t>ChirpStack</a:t>
            </a:r>
            <a:r>
              <a:rPr lang="es-ES" sz="2200" b="1" i="0" u="none" strike="noStrike" baseline="0" dirty="0">
                <a:latin typeface="NimbusRomNo9L-Regu"/>
              </a:rPr>
              <a:t> </a:t>
            </a:r>
            <a:r>
              <a:rPr lang="es-ES" sz="2200" b="1" i="0" u="none" strike="noStrike" baseline="0" dirty="0" err="1">
                <a:latin typeface="NimbusRomNo9L-Regu"/>
              </a:rPr>
              <a:t>Application</a:t>
            </a:r>
            <a:r>
              <a:rPr lang="es-ES" sz="2200" b="1" i="0" u="none" strike="noStrike" baseline="0" dirty="0">
                <a:latin typeface="NimbusRomNo9L-Regu"/>
              </a:rPr>
              <a:t> Server): </a:t>
            </a:r>
            <a:r>
              <a:rPr lang="es-ES" sz="2200" dirty="0"/>
              <a:t>es un servidor de aplicaciones </a:t>
            </a:r>
            <a:r>
              <a:rPr lang="es-ES" sz="2200" dirty="0" err="1"/>
              <a:t>LoRaWAN</a:t>
            </a:r>
            <a:r>
              <a:rPr lang="es-ES" sz="2200" dirty="0"/>
              <a:t>, compatible con el servidor </a:t>
            </a:r>
            <a:r>
              <a:rPr lang="es-ES" sz="2200" dirty="0" err="1"/>
              <a:t>ChirpStack</a:t>
            </a:r>
            <a:r>
              <a:rPr lang="es-ES" sz="2200" dirty="0"/>
              <a:t>. </a:t>
            </a:r>
          </a:p>
          <a:p>
            <a:pPr marL="1155700" lvl="2">
              <a:lnSpc>
                <a:spcPct val="100000"/>
              </a:lnSpc>
              <a:spcBef>
                <a:spcPts val="95"/>
              </a:spcBef>
              <a:buFont typeface="Arial"/>
              <a:buChar char="•"/>
              <a:tabLst>
                <a:tab pos="241300" algn="l"/>
              </a:tabLst>
            </a:pPr>
            <a:r>
              <a:rPr lang="es-ES" dirty="0"/>
              <a:t>Proporciona una interfaz web y </a:t>
            </a:r>
            <a:r>
              <a:rPr lang="es-ES" dirty="0" err="1"/>
              <a:t>APIs</a:t>
            </a:r>
            <a:r>
              <a:rPr lang="es-ES" dirty="0"/>
              <a:t> para la gestión de usuarios, organizaciones, aplicaciones, pasarelas y dispositivos. </a:t>
            </a:r>
          </a:p>
          <a:p>
            <a:pPr marL="1155700" lvl="2">
              <a:lnSpc>
                <a:spcPct val="100000"/>
              </a:lnSpc>
              <a:spcBef>
                <a:spcPts val="95"/>
              </a:spcBef>
              <a:buFont typeface="Arial"/>
              <a:buChar char="•"/>
              <a:tabLst>
                <a:tab pos="241300" algn="l"/>
              </a:tabLst>
            </a:pPr>
            <a:r>
              <a:rPr lang="es-ES" dirty="0"/>
              <a:t>Los datos </a:t>
            </a:r>
            <a:r>
              <a:rPr lang="es-ES" i="1" dirty="0" err="1"/>
              <a:t>uplink</a:t>
            </a:r>
            <a:r>
              <a:rPr lang="es-ES" dirty="0"/>
              <a:t> recibidos se reenvían a una o varias integraciones configuradas.</a:t>
            </a:r>
            <a:endParaRPr lang="es-ES" b="0" i="0" u="none" strike="noStrike" baseline="0" dirty="0">
              <a:latin typeface="NimbusRomNo9L-Regu"/>
            </a:endParaRPr>
          </a:p>
          <a:p>
            <a:pPr marL="698500" lvl="1">
              <a:lnSpc>
                <a:spcPct val="100000"/>
              </a:lnSpc>
              <a:spcBef>
                <a:spcPts val="95"/>
              </a:spcBef>
              <a:buFont typeface="Arial"/>
              <a:buChar char="•"/>
              <a:tabLst>
                <a:tab pos="241300" algn="l"/>
              </a:tabLst>
            </a:pPr>
            <a:endParaRPr lang="es-ES" sz="2400" b="1"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1942344021"/>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)-I</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requisitos</a:t>
            </a:r>
            <a:r>
              <a:rPr lang="en-US" sz="2400" b="1" dirty="0">
                <a:solidFill>
                  <a:srgbClr val="0070C0"/>
                </a:solidFill>
                <a:latin typeface="Aptos Display"/>
              </a:rPr>
              <a:t> </a:t>
            </a:r>
            <a:r>
              <a:rPr lang="en-US" sz="2400" dirty="0">
                <a:solidFill>
                  <a:schemeClr val="tx1"/>
                </a:solidFill>
                <a:latin typeface="Aptos Display"/>
              </a:rPr>
              <a:t>de </a:t>
            </a:r>
            <a:r>
              <a:rPr lang="en-US" sz="2400" dirty="0" err="1">
                <a:solidFill>
                  <a:schemeClr val="tx1"/>
                </a:solidFill>
                <a:latin typeface="Aptos Display"/>
              </a:rPr>
              <a:t>ChirpStack</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a:solidFill>
                  <a:srgbClr val="0070C0"/>
                </a:solidFill>
                <a:latin typeface="Aptos Display"/>
              </a:rPr>
              <a:t>PostgreSQL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r>
              <a:rPr lang="es-ES" sz="2400" dirty="0"/>
              <a:t>Y dentro del </a:t>
            </a:r>
            <a:r>
              <a:rPr lang="es-ES" sz="2400" dirty="0" err="1"/>
              <a:t>prompt</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redis</a:t>
            </a:r>
            <a:r>
              <a:rPr lang="es-ES" sz="2000" kern="0" dirty="0">
                <a:solidFill>
                  <a:srgbClr val="000000"/>
                </a:solidFill>
                <a:latin typeface="Courier New" pitchFamily="49"/>
                <a:cs typeface="Courier New" pitchFamily="49"/>
              </a:rPr>
              <a:t>-server </a:t>
            </a:r>
            <a:r>
              <a:rPr lang="es-ES" sz="2000" kern="0" dirty="0" err="1">
                <a:solidFill>
                  <a:srgbClr val="000000"/>
                </a:solidFill>
                <a:latin typeface="Courier New" pitchFamily="49"/>
                <a:cs typeface="Courier New" pitchFamily="49"/>
              </a:rPr>
              <a:t>redis-tools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posgresql</a:t>
            </a:r>
            <a:endParaRPr lang="es-ES" sz="2000"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77401"/>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–u </a:t>
            </a:r>
            <a:r>
              <a:rPr lang="es-ES" sz="2000" kern="0" dirty="0" err="1">
                <a:solidFill>
                  <a:srgbClr val="000000"/>
                </a:solidFill>
                <a:latin typeface="Courier New" pitchFamily="49"/>
                <a:cs typeface="Courier New" pitchFamily="49"/>
              </a:rPr>
              <a:t>postgres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psql</a:t>
            </a:r>
            <a:endParaRPr lang="es-ES" sz="2000"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19FD0459-55DD-AB28-6F9D-373881E2AF39}"/>
              </a:ext>
            </a:extLst>
          </p:cNvPr>
          <p:cNvSpPr txBox="1"/>
          <p:nvPr/>
        </p:nvSpPr>
        <p:spPr>
          <a:xfrm>
            <a:off x="1634494" y="4292639"/>
            <a:ext cx="9377362" cy="147732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role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login</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password</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a:t>
            </a:r>
            <a:r>
              <a:rPr lang="es-ES" kern="0" dirty="0" err="1">
                <a:solidFill>
                  <a:srgbClr val="000000"/>
                </a:solidFill>
                <a:latin typeface="Courier New" pitchFamily="49"/>
                <a:cs typeface="Courier New" pitchFamily="49"/>
              </a:rPr>
              <a:t>database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owner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extensión </a:t>
            </a:r>
            <a:r>
              <a:rPr lang="es-ES" kern="0" dirty="0" err="1">
                <a:solidFill>
                  <a:srgbClr val="000000"/>
                </a:solidFill>
                <a:latin typeface="Courier New" pitchFamily="49"/>
                <a:cs typeface="Courier New" pitchFamily="49"/>
              </a:rPr>
              <a:t>pg_trgm</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=#\q</a:t>
            </a:r>
          </a:p>
        </p:txBody>
      </p:sp>
    </p:spTree>
    <p:extLst>
      <p:ext uri="{BB962C8B-B14F-4D97-AF65-F5344CB8AC3E}">
        <p14:creationId xmlns:p14="http://schemas.microsoft.com/office/powerpoint/2010/main" val="2814221967"/>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)-II</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err="1">
                <a:solidFill>
                  <a:srgbClr val="0070C0"/>
                </a:solidFill>
                <a:latin typeface="Aptos Display"/>
              </a:rPr>
              <a:t>repositorio</a:t>
            </a:r>
            <a:r>
              <a:rPr lang="en-US" sz="2400" b="1" dirty="0">
                <a:solidFill>
                  <a:srgbClr val="0070C0"/>
                </a:solidFill>
                <a:latin typeface="Aptos Display"/>
              </a:rPr>
              <a:t> </a:t>
            </a:r>
            <a:r>
              <a:rPr lang="en-US" sz="2400" dirty="0">
                <a:solidFill>
                  <a:schemeClr val="tx1"/>
                </a:solidFill>
                <a:latin typeface="Aptos Display"/>
              </a:rPr>
              <a:t>de software:</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la clave del </a:t>
            </a:r>
            <a:r>
              <a:rPr lang="en-US" sz="2400" b="1" dirty="0" err="1">
                <a:solidFill>
                  <a:srgbClr val="0070C0"/>
                </a:solidFill>
                <a:latin typeface="Aptos Display"/>
              </a:rPr>
              <a:t>repositorio</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Añadir el </a:t>
            </a:r>
            <a:r>
              <a:rPr lang="es-ES" sz="2400" b="1" dirty="0">
                <a:solidFill>
                  <a:srgbClr val="0070C0"/>
                </a:solidFill>
                <a:latin typeface="Aptos Display"/>
              </a:rPr>
              <a:t>repositorio</a:t>
            </a:r>
            <a:r>
              <a:rPr lang="es-ES" sz="2400" dirty="0"/>
              <a:t> a la lista de repositorios:</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469900" lvl="1" indent="0">
              <a:lnSpc>
                <a:spcPct val="100000"/>
              </a:lnSpc>
              <a:spcBef>
                <a:spcPts val="95"/>
              </a:spcBef>
              <a:buNone/>
              <a:tabLst>
                <a:tab pos="241300" algn="l"/>
              </a:tabLst>
            </a:pPr>
            <a:endParaRPr lang="es-ES" sz="1600" b="0" i="0" u="none" strike="noStrike" baseline="0" dirty="0">
              <a:latin typeface="NimbusRomNo9L-Regu"/>
            </a:endParaRPr>
          </a:p>
          <a:p>
            <a:pPr marL="241300">
              <a:lnSpc>
                <a:spcPct val="100000"/>
              </a:lnSpc>
              <a:spcBef>
                <a:spcPts val="95"/>
              </a:spcBef>
              <a:buFont typeface="Arial"/>
              <a:buChar char="•"/>
              <a:tabLst>
                <a:tab pos="241300" algn="l"/>
              </a:tabLst>
            </a:pPr>
            <a:r>
              <a:rPr lang="es-ES" sz="2400" dirty="0"/>
              <a:t>Actualizar:</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apt</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transport</a:t>
            </a:r>
            <a:r>
              <a:rPr lang="es-ES" sz="2000" kern="0" dirty="0">
                <a:solidFill>
                  <a:srgbClr val="000000"/>
                </a:solidFill>
                <a:latin typeface="Courier New" pitchFamily="49"/>
                <a:cs typeface="Courier New" pitchFamily="49"/>
              </a:rPr>
              <a:t>-https </a:t>
            </a:r>
            <a:r>
              <a:rPr lang="es-ES" sz="2000" kern="0" dirty="0" err="1">
                <a:solidFill>
                  <a:srgbClr val="000000"/>
                </a:solidFill>
                <a:latin typeface="Courier New" pitchFamily="49"/>
                <a:cs typeface="Courier New" pitchFamily="49"/>
              </a:rPr>
              <a:t>dirmngr</a:t>
            </a:r>
            <a:endParaRPr lang="es-ES" sz="2000"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707886"/>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apt-key</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adv</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keyserver</a:t>
            </a:r>
            <a:r>
              <a:rPr lang="es-ES" sz="2000" kern="0" dirty="0">
                <a:solidFill>
                  <a:srgbClr val="000000"/>
                </a:solidFill>
                <a:latin typeface="Courier New" pitchFamily="49"/>
                <a:cs typeface="Courier New" pitchFamily="49"/>
              </a:rPr>
              <a:t> keyserver.ubuntu.com –-</a:t>
            </a:r>
            <a:r>
              <a:rPr lang="es-ES" sz="2000" kern="0" dirty="0" err="1">
                <a:solidFill>
                  <a:srgbClr val="000000"/>
                </a:solidFill>
                <a:latin typeface="Courier New" pitchFamily="49"/>
                <a:cs typeface="Courier New" pitchFamily="49"/>
              </a:rPr>
              <a:t>recv-keys</a:t>
            </a:r>
            <a:r>
              <a:rPr lang="es-ES" sz="2000" kern="0" dirty="0">
                <a:solidFill>
                  <a:srgbClr val="000000"/>
                </a:solidFill>
                <a:latin typeface="Courier New" pitchFamily="49"/>
                <a:cs typeface="Courier New" pitchFamily="49"/>
              </a:rPr>
              <a:t> 1CE2AFD36DBCCA00</a:t>
            </a:r>
          </a:p>
        </p:txBody>
      </p:sp>
      <p:sp>
        <p:nvSpPr>
          <p:cNvPr id="6" name="CuadroTexto 5">
            <a:extLst>
              <a:ext uri="{FF2B5EF4-FFF2-40B4-BE49-F238E27FC236}">
                <a16:creationId xmlns:a16="http://schemas.microsoft.com/office/drawing/2014/main" id="{9940EB33-2096-0201-39A1-21704EF70526}"/>
              </a:ext>
            </a:extLst>
          </p:cNvPr>
          <p:cNvSpPr txBox="1"/>
          <p:nvPr/>
        </p:nvSpPr>
        <p:spPr>
          <a:xfrm>
            <a:off x="1140571" y="4326260"/>
            <a:ext cx="9377362" cy="1015663"/>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echo “</a:t>
            </a:r>
            <a:r>
              <a:rPr lang="es-ES" sz="2000" kern="0" dirty="0" err="1">
                <a:solidFill>
                  <a:srgbClr val="000000"/>
                </a:solidFill>
                <a:latin typeface="Courier New" pitchFamily="49"/>
                <a:cs typeface="Courier New" pitchFamily="49"/>
              </a:rPr>
              <a:t>deb</a:t>
            </a:r>
            <a:r>
              <a:rPr lang="es-ES" sz="2000" kern="0" dirty="0">
                <a:solidFill>
                  <a:srgbClr val="000000"/>
                </a:solidFill>
                <a:latin typeface="Courier New" pitchFamily="49"/>
                <a:cs typeface="Courier New" pitchFamily="49"/>
              </a:rPr>
              <a:t> </a:t>
            </a:r>
            <a:r>
              <a:rPr lang="es-ES" sz="2000" kern="0" dirty="0">
                <a:solidFill>
                  <a:srgbClr val="000000"/>
                </a:solidFill>
                <a:latin typeface="Courier New" pitchFamily="49"/>
                <a:cs typeface="Courier New" pitchFamily="49"/>
                <a:hlinkClick r:id="rId3"/>
              </a:rPr>
              <a:t>https://artifacts.chirpstack.io/packages/4.x/deb</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stable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main</a:t>
            </a:r>
            <a:r>
              <a:rPr lang="es-ES" sz="2000" kern="0" dirty="0">
                <a:solidFill>
                  <a:srgbClr val="000000"/>
                </a:solidFill>
                <a:latin typeface="Courier New" pitchFamily="49"/>
                <a:cs typeface="Courier New" pitchFamily="49"/>
              </a:rPr>
              <a:t>” | sudo </a:t>
            </a:r>
            <a:r>
              <a:rPr lang="es-ES" sz="2000" kern="0" dirty="0" err="1">
                <a:solidFill>
                  <a:srgbClr val="000000"/>
                </a:solidFill>
                <a:latin typeface="Courier New" pitchFamily="49"/>
                <a:cs typeface="Courier New" pitchFamily="49"/>
              </a:rPr>
              <a:t>tee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etc</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apt</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sources.list.d</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chirpstack.list</a:t>
            </a:r>
            <a:endParaRPr lang="es-ES" sz="2000"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5868660"/>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update</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3108750624"/>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del Bridge Gateway de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dirty="0" err="1">
                <a:solidFill>
                  <a:schemeClr val="tx1"/>
                </a:solidFill>
                <a:latin typeface="Aptos Display"/>
              </a:rPr>
              <a:t>el</a:t>
            </a:r>
            <a:r>
              <a:rPr lang="en-US" sz="2400" dirty="0">
                <a:solidFill>
                  <a:schemeClr val="tx1"/>
                </a:solidFill>
                <a:latin typeface="Aptos Display"/>
              </a:rPr>
              <a:t> </a:t>
            </a:r>
            <a:r>
              <a:rPr lang="en-US" sz="2400" dirty="0" err="1">
                <a:solidFill>
                  <a:schemeClr val="tx1"/>
                </a:solidFill>
                <a:latin typeface="Aptos Display"/>
              </a:rPr>
              <a:t>fichero</a:t>
            </a:r>
            <a:r>
              <a:rPr lang="en-US" sz="2400" dirty="0">
                <a:solidFill>
                  <a:schemeClr val="tx1"/>
                </a:solidFill>
                <a:latin typeface="Aptos Display"/>
              </a:rPr>
              <a:t> </a:t>
            </a:r>
            <a:r>
              <a:rPr lang="en-US" sz="2400" b="1" dirty="0" err="1">
                <a:solidFill>
                  <a:srgbClr val="0070C0"/>
                </a:solidFill>
                <a:latin typeface="Aptos Display"/>
              </a:rPr>
              <a:t>chirpstack</a:t>
            </a:r>
            <a:r>
              <a:rPr lang="en-US" sz="2400" b="1" dirty="0">
                <a:solidFill>
                  <a:srgbClr val="0070C0"/>
                </a:solidFill>
                <a:latin typeface="Aptos Display"/>
              </a:rPr>
              <a:t>-gateway-</a:t>
            </a:r>
            <a:r>
              <a:rPr lang="en-US" sz="2400" b="1" dirty="0" err="1">
                <a:solidFill>
                  <a:srgbClr val="0070C0"/>
                </a:solidFill>
                <a:latin typeface="Aptos Display"/>
              </a:rPr>
              <a:t>bridge.toml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chirpstack</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gateway</a:t>
            </a:r>
            <a:r>
              <a:rPr lang="es-ES" sz="2000" kern="0" dirty="0">
                <a:solidFill>
                  <a:srgbClr val="000000"/>
                </a:solidFill>
                <a:latin typeface="Courier New" pitchFamily="49"/>
                <a:cs typeface="Courier New" pitchFamily="49"/>
              </a:rPr>
              <a:t>-bridge</a:t>
            </a: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83099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kern="0" dirty="0">
                <a:solidFill>
                  <a:srgbClr val="0070C0"/>
                </a:solidFill>
                <a:latin typeface="Courier New" pitchFamily="49"/>
                <a:cs typeface="Courier New" pitchFamily="49"/>
              </a:rPr>
              <a:t>[</a:t>
            </a:r>
            <a:r>
              <a:rPr lang="es-ES" sz="1600" kern="0" dirty="0" err="1">
                <a:solidFill>
                  <a:srgbClr val="0070C0"/>
                </a:solidFill>
                <a:latin typeface="Courier New" pitchFamily="49"/>
                <a:cs typeface="Courier New" pitchFamily="49"/>
              </a:rPr>
              <a:t>integration_mqtt</a:t>
            </a:r>
            <a:r>
              <a:rPr lang="es-ES" sz="1600" kern="0" dirty="0">
                <a:solidFill>
                  <a:srgbClr val="0070C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event_topic_template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event</a:t>
            </a:r>
            <a:r>
              <a:rPr lang="es-ES" sz="1600" kern="0" dirty="0">
                <a:latin typeface="Courier New" pitchFamily="49"/>
                <a:cs typeface="Courier New" pitchFamily="49"/>
              </a:rPr>
              <a:t>/{{ .</a:t>
            </a:r>
            <a:r>
              <a:rPr lang="es-ES" sz="1600" kern="0" dirty="0" err="1">
                <a:latin typeface="Courier New" pitchFamily="49"/>
                <a:cs typeface="Courier New" pitchFamily="49"/>
              </a:rPr>
              <a:t>EventType</a:t>
            </a:r>
            <a:r>
              <a:rPr lang="es-ES" sz="1600" kern="0" dirty="0">
                <a:latin typeface="Courier New" pitchFamily="49"/>
                <a:cs typeface="Courier New" pitchFamily="49"/>
              </a:rPr>
              <a:t> }}”</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command_topic_template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command</a:t>
            </a:r>
            <a:r>
              <a:rPr lang="es-ES" sz="1600" kern="0" dirty="0">
                <a:latin typeface="Courier New" pitchFamily="49"/>
                <a:cs typeface="Courier New" pitchFamily="49"/>
              </a:rPr>
              <a:t>/#”</a:t>
            </a: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4724333"/>
            <a:ext cx="9377362" cy="707886"/>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systemctl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start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chirpstack</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gateway</a:t>
            </a:r>
            <a:r>
              <a:rPr lang="es-ES" sz="2000" kern="0" dirty="0">
                <a:solidFill>
                  <a:srgbClr val="000000"/>
                </a:solidFill>
                <a:latin typeface="Courier New" pitchFamily="49"/>
                <a:cs typeface="Courier New" pitchFamily="49"/>
              </a:rPr>
              <a:t>-bridge</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systemctl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enable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chirpstack</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gateway</a:t>
            </a:r>
            <a:r>
              <a:rPr lang="es-ES" sz="2000" kern="0" dirty="0">
                <a:solidFill>
                  <a:srgbClr val="000000"/>
                </a:solidFill>
                <a:latin typeface="Courier New" pitchFamily="49"/>
                <a:cs typeface="Courier New" pitchFamily="49"/>
              </a:rPr>
              <a:t>-bridge</a:t>
            </a:r>
          </a:p>
        </p:txBody>
      </p:sp>
    </p:spTree>
    <p:extLst>
      <p:ext uri="{BB962C8B-B14F-4D97-AF65-F5344CB8AC3E}">
        <p14:creationId xmlns:p14="http://schemas.microsoft.com/office/powerpoint/2010/main" val="1183465412"/>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del Servidor de Red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Imprimir</a:t>
            </a:r>
            <a:r>
              <a:rPr lang="en-US" sz="2400" dirty="0">
                <a:solidFill>
                  <a:schemeClr val="tx1"/>
                </a:solidFill>
                <a:latin typeface="Aptos Display"/>
              </a:rPr>
              <a:t> </a:t>
            </a:r>
            <a:r>
              <a:rPr lang="en-US" sz="2400" b="1" dirty="0">
                <a:solidFill>
                  <a:srgbClr val="0070C0"/>
                </a:solidFill>
                <a:latin typeface="Aptos Display"/>
              </a:rPr>
              <a:t>logs</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469900" lvl="1" indent="0">
              <a:lnSpc>
                <a:spcPct val="100000"/>
              </a:lnSpc>
              <a:spcBef>
                <a:spcPts val="95"/>
              </a:spcBef>
              <a:buNone/>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chirpstack</a:t>
            </a:r>
            <a:endParaRPr lang="es-ES" sz="2000"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3232495"/>
            <a:ext cx="9377362" cy="707886"/>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systemctl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start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chirpstack</a:t>
            </a:r>
            <a:endParaRPr lang="es-ES" sz="2000"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systemctl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enable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chirpstack</a:t>
            </a:r>
            <a:endParaRPr lang="es-ES" sz="2000"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6CA2F16B-9B8D-E24C-ABF2-4056966E638C}"/>
              </a:ext>
            </a:extLst>
          </p:cNvPr>
          <p:cNvSpPr txBox="1"/>
          <p:nvPr/>
        </p:nvSpPr>
        <p:spPr>
          <a:xfrm>
            <a:off x="1140571" y="4536014"/>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journalctl</a:t>
            </a:r>
            <a:r>
              <a:rPr lang="es-ES" sz="2000" kern="0" dirty="0">
                <a:solidFill>
                  <a:srgbClr val="000000"/>
                </a:solidFill>
                <a:latin typeface="Courier New" pitchFamily="49"/>
                <a:cs typeface="Courier New" pitchFamily="49"/>
              </a:rPr>
              <a:t> –f –n 100 –u </a:t>
            </a:r>
            <a:r>
              <a:rPr lang="es-ES" sz="2000" kern="0" dirty="0" err="1">
                <a:solidFill>
                  <a:srgbClr val="000000"/>
                </a:solidFill>
                <a:latin typeface="Courier New" pitchFamily="49"/>
                <a:cs typeface="Courier New" pitchFamily="49"/>
              </a:rPr>
              <a:t>chirpstack</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503490521"/>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Acceder a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eaLnBrk="1" fontAlgn="auto" hangingPunct="1">
              <a:lnSpc>
                <a:spcPct val="100000"/>
              </a:lnSpc>
              <a:spcBef>
                <a:spcPts val="0"/>
              </a:spcBef>
              <a:spcAft>
                <a:spcPts val="0"/>
              </a:spcAft>
              <a:buFont typeface="Arial" pitchFamily="34"/>
              <a:buChar char="•"/>
              <a:defRPr/>
            </a:pPr>
            <a:r>
              <a:rPr lang="es-ES" kern="0" dirty="0">
                <a:solidFill>
                  <a:schemeClr val="tx1"/>
                </a:solidFill>
              </a:rPr>
              <a:t>Acceder a la interfaz web de </a:t>
            </a:r>
            <a:r>
              <a:rPr lang="es-ES" kern="0" dirty="0" err="1">
                <a:solidFill>
                  <a:schemeClr val="tx1"/>
                </a:solidFill>
              </a:rPr>
              <a:t>Chirpstack</a:t>
            </a:r>
            <a:r>
              <a:rPr lang="es-ES" kern="0" dirty="0">
                <a:solidFill>
                  <a:schemeClr val="tx1"/>
                </a:solidFill>
              </a:rPr>
              <a:t>: </a:t>
            </a:r>
            <a:r>
              <a:rPr lang="es-ES" kern="0" dirty="0">
                <a:solidFill>
                  <a:schemeClr val="tx1"/>
                </a:solidFill>
                <a:hlinkClick r:id="rId3"/>
              </a:rPr>
              <a:t>http://</a:t>
            </a:r>
            <a:r>
              <a:rPr lang="es-ES" kern="0" dirty="0">
                <a:solidFill>
                  <a:schemeClr val="tx1"/>
                </a:solidFill>
                <a:sym typeface="Wingdings" panose="05000000000000000000" pitchFamily="2" charset="2"/>
                <a:hlinkClick r:id="rId3"/>
              </a:rPr>
              <a:t>127.0.0.1:8080</a:t>
            </a:r>
            <a:r>
              <a:rPr lang="es-ES" kern="0" dirty="0">
                <a:solidFill>
                  <a:schemeClr val="tx1"/>
                </a:solidFill>
                <a:sym typeface="Wingdings" panose="05000000000000000000" pitchFamily="2" charset="2"/>
              </a:rPr>
              <a:t> utilizando </a:t>
            </a:r>
            <a:r>
              <a:rPr lang="es-ES" kern="0" dirty="0" err="1">
                <a:solidFill>
                  <a:schemeClr val="tx1"/>
                </a:solidFill>
                <a:sym typeface="Wingdings" panose="05000000000000000000" pitchFamily="2" charset="2"/>
              </a:rPr>
              <a:t>admin</a:t>
            </a:r>
            <a:r>
              <a:rPr lang="es-ES" kern="0" dirty="0">
                <a:solidFill>
                  <a:schemeClr val="tx1"/>
                </a:solidFill>
                <a:sym typeface="Wingdings" panose="05000000000000000000" pitchFamily="2" charset="2"/>
              </a:rPr>
              <a:t>/</a:t>
            </a:r>
            <a:r>
              <a:rPr lang="es-ES" kern="0" dirty="0" err="1">
                <a:solidFill>
                  <a:schemeClr val="tx1"/>
                </a:solidFill>
                <a:sym typeface="Wingdings" panose="05000000000000000000" pitchFamily="2" charset="2"/>
              </a:rPr>
              <a:t>admin</a:t>
            </a:r>
            <a:endParaRPr lang="es-ES" kern="0" dirty="0">
              <a:solidFill>
                <a:schemeClr val="tx1"/>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Modificar las credenciales en </a:t>
            </a:r>
            <a:r>
              <a:rPr lang="es-ES" kern="0" dirty="0" err="1">
                <a:solidFill>
                  <a:schemeClr val="tx1"/>
                </a:solidFill>
                <a:sym typeface="Wingdings" panose="05000000000000000000" pitchFamily="2" charset="2"/>
              </a:rPr>
              <a:t>Users</a:t>
            </a:r>
            <a:r>
              <a:rPr lang="es-ES" kern="0" dirty="0">
                <a:solidFill>
                  <a:schemeClr val="tx1"/>
                </a:solidFill>
                <a:sym typeface="Wingdings" panose="05000000000000000000" pitchFamily="2" charset="2"/>
              </a:rPr>
              <a:t> </a:t>
            </a:r>
            <a:r>
              <a:rPr lang="es-ES" kern="0" dirty="0" err="1">
                <a:solidFill>
                  <a:schemeClr val="tx1"/>
                </a:solidFill>
                <a:sym typeface="Wingdings" panose="05000000000000000000" pitchFamily="2" charset="2"/>
              </a:rPr>
              <a:t>admin</a:t>
            </a:r>
            <a:r>
              <a:rPr lang="es-ES" kern="0" dirty="0">
                <a:solidFill>
                  <a:schemeClr val="tx1"/>
                </a:solidFill>
                <a:sym typeface="Wingdings" panose="05000000000000000000" pitchFamily="2" charset="2"/>
              </a:rPr>
              <a:t>  </a:t>
            </a:r>
            <a:r>
              <a:rPr lang="es-ES" b="1" kern="0" dirty="0">
                <a:solidFill>
                  <a:srgbClr val="0070C0"/>
                </a:solidFill>
                <a:sym typeface="Wingdings" panose="05000000000000000000" pitchFamily="2" charset="2"/>
              </a:rPr>
              <a:t>Change </a:t>
            </a:r>
            <a:r>
              <a:rPr lang="es-ES" b="1" kern="0" dirty="0" err="1">
                <a:solidFill>
                  <a:srgbClr val="0070C0"/>
                </a:solidFill>
                <a:sym typeface="Wingdings" panose="05000000000000000000" pitchFamily="2" charset="2"/>
              </a:rPr>
              <a:t>Password</a:t>
            </a:r>
            <a:endParaRPr lang="es-ES"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lang="es-ES" kern="0" dirty="0">
              <a:solidFill>
                <a:schemeClr val="tx1"/>
              </a:solidFill>
              <a:sym typeface="Wingdings" panose="05000000000000000000" pitchFamily="2" charset="2"/>
            </a:endParaRPr>
          </a:p>
          <a:p>
            <a:pPr marL="0" indent="0" eaLnBrk="1" fontAlgn="auto" hangingPunct="1">
              <a:lnSpc>
                <a:spcPct val="100000"/>
              </a:lnSpc>
              <a:spcBef>
                <a:spcPts val="0"/>
              </a:spcBef>
              <a:spcAft>
                <a:spcPts val="0"/>
              </a:spcAft>
              <a:buNone/>
              <a:defRPr/>
            </a:pPr>
            <a:endParaRPr lang="es-ES" sz="2000" b="0" i="0" u="none" strike="noStrike" baseline="0" dirty="0">
              <a:latin typeface="NimbusRomNo9L-Regu"/>
            </a:endParaRPr>
          </a:p>
        </p:txBody>
      </p:sp>
      <p:pic>
        <p:nvPicPr>
          <p:cNvPr id="4" name="Imagen 3">
            <a:extLst>
              <a:ext uri="{FF2B5EF4-FFF2-40B4-BE49-F238E27FC236}">
                <a16:creationId xmlns:a16="http://schemas.microsoft.com/office/drawing/2014/main" id="{B814448C-691C-E4E9-57FD-6F78E56E21F8}"/>
              </a:ext>
            </a:extLst>
          </p:cNvPr>
          <p:cNvPicPr>
            <a:picLocks noChangeAspect="1"/>
          </p:cNvPicPr>
          <p:nvPr/>
        </p:nvPicPr>
        <p:blipFill>
          <a:blip r:embed="rId4"/>
          <a:stretch>
            <a:fillRect/>
          </a:stretch>
        </p:blipFill>
        <p:spPr>
          <a:xfrm>
            <a:off x="2428102" y="2817806"/>
            <a:ext cx="7335795" cy="3250825"/>
          </a:xfrm>
          <a:prstGeom prst="rect">
            <a:avLst/>
          </a:prstGeom>
        </p:spPr>
      </p:pic>
    </p:spTree>
    <p:extLst>
      <p:ext uri="{BB962C8B-B14F-4D97-AF65-F5344CB8AC3E}">
        <p14:creationId xmlns:p14="http://schemas.microsoft.com/office/powerpoint/2010/main" val="1261872676"/>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y configuración del </a:t>
            </a:r>
            <a:r>
              <a:rPr lang="es-ES" sz="3600" b="1" kern="0" dirty="0" err="1">
                <a:solidFill>
                  <a:srgbClr val="0070C0"/>
                </a:solidFill>
                <a:latin typeface="Aharoni" pitchFamily="2"/>
                <a:cs typeface="Aharoni" pitchFamily="2"/>
              </a:rPr>
              <a:t>gateway</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605317338"/>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highlight>
                  <a:srgbClr val="FFFF00"/>
                </a:highlight>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sys ERS CO2">
            <a:extLst>
              <a:ext uri="{FF2B5EF4-FFF2-40B4-BE49-F238E27FC236}">
                <a16:creationId xmlns:a16="http://schemas.microsoft.com/office/drawing/2014/main" id="{C29FC9C3-16C8-2F72-386B-5F9344A2E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622" y="1697805"/>
            <a:ext cx="4520932" cy="4520932"/>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Sensor </a:t>
            </a:r>
            <a:r>
              <a:rPr lang="es-ES" sz="2400" b="1" kern="0" dirty="0">
                <a:solidFill>
                  <a:srgbClr val="0070C0"/>
                </a:solidFill>
                <a:latin typeface="+mj-lt"/>
              </a:rPr>
              <a:t>ERS CO2 </a:t>
            </a:r>
            <a:r>
              <a:rPr lang="es-ES" sz="2400" kern="0" dirty="0">
                <a:latin typeface="+mj-lt"/>
              </a:rPr>
              <a:t>(</a:t>
            </a:r>
            <a:r>
              <a:rPr sz="2400" kern="0" dirty="0">
                <a:latin typeface="+mj-lt"/>
              </a:rPr>
              <a:t>ELSYS) para la monitorización del ambiente en interiores</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Medidas: CO</a:t>
            </a:r>
            <a:r>
              <a:rPr lang="es-ES" sz="2000" kern="0" baseline="-25000" dirty="0">
                <a:solidFill>
                  <a:srgbClr val="333333"/>
                </a:solidFill>
                <a:latin typeface="+mj-lt"/>
                <a:cs typeface="Arial" pitchFamily="34"/>
              </a:rPr>
              <a:t>2 </a:t>
            </a:r>
            <a:r>
              <a:rPr lang="es-ES" sz="2000" kern="0" dirty="0">
                <a:solidFill>
                  <a:srgbClr val="333333"/>
                </a:solidFill>
                <a:latin typeface="+mj-lt"/>
                <a:cs typeface="Arial" pitchFamily="34"/>
              </a:rPr>
              <a:t>temperatura, humedad, luminosidad, detección de movimiento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Alimentación por baterías 2x3.6V AA (hasta 10 años vida útil)</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Rango hasta la antena: 8 kilómetros</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Configuración por NFC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Tecnología inalámbrica </a:t>
            </a:r>
            <a:r>
              <a:rPr lang="es-ES" sz="2000" kern="0" dirty="0" err="1">
                <a:solidFill>
                  <a:srgbClr val="333333"/>
                </a:solidFill>
                <a:latin typeface="+mj-lt"/>
                <a:cs typeface="Arial" pitchFamily="34"/>
              </a:rPr>
              <a:t>LoRaWAN</a:t>
            </a:r>
            <a:r>
              <a:rPr lang="es-ES" sz="2000" kern="0" dirty="0">
                <a:solidFill>
                  <a:srgbClr val="333333"/>
                </a:solidFill>
                <a:latin typeface="+mj-lt"/>
                <a:cs typeface="Arial" pitchFamily="34"/>
              </a:rPr>
              <a:t>® 1.0.3</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Cifrado de extremo a extremo (AES-CTR)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protección de la integridad de los datos (AES-CMAC)</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Tipo de dispositivo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Clase A/C (configurable)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OTAA, ABP, ADR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Regiones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compatibles:</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rgbClr val="333333"/>
                </a:solidFill>
                <a:latin typeface="+mj-lt"/>
                <a:cs typeface="Arial" pitchFamily="34"/>
              </a:rPr>
              <a:t>US902 - 928, EU863 - 870, AS923, AU915 - 928, KR920 - 923, RU864, IN865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Presupuesto de enlace 137 dB (SF7) a 151 dB (SF12)</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Potencia de transmisión RF 14 dB / 20 dB (específica de la región)</a:t>
            </a:r>
            <a:endParaRPr lang="es-ES" sz="24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1865615697"/>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5EA5BB-A85E-F9D8-8547-30F74D7376C8}"/>
              </a:ext>
            </a:extLst>
          </p:cNvPr>
          <p:cNvPicPr>
            <a:picLocks noChangeAspect="1"/>
          </p:cNvPicPr>
          <p:nvPr/>
        </p:nvPicPr>
        <p:blipFill>
          <a:blip r:embed="rId3"/>
          <a:stretch>
            <a:fillRect/>
          </a:stretch>
        </p:blipFill>
        <p:spPr>
          <a:xfrm>
            <a:off x="8248650" y="2750697"/>
            <a:ext cx="3105150" cy="2552700"/>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Configuración del dispositivo </a:t>
            </a:r>
            <a:r>
              <a:rPr lang="es-ES" sz="2400" b="1" kern="0" dirty="0">
                <a:solidFill>
                  <a:srgbClr val="0070C0"/>
                </a:solidFill>
                <a:latin typeface="+mj-lt"/>
              </a:rPr>
              <a:t>ERS CO2</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Descargar la aplicación </a:t>
            </a:r>
            <a:r>
              <a:rPr lang="es-ES" sz="2000" dirty="0"/>
              <a:t>“</a:t>
            </a:r>
            <a:r>
              <a:rPr lang="es-ES" sz="2000" b="1" dirty="0"/>
              <a:t>Sensor </a:t>
            </a:r>
            <a:r>
              <a:rPr lang="es-ES" sz="2000" b="1" dirty="0" err="1"/>
              <a:t>Setting</a:t>
            </a:r>
            <a:r>
              <a:rPr lang="es-ES" sz="2000" b="1" kern="0" dirty="0" err="1">
                <a:solidFill>
                  <a:srgbClr val="333333"/>
                </a:solidFill>
                <a:latin typeface="+mj-lt"/>
                <a:cs typeface="Arial" pitchFamily="34"/>
              </a:rPr>
              <a:t>s</a:t>
            </a:r>
            <a:r>
              <a:rPr lang="es-ES" sz="2000" kern="0" dirty="0">
                <a:solidFill>
                  <a:srgbClr val="333333"/>
                </a:solidFill>
                <a:latin typeface="+mj-lt"/>
                <a:cs typeface="Arial" pitchFamily="34"/>
              </a:rPr>
              <a:t>” de </a:t>
            </a:r>
            <a:r>
              <a:rPr lang="es-ES" sz="2000" b="1" kern="0" dirty="0">
                <a:solidFill>
                  <a:srgbClr val="333333"/>
                </a:solidFill>
                <a:latin typeface="+mj-lt"/>
                <a:cs typeface="Arial" pitchFamily="34"/>
              </a:rPr>
              <a:t>ELSYS</a:t>
            </a:r>
            <a:r>
              <a:rPr lang="es-ES" sz="2000" kern="0" dirty="0">
                <a:solidFill>
                  <a:srgbClr val="333333"/>
                </a:solidFill>
                <a:latin typeface="+mj-lt"/>
                <a:cs typeface="Arial" pitchFamily="34"/>
              </a:rPr>
              <a:t> desde Play Store e instalarla</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Permitir </a:t>
            </a:r>
            <a:r>
              <a:rPr lang="es-ES" sz="2000" b="1" kern="0" dirty="0">
                <a:solidFill>
                  <a:srgbClr val="333333"/>
                </a:solidFill>
                <a:latin typeface="+mj-lt"/>
                <a:cs typeface="Arial" pitchFamily="34"/>
              </a:rPr>
              <a:t>NFC</a:t>
            </a:r>
            <a:r>
              <a:rPr lang="es-ES" sz="2000" kern="0" dirty="0">
                <a:solidFill>
                  <a:srgbClr val="333333"/>
                </a:solidFill>
                <a:latin typeface="+mj-lt"/>
                <a:cs typeface="Arial" pitchFamily="34"/>
              </a:rPr>
              <a:t> en el móvil y abrir la aplicación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Situar el móvil sobre la antena para leer la </a:t>
            </a:r>
            <a:r>
              <a:rPr lang="es-ES" sz="2000" b="1" kern="0" dirty="0">
                <a:solidFill>
                  <a:srgbClr val="333333"/>
                </a:solidFill>
                <a:latin typeface="+mj-lt"/>
                <a:cs typeface="Arial" pitchFamily="34"/>
              </a:rPr>
              <a:t>configuración por defecto</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Retirar el móvil y visualizar la configuración</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Se pueden ajustar distintos parámetros: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Thresholds</a:t>
            </a:r>
            <a:r>
              <a:rPr lang="es-ES" sz="1600" kern="0" dirty="0">
                <a:solidFill>
                  <a:srgbClr val="333333"/>
                </a:solidFill>
                <a:latin typeface="+mj-lt"/>
                <a:cs typeface="Arial" pitchFamily="34"/>
              </a:rPr>
              <a:t> de activación del LED,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Periodicidad de mensajes, etc.</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Escribir la nueva configuración en el dispositivo: situar el móvil                                                         sobre la antena y esperar la confirmación</a:t>
            </a: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161621771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37787108-7259-C4B5-505A-AEE8780929A2}"/>
              </a:ext>
            </a:extLst>
          </p:cNvPr>
          <p:cNvSpPr txBox="1">
            <a:spLocks noGrp="1"/>
          </p:cNvSpPr>
          <p:nvPr>
            <p:ph idx="1"/>
          </p:nvPr>
        </p:nvSpPr>
        <p:spPr/>
        <p:txBody>
          <a:bodyPr>
            <a:normAutofit lnSpcReduction="10000"/>
          </a:bodyPr>
          <a:lstStyle/>
          <a:p>
            <a:pPr eaLnBrk="1" fontAlgn="auto" hangingPunct="1">
              <a:spcAft>
                <a:spcPts val="0"/>
              </a:spcAft>
              <a:buFont typeface="Arial" pitchFamily="34"/>
              <a:buChar char="•"/>
              <a:defRPr/>
            </a:pPr>
            <a:r>
              <a:rPr dirty="0"/>
              <a:t>Acceder a </a:t>
            </a:r>
            <a:r>
              <a:rPr b="1" dirty="0">
                <a:solidFill>
                  <a:srgbClr val="0070C0"/>
                </a:solidFill>
              </a:rPr>
              <a:t>Home </a:t>
            </a:r>
            <a:r>
              <a:rPr b="1" dirty="0" err="1">
                <a:solidFill>
                  <a:srgbClr val="0070C0"/>
                </a:solidFill>
              </a:rPr>
              <a:t>Assistant</a:t>
            </a:r>
            <a:r>
              <a:rPr dirty="0"/>
              <a:t> desde la URL </a:t>
            </a:r>
            <a:r>
              <a:rPr dirty="0">
                <a:solidFill>
                  <a:srgbClr val="0070C0"/>
                </a:solidFill>
                <a:hlinkClick r:id="rId2"/>
              </a:rPr>
              <a:t>http://127.0.0.1:8123</a:t>
            </a:r>
            <a:endParaRPr dirty="0">
              <a:solidFill>
                <a:srgbClr val="0070C0"/>
              </a:solidFill>
            </a:endParaRPr>
          </a:p>
          <a:p>
            <a:pPr eaLnBrk="1" fontAlgn="auto" hangingPunct="1">
              <a:spcAft>
                <a:spcPts val="0"/>
              </a:spcAft>
              <a:buFont typeface="Arial" pitchFamily="34"/>
              <a:buChar char="•"/>
              <a:defRPr/>
            </a:pPr>
            <a:r>
              <a:rPr dirty="0"/>
              <a:t>Crear una cuenta de usuario en Home </a:t>
            </a:r>
            <a:r>
              <a:rPr dirty="0" err="1"/>
              <a:t>Assistant</a:t>
            </a:r>
            <a:r>
              <a:rPr dirty="0"/>
              <a:t> </a:t>
            </a:r>
          </a:p>
          <a:p>
            <a:pPr lvl="1" eaLnBrk="1" fontAlgn="auto" hangingPunct="1">
              <a:spcAft>
                <a:spcPts val="0"/>
              </a:spcAft>
              <a:buFont typeface="Arial" pitchFamily="34"/>
              <a:buChar char="•"/>
              <a:defRPr/>
            </a:pPr>
            <a:r>
              <a:rPr dirty="0"/>
              <a:t>Proporcionar un nombre de usuario y </a:t>
            </a:r>
            <a:r>
              <a:rPr dirty="0" err="1"/>
              <a:t>password</a:t>
            </a:r>
            <a:r>
              <a:rPr dirty="0"/>
              <a:t> </a:t>
            </a:r>
            <a:r>
              <a:rPr b="1" dirty="0"/>
              <a:t>[</a:t>
            </a:r>
            <a:r>
              <a:rPr b="1" dirty="0" err="1"/>
              <a:t>user</a:t>
            </a:r>
            <a:r>
              <a:rPr b="1" dirty="0"/>
              <a:t>/</a:t>
            </a:r>
            <a:r>
              <a:rPr b="1" dirty="0" err="1"/>
              <a:t>pwd</a:t>
            </a:r>
            <a:r>
              <a:rPr b="1" dirty="0"/>
              <a:t>: curso]</a:t>
            </a:r>
          </a:p>
          <a:p>
            <a:pPr eaLnBrk="1" fontAlgn="auto" hangingPunct="1">
              <a:spcAft>
                <a:spcPts val="0"/>
              </a:spcAft>
              <a:buFont typeface="Arial" pitchFamily="34"/>
              <a:buChar char="•"/>
              <a:defRPr/>
            </a:pPr>
            <a:r>
              <a:rPr dirty="0"/>
              <a:t>Introducir la ubicación del servidor de Home </a:t>
            </a:r>
            <a:r>
              <a:rPr dirty="0" err="1"/>
              <a:t>Assistant</a:t>
            </a:r>
            <a:endParaRPr dirty="0"/>
          </a:p>
          <a:p>
            <a:pPr eaLnBrk="1" fontAlgn="auto" hangingPunct="1">
              <a:spcAft>
                <a:spcPts val="0"/>
              </a:spcAft>
              <a:buFont typeface="Arial" pitchFamily="34"/>
              <a:buChar char="•"/>
              <a:defRPr/>
            </a:pPr>
            <a:r>
              <a:rPr dirty="0"/>
              <a:t>Home </a:t>
            </a:r>
            <a:r>
              <a:rPr dirty="0" err="1"/>
              <a:t>Assistant</a:t>
            </a:r>
            <a:r>
              <a:rPr dirty="0"/>
              <a:t> [puede] detectar dispositivos compatibles</a:t>
            </a:r>
          </a:p>
          <a:p>
            <a:pPr lvl="1" eaLnBrk="1" fontAlgn="auto" hangingPunct="1">
              <a:spcAft>
                <a:spcPts val="0"/>
              </a:spcAft>
              <a:buFont typeface="Arial" pitchFamily="34"/>
              <a:buChar char="•"/>
              <a:defRPr/>
            </a:pPr>
            <a:r>
              <a:rPr dirty="0"/>
              <a:t>Smart </a:t>
            </a:r>
            <a:r>
              <a:rPr dirty="0" err="1"/>
              <a:t>TVs</a:t>
            </a:r>
            <a:r>
              <a:rPr dirty="0"/>
              <a:t>, dispositivos inteligentes, móviles, etc.  </a:t>
            </a:r>
          </a:p>
          <a:p>
            <a:pPr eaLnBrk="1" fontAlgn="auto" hangingPunct="1">
              <a:spcAft>
                <a:spcPts val="0"/>
              </a:spcAft>
              <a:buFont typeface="Arial" pitchFamily="34"/>
              <a:buChar char="•"/>
              <a:defRPr/>
            </a:pPr>
            <a:r>
              <a:rPr dirty="0"/>
              <a:t>Configuración de Home </a:t>
            </a:r>
            <a:r>
              <a:rPr dirty="0" err="1"/>
              <a:t>Assistant</a:t>
            </a:r>
            <a:r>
              <a:rPr dirty="0"/>
              <a:t>:</a:t>
            </a:r>
          </a:p>
          <a:p>
            <a:pPr lvl="1" eaLnBrk="1" fontAlgn="auto" hangingPunct="1">
              <a:spcAft>
                <a:spcPts val="0"/>
              </a:spcAft>
              <a:buFont typeface="Arial" pitchFamily="34"/>
              <a:buChar char="•"/>
              <a:defRPr/>
            </a:pPr>
            <a:r>
              <a:rPr dirty="0">
                <a:solidFill>
                  <a:schemeClr val="tx1"/>
                </a:solidFill>
              </a:rPr>
              <a:t>Desde la IU en </a:t>
            </a:r>
            <a:r>
              <a:rPr b="1" dirty="0" err="1">
                <a:solidFill>
                  <a:srgbClr val="0070C0"/>
                </a:solidFill>
              </a:rPr>
              <a:t>Settings</a:t>
            </a:r>
            <a:r>
              <a:rPr dirty="0">
                <a:solidFill>
                  <a:schemeClr val="tx1"/>
                </a:solidFill>
              </a:rPr>
              <a:t> </a:t>
            </a:r>
          </a:p>
          <a:p>
            <a:pPr lvl="1" eaLnBrk="1" fontAlgn="auto" hangingPunct="1">
              <a:spcAft>
                <a:spcPts val="0"/>
              </a:spcAft>
              <a:buFont typeface="Arial" pitchFamily="34"/>
              <a:buChar char="•"/>
              <a:defRPr/>
            </a:pPr>
            <a:r>
              <a:rPr lang="es-ES" dirty="0">
                <a:solidFill>
                  <a:schemeClr val="tx1"/>
                </a:solidFill>
              </a:rPr>
              <a:t>Desde el fichero de configuración </a:t>
            </a:r>
            <a:r>
              <a:rPr b="1" dirty="0">
                <a:solidFill>
                  <a:srgbClr val="0070C0"/>
                </a:solidFill>
              </a:rPr>
              <a:t>/</a:t>
            </a:r>
            <a:r>
              <a:rPr b="1" dirty="0" err="1">
                <a:solidFill>
                  <a:srgbClr val="0070C0"/>
                </a:solidFill>
              </a:rPr>
              <a:t>docker</a:t>
            </a:r>
            <a:r>
              <a:rPr b="1" dirty="0">
                <a:solidFill>
                  <a:srgbClr val="0070C0"/>
                </a:solidFill>
              </a:rPr>
              <a:t>/</a:t>
            </a:r>
            <a:r>
              <a:rPr b="1" dirty="0" err="1">
                <a:solidFill>
                  <a:srgbClr val="0070C0"/>
                </a:solidFill>
              </a:rPr>
              <a:t>homeassistant</a:t>
            </a:r>
            <a:r>
              <a:rPr b="1" dirty="0">
                <a:solidFill>
                  <a:srgbClr val="0070C0"/>
                </a:solidFill>
              </a:rPr>
              <a:t>/</a:t>
            </a:r>
            <a:r>
              <a:rPr b="1" dirty="0" err="1">
                <a:solidFill>
                  <a:srgbClr val="0070C0"/>
                </a:solidFill>
              </a:rPr>
              <a:t>configuration.yaml</a:t>
            </a:r>
            <a:endParaRPr b="1" dirty="0">
              <a:solidFill>
                <a:srgbClr val="0070C0"/>
              </a:solidFill>
            </a:endParaRPr>
          </a:p>
          <a:p>
            <a:pPr marL="0" indent="0" eaLnBrk="1" fontAlgn="auto" hangingPunct="1">
              <a:spcAft>
                <a:spcPts val="0"/>
              </a:spcAft>
              <a:buFont typeface="Arial" pitchFamily="34"/>
              <a:buNone/>
              <a:defRPr/>
            </a:pPr>
            <a:endParaRPr dirty="0"/>
          </a:p>
        </p:txBody>
      </p:sp>
      <p:sp>
        <p:nvSpPr>
          <p:cNvPr id="3" name="CuadroTexto 7">
            <a:extLst>
              <a:ext uri="{FF2B5EF4-FFF2-40B4-BE49-F238E27FC236}">
                <a16:creationId xmlns:a16="http://schemas.microsoft.com/office/drawing/2014/main" id="{C2254AFF-6F20-DAD9-B91C-7086017AAA6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4" name="CuadroTexto 6">
            <a:extLst>
              <a:ext uri="{FF2B5EF4-FFF2-40B4-BE49-F238E27FC236}">
                <a16:creationId xmlns:a16="http://schemas.microsoft.com/office/drawing/2014/main" id="{A8D5BA2C-36CE-34EE-D6C0-BB741A7EEA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Primeros pasos con Home Assistant</a:t>
            </a:r>
          </a:p>
        </p:txBody>
      </p:sp>
    </p:spTree>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al </a:t>
            </a:r>
            <a:r>
              <a:rPr lang="es-ES" sz="2400" b="1" kern="0" dirty="0" err="1">
                <a:solidFill>
                  <a:srgbClr val="0070C0"/>
                </a:solidFill>
                <a:latin typeface="+mj-lt"/>
              </a:rPr>
              <a:t>gateway</a:t>
            </a:r>
            <a:r>
              <a:rPr lang="es-ES" sz="2400" b="1" kern="0" dirty="0">
                <a:solidFill>
                  <a:srgbClr val="0070C0"/>
                </a:solidFill>
                <a:latin typeface="+mj-lt"/>
              </a:rPr>
              <a:t> </a:t>
            </a:r>
            <a:r>
              <a:rPr lang="es-ES" sz="2400" b="1" kern="0" dirty="0" err="1">
                <a:solidFill>
                  <a:srgbClr val="0070C0"/>
                </a:solidFill>
                <a:latin typeface="+mj-lt"/>
              </a:rPr>
              <a:t>LoRa</a:t>
            </a:r>
            <a:endParaRPr lang="es-ES" sz="2400" b="1"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2400" b="1" kern="0" dirty="0">
              <a:solidFill>
                <a:srgbClr val="0070C0"/>
              </a:solidFill>
              <a:latin typeface="+mj-lt"/>
              <a:cs typeface="Arial" pitchFamily="34"/>
            </a:endParaRPr>
          </a:p>
          <a:p>
            <a:pPr marL="285750" indent="-285750" eaLnBrk="1" fontAlgn="auto" hangingPunct="1">
              <a:lnSpc>
                <a:spcPct val="120000"/>
              </a:lnSpc>
              <a:spcBef>
                <a:spcPts val="0"/>
              </a:spcBef>
              <a:spcAft>
                <a:spcPts val="0"/>
              </a:spcAft>
              <a:buFont typeface="Arial" pitchFamily="34"/>
              <a:buChar char="•"/>
              <a:defRPr/>
            </a:pPr>
            <a:r>
              <a:rPr lang="es-ES" sz="2400" b="1" kern="0" dirty="0">
                <a:solidFill>
                  <a:srgbClr val="0070C0"/>
                </a:solidFill>
                <a:latin typeface="+mj-lt"/>
                <a:cs typeface="Arial" pitchFamily="34"/>
              </a:rPr>
              <a:t>&lt;aquí hay que explicar que la antena reenvía mensajes al servidor de red </a:t>
            </a:r>
            <a:r>
              <a:rPr lang="es-ES" sz="2400" b="1" kern="0" dirty="0" err="1">
                <a:solidFill>
                  <a:srgbClr val="0070C0"/>
                </a:solidFill>
                <a:latin typeface="+mj-lt"/>
                <a:cs typeface="Arial" pitchFamily="34"/>
              </a:rPr>
              <a:t>chirpstack</a:t>
            </a:r>
            <a:r>
              <a:rPr lang="es-ES" sz="2400" b="1" kern="0" dirty="0">
                <a:solidFill>
                  <a:srgbClr val="0070C0"/>
                </a:solidFill>
                <a:latin typeface="+mj-lt"/>
                <a:cs typeface="Arial" pitchFamily="34"/>
              </a:rPr>
              <a:t> en algún formato, por ejemplo MQTT&gt;</a:t>
            </a:r>
            <a:endParaRPr lang="es-ES" sz="2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265315166"/>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356297"/>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t>
            </a:r>
            <a:r>
              <a:rPr lang="es-ES" sz="2400" kern="0" dirty="0" err="1">
                <a:solidFill>
                  <a:schemeClr val="tx1"/>
                </a:solidFill>
                <a:latin typeface="+mj-lt"/>
              </a:rPr>
              <a:t>LoRa</a:t>
            </a:r>
            <a:r>
              <a:rPr lang="es-ES" sz="2400" kern="0" dirty="0">
                <a:solidFill>
                  <a:schemeClr val="tx1"/>
                </a:solidFill>
                <a:latin typeface="+mj-lt"/>
              </a:rPr>
              <a:t> a </a:t>
            </a:r>
            <a:r>
              <a:rPr lang="es-ES" sz="2400" b="1" kern="0" dirty="0" err="1">
                <a:solidFill>
                  <a:srgbClr val="0070C0"/>
                </a:solidFill>
                <a:latin typeface="+mj-lt"/>
              </a:rPr>
              <a:t>ChirpStack</a:t>
            </a:r>
            <a:r>
              <a:rPr lang="es-ES" sz="2400" b="1" kern="0" dirty="0">
                <a:solidFill>
                  <a:srgbClr val="0070C0"/>
                </a:solidFill>
                <a:latin typeface="+mj-lt"/>
              </a:rPr>
              <a:t>:</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Desde la interfaz web de </a:t>
            </a:r>
            <a:r>
              <a:rPr lang="es-ES" sz="2000" kern="0" dirty="0" err="1">
                <a:solidFill>
                  <a:schemeClr val="tx1"/>
                </a:solidFill>
                <a:latin typeface="+mj-lt"/>
              </a:rPr>
              <a:t>ChirpStack</a:t>
            </a:r>
            <a:r>
              <a:rPr lang="es-ES" sz="2000" kern="0" dirty="0">
                <a:solidFill>
                  <a:schemeClr val="tx1"/>
                </a:solidFill>
                <a:latin typeface="+mj-lt"/>
              </a:rPr>
              <a:t> en </a:t>
            </a:r>
            <a:r>
              <a:rPr lang="es-ES" sz="2000" kern="0" dirty="0">
                <a:solidFill>
                  <a:schemeClr val="tx1"/>
                </a:solidFill>
                <a:latin typeface="+mj-lt"/>
                <a:hlinkClick r:id="rId3">
                  <a:extLst>
                    <a:ext uri="{A12FA001-AC4F-418D-AE19-62706E023703}">
                      <ahyp:hlinkClr xmlns:ahyp="http://schemas.microsoft.com/office/drawing/2018/hyperlinkcolor" val="tx"/>
                    </a:ext>
                  </a:extLst>
                </a:hlinkClick>
              </a:rPr>
              <a:t>http://127.0.0.1:8080</a:t>
            </a: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 “</a:t>
            </a:r>
            <a:r>
              <a:rPr lang="es-ES" sz="2000" b="1" kern="0" dirty="0">
                <a:solidFill>
                  <a:schemeClr val="tx1"/>
                </a:solidFill>
                <a:latin typeface="+mj-lt"/>
              </a:rPr>
              <a:t>Perfil de Dispositivo</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General</a:t>
            </a:r>
            <a:r>
              <a:rPr lang="es-ES" sz="1600" kern="0" dirty="0">
                <a:solidFill>
                  <a:schemeClr val="tx1"/>
                </a:solidFill>
                <a:latin typeface="+mj-lt"/>
                <a:sym typeface="Wingdings" panose="05000000000000000000" pitchFamily="2" charset="2"/>
              </a:rPr>
              <a:t>” especificar: </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Región</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EU868</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MAC </a:t>
            </a:r>
            <a:r>
              <a:rPr lang="es-ES" sz="1400" kern="0" dirty="0" err="1">
                <a:solidFill>
                  <a:schemeClr val="tx1"/>
                </a:solidFill>
                <a:latin typeface="+mj-lt"/>
                <a:sym typeface="Wingdings" panose="05000000000000000000" pitchFamily="2" charset="2"/>
              </a:rPr>
              <a:t>Version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err="1">
                <a:solidFill>
                  <a:srgbClr val="0070C0"/>
                </a:solidFill>
                <a:latin typeface="+mj-lt"/>
                <a:sym typeface="Wingdings" panose="05000000000000000000" pitchFamily="2" charset="2"/>
              </a:rPr>
              <a:t>LoRaWAN</a:t>
            </a:r>
            <a:r>
              <a:rPr lang="es-ES" sz="1400" b="1" kern="0" dirty="0">
                <a:solidFill>
                  <a:srgbClr val="0070C0"/>
                </a:solidFill>
                <a:latin typeface="+mj-lt"/>
                <a:sym typeface="Wingdings" panose="05000000000000000000" pitchFamily="2" charset="2"/>
              </a:rPr>
              <a:t> 1.0.3</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Regional </a:t>
            </a:r>
            <a:r>
              <a:rPr lang="es-ES" sz="1400" kern="0" dirty="0" err="1">
                <a:solidFill>
                  <a:schemeClr val="tx1"/>
                </a:solidFill>
                <a:latin typeface="+mj-lt"/>
                <a:sym typeface="Wingdings" panose="05000000000000000000" pitchFamily="2" charset="2"/>
              </a:rPr>
              <a:t>parameters</a:t>
            </a:r>
            <a:r>
              <a:rPr lang="es-ES" sz="1400" kern="0" dirty="0">
                <a:solidFill>
                  <a:schemeClr val="tx1"/>
                </a:solidFill>
                <a:latin typeface="+mj-lt"/>
                <a:sym typeface="Wingdings" panose="05000000000000000000" pitchFamily="2" charset="2"/>
              </a:rPr>
              <a:t> </a:t>
            </a:r>
            <a:r>
              <a:rPr lang="es-ES" sz="1400" kern="0" dirty="0" err="1">
                <a:solidFill>
                  <a:schemeClr val="tx1"/>
                </a:solidFill>
                <a:latin typeface="+mj-lt"/>
                <a:sym typeface="Wingdings" panose="05000000000000000000" pitchFamily="2" charset="2"/>
              </a:rPr>
              <a:t>revision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A</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a:t>
            </a:r>
            <a:r>
              <a:rPr lang="es-ES" sz="1600" b="1" kern="0" dirty="0" err="1">
                <a:solidFill>
                  <a:schemeClr val="tx1"/>
                </a:solidFill>
                <a:latin typeface="+mj-lt"/>
                <a:sym typeface="Wingdings" panose="05000000000000000000" pitchFamily="2" charset="2"/>
              </a:rPr>
              <a:t>Join</a:t>
            </a:r>
            <a:r>
              <a:rPr lang="es-ES" sz="1600" b="1" kern="0" dirty="0">
                <a:solidFill>
                  <a:schemeClr val="tx1"/>
                </a:solidFill>
                <a:latin typeface="+mj-lt"/>
                <a:sym typeface="Wingdings" panose="05000000000000000000" pitchFamily="2" charset="2"/>
              </a:rPr>
              <a:t> (OTAA/ABP)”</a:t>
            </a:r>
            <a:r>
              <a:rPr lang="es-ES" sz="1600" kern="0" dirty="0">
                <a:solidFill>
                  <a:schemeClr val="tx1"/>
                </a:solidFill>
                <a:latin typeface="+mj-lt"/>
                <a:sym typeface="Wingdings" panose="05000000000000000000" pitchFamily="2" charset="2"/>
              </a:rPr>
              <a:t> especificar </a:t>
            </a:r>
            <a:r>
              <a:rPr lang="es-ES" sz="1600" b="1" kern="0" dirty="0">
                <a:solidFill>
                  <a:srgbClr val="0070C0"/>
                </a:solidFill>
                <a:latin typeface="+mj-lt"/>
                <a:sym typeface="Wingdings" panose="05000000000000000000" pitchFamily="2" charset="2"/>
              </a:rPr>
              <a:t>“</a:t>
            </a:r>
            <a:r>
              <a:rPr lang="es-ES" sz="1600" b="1" kern="0" dirty="0" err="1">
                <a:solidFill>
                  <a:srgbClr val="0070C0"/>
                </a:solidFill>
                <a:latin typeface="+mj-lt"/>
                <a:sym typeface="Wingdings" panose="05000000000000000000" pitchFamily="2" charset="2"/>
              </a:rPr>
              <a:t>Device</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Supports</a:t>
            </a:r>
            <a:r>
              <a:rPr lang="es-ES" sz="1600" b="1" kern="0" dirty="0">
                <a:solidFill>
                  <a:srgbClr val="0070C0"/>
                </a:solidFill>
                <a:latin typeface="+mj-lt"/>
                <a:sym typeface="Wingdings" panose="05000000000000000000" pitchFamily="2" charset="2"/>
              </a:rPr>
              <a:t> OTAA”</a:t>
            </a:r>
            <a:r>
              <a:rPr lang="es-ES" sz="1600" kern="0" dirty="0">
                <a:solidFill>
                  <a:schemeClr val="tx1"/>
                </a:solidFill>
                <a:latin typeface="+mj-lt"/>
                <a:sym typeface="Wingdings" panose="05000000000000000000" pitchFamily="2" charset="2"/>
              </a:rPr>
              <a:t>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una </a:t>
            </a:r>
            <a:r>
              <a:rPr lang="es-ES" sz="2000" b="1" kern="0" dirty="0">
                <a:solidFill>
                  <a:schemeClr val="tx1"/>
                </a:solidFill>
                <a:latin typeface="+mj-lt"/>
              </a:rPr>
              <a:t>Aplicación</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Applications</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Se especifica el nombre y la descripción</a:t>
            </a:r>
            <a:endParaRPr lang="es-ES" sz="1600"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el </a:t>
            </a:r>
            <a:r>
              <a:rPr lang="es-ES" sz="2000" b="1" kern="0" dirty="0">
                <a:solidFill>
                  <a:schemeClr val="tx1"/>
                </a:solidFill>
                <a:latin typeface="+mj-lt"/>
              </a:rPr>
              <a:t>dispositivo</a:t>
            </a:r>
            <a:r>
              <a:rPr lang="es-ES" sz="2000" kern="0" dirty="0">
                <a:solidFill>
                  <a:schemeClr val="tx1"/>
                </a:solidFill>
                <a:latin typeface="+mj-lt"/>
              </a:rPr>
              <a:t> asociado a una aplicación: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chemeClr val="tx1"/>
                </a:solidFill>
                <a:latin typeface="+mj-lt"/>
                <a:sym typeface="Wingdings" panose="05000000000000000000" pitchFamily="2" charset="2"/>
              </a:rPr>
              <a:t>Click</a:t>
            </a:r>
            <a:r>
              <a:rPr lang="es-ES" sz="1600" kern="0" dirty="0">
                <a:solidFill>
                  <a:schemeClr val="tx1"/>
                </a:solidFill>
                <a:latin typeface="+mj-lt"/>
                <a:sym typeface="Wingdings" panose="05000000000000000000" pitchFamily="2" charset="2"/>
              </a:rPr>
              <a:t> sobre la aplicación creada </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Add</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Device</a:t>
            </a:r>
            <a:endParaRPr lang="es-ES" sz="1600" b="1" kern="0" dirty="0">
              <a:solidFill>
                <a:srgbClr val="0070C0"/>
              </a:solidFill>
              <a:latin typeface="+mj-lt"/>
              <a:sym typeface="Wingdings" panose="05000000000000000000" pitchFamily="2" charset="2"/>
            </a:endParaRP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Nombre y descripción</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Identificador del dispositivo: </a:t>
            </a:r>
            <a:r>
              <a:rPr lang="es-ES" sz="1400" b="1" kern="0" dirty="0" err="1">
                <a:solidFill>
                  <a:srgbClr val="0070C0"/>
                </a:solidFill>
                <a:latin typeface="+mj-lt"/>
                <a:sym typeface="Wingdings" panose="05000000000000000000" pitchFamily="2" charset="2"/>
              </a:rPr>
              <a:t>Device</a:t>
            </a:r>
            <a:r>
              <a:rPr lang="es-ES" sz="1400" b="1" kern="0" dirty="0">
                <a:solidFill>
                  <a:srgbClr val="0070C0"/>
                </a:solidFill>
                <a:latin typeface="+mj-lt"/>
                <a:sym typeface="Wingdings" panose="05000000000000000000" pitchFamily="2" charset="2"/>
              </a:rPr>
              <a:t> EUI</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Perfil del dispositivo: </a:t>
            </a:r>
            <a:r>
              <a:rPr lang="es-ES" sz="1400" b="1" kern="0" dirty="0">
                <a:solidFill>
                  <a:srgbClr val="0070C0"/>
                </a:solidFill>
                <a:latin typeface="+mj-lt"/>
                <a:sym typeface="Wingdings" panose="05000000000000000000" pitchFamily="2" charset="2"/>
              </a:rPr>
              <a:t>seleccionar perfil </a:t>
            </a:r>
          </a:p>
          <a:p>
            <a:pPr marL="1200150" lvl="2" indent="-285750" eaLnBrk="1" fontAlgn="auto" hangingPunct="1">
              <a:lnSpc>
                <a:spcPct val="120000"/>
              </a:lnSpc>
              <a:spcBef>
                <a:spcPts val="0"/>
              </a:spcBef>
              <a:spcAft>
                <a:spcPts val="0"/>
              </a:spcAft>
              <a:buFont typeface="Arial" pitchFamily="34"/>
              <a:buChar char="•"/>
              <a:defRPr/>
            </a:pPr>
            <a:r>
              <a:rPr lang="es-ES" sz="1600" b="1" kern="0" dirty="0" err="1">
                <a:solidFill>
                  <a:schemeClr val="tx1"/>
                </a:solidFill>
                <a:latin typeface="+mj-lt"/>
                <a:sym typeface="Wingdings" panose="05000000000000000000" pitchFamily="2" charset="2"/>
              </a:rPr>
              <a:t>Submit</a:t>
            </a:r>
            <a:endParaRPr lang="es-ES" sz="1600" b="1" kern="0" dirty="0">
              <a:solidFill>
                <a:srgbClr val="0070C0"/>
              </a:solidFill>
              <a:latin typeface="+mj-lt"/>
              <a:sym typeface="Wingdings" panose="05000000000000000000" pitchFamily="2" charset="2"/>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3200" b="1" kern="0" dirty="0">
              <a:solidFill>
                <a:srgbClr val="0070C0"/>
              </a:solidFill>
              <a:latin typeface="+mj-lt"/>
            </a:endParaRPr>
          </a:p>
          <a:p>
            <a:pPr marL="457200" lvl="1" indent="0" eaLnBrk="1" fontAlgn="auto" hangingPunct="1">
              <a:lnSpc>
                <a:spcPct val="120000"/>
              </a:lnSpc>
              <a:spcBef>
                <a:spcPts val="0"/>
              </a:spcBef>
              <a:spcAft>
                <a:spcPts val="0"/>
              </a:spcAft>
              <a:buNone/>
              <a:defRPr/>
            </a:pPr>
            <a:endParaRPr lang="es-ES" sz="1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119367883"/>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La adición de dispositivos </a:t>
            </a:r>
            <a:r>
              <a:rPr lang="es-ES" sz="2400" kern="0" dirty="0" err="1">
                <a:solidFill>
                  <a:schemeClr val="tx1"/>
                </a:solidFill>
                <a:latin typeface="+mj-lt"/>
              </a:rPr>
              <a:t>LoRa</a:t>
            </a:r>
            <a:r>
              <a:rPr lang="es-ES" sz="2400" kern="0" dirty="0">
                <a:solidFill>
                  <a:schemeClr val="tx1"/>
                </a:solidFill>
                <a:latin typeface="+mj-lt"/>
              </a:rPr>
              <a:t> a </a:t>
            </a:r>
            <a:r>
              <a:rPr lang="es-ES" sz="2400" b="1" kern="0" dirty="0">
                <a:solidFill>
                  <a:srgbClr val="0070C0"/>
                </a:solidFill>
                <a:latin typeface="+mj-lt"/>
              </a:rPr>
              <a:t>Home </a:t>
            </a:r>
            <a:r>
              <a:rPr lang="es-ES" sz="2400" b="1" kern="0" dirty="0" err="1">
                <a:solidFill>
                  <a:srgbClr val="0070C0"/>
                </a:solidFill>
                <a:latin typeface="+mj-lt"/>
              </a:rPr>
              <a:t>Assistant</a:t>
            </a:r>
            <a:r>
              <a:rPr lang="es-ES" sz="2400" b="1" kern="0" dirty="0">
                <a:solidFill>
                  <a:srgbClr val="0070C0"/>
                </a:solidFill>
                <a:latin typeface="+mj-lt"/>
              </a:rPr>
              <a:t> </a:t>
            </a:r>
            <a:r>
              <a:rPr lang="es-ES" sz="2400" kern="0" dirty="0">
                <a:solidFill>
                  <a:schemeClr val="tx1"/>
                </a:solidFill>
                <a:latin typeface="+mj-lt"/>
              </a:rPr>
              <a:t>debe realizarse mediante </a:t>
            </a:r>
            <a:r>
              <a:rPr lang="es-ES" sz="2400" b="1" kern="0" dirty="0">
                <a:solidFill>
                  <a:schemeClr val="tx1"/>
                </a:solidFill>
                <a:latin typeface="+mj-lt"/>
              </a:rPr>
              <a:t>integraciones</a:t>
            </a:r>
            <a:r>
              <a:rPr lang="es-ES" sz="2400" kern="0" dirty="0">
                <a:solidFill>
                  <a:schemeClr val="tx1"/>
                </a:solidFill>
                <a:latin typeface="+mj-lt"/>
              </a:rPr>
              <a:t> de código personalizadas</a:t>
            </a:r>
          </a:p>
          <a:p>
            <a:pPr marL="0" indent="0" eaLnBrk="1" fontAlgn="auto" hangingPunct="1">
              <a:lnSpc>
                <a:spcPct val="100000"/>
              </a:lnSpc>
              <a:spcBef>
                <a:spcPts val="0"/>
              </a:spcBef>
              <a:spcAft>
                <a:spcPts val="0"/>
              </a:spcAft>
              <a:buNone/>
              <a:defRPr/>
            </a:pPr>
            <a:endParaRPr lang="es-ES" sz="2400" kern="0" dirty="0">
              <a:solidFill>
                <a:schemeClr val="tx1"/>
              </a:solidFill>
              <a:latin typeface="+mj-lt"/>
            </a:endParaRPr>
          </a:p>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Crear una nueva </a:t>
            </a:r>
            <a:r>
              <a:rPr lang="es-ES" sz="2400" b="1" kern="0" dirty="0">
                <a:solidFill>
                  <a:srgbClr val="0070C0"/>
                </a:solidFill>
                <a:latin typeface="+mj-lt"/>
              </a:rPr>
              <a:t>integración </a:t>
            </a:r>
            <a:r>
              <a:rPr lang="es-ES" sz="2400" kern="0" dirty="0">
                <a:solidFill>
                  <a:schemeClr val="tx1"/>
                </a:solidFill>
                <a:latin typeface="+mj-lt"/>
              </a:rPr>
              <a:t>de Home </a:t>
            </a:r>
            <a:r>
              <a:rPr lang="es-ES" sz="2400" kern="0" dirty="0" err="1">
                <a:solidFill>
                  <a:schemeClr val="tx1"/>
                </a:solidFill>
                <a:latin typeface="+mj-lt"/>
              </a:rPr>
              <a:t>Assistant</a:t>
            </a:r>
            <a:r>
              <a:rPr lang="es-ES" sz="2400" kern="0" dirty="0">
                <a:solidFill>
                  <a:schemeClr val="tx1"/>
                </a:solidFill>
                <a:latin typeface="+mj-lt"/>
              </a:rPr>
              <a:t> requiere los siguientes pasos:</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 sólo para desarrolladores] </a:t>
            </a:r>
            <a:r>
              <a:rPr lang="en-US" dirty="0">
                <a:hlinkClick r:id="rId3"/>
              </a:rPr>
              <a:t>Set up development environment | Home Assistant Developer Docs (home-assistant.io)</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Desarrollar la integración dentro el directorio </a:t>
            </a:r>
            <a:r>
              <a:rPr lang="es-ES" b="1" kern="0" dirty="0" err="1">
                <a:solidFill>
                  <a:schemeClr val="tx1"/>
                </a:solidFill>
                <a:latin typeface="+mj-lt"/>
              </a:rPr>
              <a:t>custom_components</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Verificar/Depurar la integración desarrollada</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Reiniciar Home </a:t>
            </a:r>
            <a:r>
              <a:rPr lang="es-ES" kern="0" dirty="0" err="1">
                <a:solidFill>
                  <a:schemeClr val="tx1"/>
                </a:solidFill>
                <a:latin typeface="+mj-lt"/>
              </a:rPr>
              <a:t>Assistant</a:t>
            </a:r>
            <a:endParaRPr lang="es-ES"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891433047"/>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kern="0" dirty="0">
                <a:solidFill>
                  <a:schemeClr val="tx1"/>
                </a:solidFill>
                <a:latin typeface="+mj-lt"/>
              </a:rPr>
              <a:t>Desarrollar una </a:t>
            </a:r>
            <a:r>
              <a:rPr lang="es-ES" b="1" kern="0" dirty="0">
                <a:solidFill>
                  <a:srgbClr val="0070C0"/>
                </a:solidFill>
                <a:latin typeface="+mj-lt"/>
              </a:rPr>
              <a:t>integración mínima</a:t>
            </a:r>
            <a:endParaRPr lang="es-ES" b="1"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Una </a:t>
            </a:r>
            <a:r>
              <a:rPr lang="es-ES" b="1" kern="0" dirty="0">
                <a:solidFill>
                  <a:srgbClr val="0070C0"/>
                </a:solidFill>
                <a:latin typeface="+mj-lt"/>
              </a:rPr>
              <a:t>integración </a:t>
            </a:r>
            <a:r>
              <a:rPr lang="es-ES" kern="0" dirty="0">
                <a:solidFill>
                  <a:schemeClr val="tx1"/>
                </a:solidFill>
                <a:latin typeface="+mj-lt"/>
              </a:rPr>
              <a:t>se caracteriza por un </a:t>
            </a:r>
            <a:r>
              <a:rPr lang="es-ES" b="1" kern="0" dirty="0">
                <a:solidFill>
                  <a:schemeClr val="tx1"/>
                </a:solidFill>
                <a:latin typeface="+mj-lt"/>
              </a:rPr>
              <a:t>domino</a:t>
            </a:r>
            <a:r>
              <a:rPr lang="es-ES" kern="0" dirty="0">
                <a:solidFill>
                  <a:schemeClr val="tx1"/>
                </a:solidFill>
                <a:latin typeface="+mj-lt"/>
              </a:rPr>
              <a:t> (</a:t>
            </a:r>
            <a:r>
              <a:rPr lang="es-ES" b="1" kern="0" dirty="0">
                <a:solidFill>
                  <a:srgbClr val="0070C0"/>
                </a:solidFill>
                <a:latin typeface="+mj-lt"/>
              </a:rPr>
              <a:t>DOMAIN) </a:t>
            </a:r>
            <a:r>
              <a:rPr lang="es-ES" kern="0" dirty="0">
                <a:solidFill>
                  <a:schemeClr val="tx1"/>
                </a:solidFill>
                <a:latin typeface="+mj-lt"/>
              </a:rPr>
              <a:t>y un  </a:t>
            </a:r>
            <a:r>
              <a:rPr lang="es-ES" b="1" kern="0" dirty="0">
                <a:solidFill>
                  <a:schemeClr val="tx1"/>
                </a:solidFill>
                <a:latin typeface="+mj-lt"/>
              </a:rPr>
              <a:t>nombre</a:t>
            </a:r>
            <a:endParaRPr lang="es-ES"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Para desarrollar una integración básica seguimos los siguientes pasos:</a:t>
            </a:r>
          </a:p>
          <a:p>
            <a:pPr lvl="2" eaLnBrk="1" fontAlgn="auto" hangingPunct="1">
              <a:lnSpc>
                <a:spcPct val="100000"/>
              </a:lnSpc>
              <a:spcBef>
                <a:spcPts val="0"/>
              </a:spcBef>
              <a:spcAft>
                <a:spcPts val="0"/>
              </a:spcAft>
              <a:defRPr/>
            </a:pPr>
            <a:r>
              <a:rPr lang="es-ES" kern="0" dirty="0">
                <a:solidFill>
                  <a:schemeClr val="tx1"/>
                </a:solidFill>
                <a:latin typeface="+mj-lt"/>
              </a:rPr>
              <a:t>Descargar el repositorio con una plantilla para los ficheros:</a:t>
            </a: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lvl="2" eaLnBrk="1" fontAlgn="auto" hangingPunct="1">
              <a:lnSpc>
                <a:spcPct val="100000"/>
              </a:lnSpc>
              <a:spcBef>
                <a:spcPts val="0"/>
              </a:spcBef>
              <a:spcAft>
                <a:spcPts val="0"/>
              </a:spcAft>
              <a:defRPr/>
            </a:pPr>
            <a:r>
              <a:rPr lang="es-ES" kern="0" dirty="0">
                <a:solidFill>
                  <a:schemeClr val="tx1"/>
                </a:solidFill>
                <a:latin typeface="+mj-lt"/>
              </a:rPr>
              <a:t>El contenido mínimo del directorio &lt;DOMAIN&gt; debe ser:</a:t>
            </a:r>
          </a:p>
          <a:p>
            <a:pPr marL="1828800" lvl="3" indent="-457200" eaLnBrk="1" fontAlgn="auto" hangingPunct="1">
              <a:lnSpc>
                <a:spcPct val="100000"/>
              </a:lnSpc>
              <a:spcBef>
                <a:spcPts val="0"/>
              </a:spcBef>
              <a:spcAft>
                <a:spcPts val="0"/>
              </a:spcAft>
              <a:buFont typeface="+mj-lt"/>
              <a:buAutoNum type="arabicPeriod"/>
              <a:defRPr/>
            </a:pPr>
            <a:r>
              <a:rPr lang="es-ES" b="1" kern="0" dirty="0">
                <a:solidFill>
                  <a:srgbClr val="0070C0"/>
                </a:solidFill>
                <a:latin typeface="+mj-lt"/>
              </a:rPr>
              <a:t>__init__.py</a:t>
            </a:r>
            <a:r>
              <a:rPr lang="es-ES" kern="0" dirty="0">
                <a:solidFill>
                  <a:schemeClr val="tx1"/>
                </a:solidFill>
                <a:latin typeface="+mj-lt"/>
              </a:rPr>
              <a:t>:</a:t>
            </a:r>
            <a:r>
              <a:rPr lang="es-ES" b="1" kern="0" dirty="0">
                <a:solidFill>
                  <a:schemeClr val="tx1"/>
                </a:solidFill>
                <a:latin typeface="+mj-lt"/>
              </a:rPr>
              <a:t> </a:t>
            </a:r>
            <a:r>
              <a:rPr lang="es-ES" kern="0" dirty="0">
                <a:solidFill>
                  <a:schemeClr val="tx1"/>
                </a:solidFill>
                <a:latin typeface="+mj-lt"/>
              </a:rPr>
              <a:t>la implementación del componente</a:t>
            </a:r>
          </a:p>
          <a:p>
            <a:pPr marL="1828800" lvl="3" indent="-457200" eaLnBrk="1" fontAlgn="auto" hangingPunct="1">
              <a:lnSpc>
                <a:spcPct val="100000"/>
              </a:lnSpc>
              <a:spcBef>
                <a:spcPts val="0"/>
              </a:spcBef>
              <a:spcAft>
                <a:spcPts val="0"/>
              </a:spcAft>
              <a:buFont typeface="+mj-lt"/>
              <a:buAutoNum type="arabicPeriod"/>
              <a:defRPr/>
            </a:pPr>
            <a:r>
              <a:rPr lang="es-ES" b="1" kern="0" dirty="0" err="1">
                <a:solidFill>
                  <a:srgbClr val="0070C0"/>
                </a:solidFill>
                <a:latin typeface="+mj-lt"/>
              </a:rPr>
              <a:t>manifest.json</a:t>
            </a:r>
            <a:r>
              <a:rPr lang="es-ES" kern="0" dirty="0">
                <a:solidFill>
                  <a:schemeClr val="tx1"/>
                </a:solidFill>
                <a:latin typeface="+mj-lt"/>
              </a:rPr>
              <a:t>: El archivo de manifiesto describe la integración y sus dependencias.</a:t>
            </a:r>
          </a:p>
          <a:p>
            <a:pPr lvl="2" eaLnBrk="1" fontAlgn="auto" hangingPunct="1">
              <a:lnSpc>
                <a:spcPct val="100000"/>
              </a:lnSpc>
              <a:spcBef>
                <a:spcPts val="0"/>
              </a:spcBef>
              <a:spcAft>
                <a:spcPts val="0"/>
              </a:spcAft>
              <a:defRPr/>
            </a:pPr>
            <a:r>
              <a:rPr lang="es-ES" kern="0" dirty="0">
                <a:solidFill>
                  <a:schemeClr val="tx1"/>
                </a:solidFill>
                <a:latin typeface="+mj-lt"/>
              </a:rPr>
              <a:t>Añadir al fichero </a:t>
            </a:r>
            <a:r>
              <a:rPr lang="es-ES" b="1" kern="0" dirty="0" err="1">
                <a:solidFill>
                  <a:schemeClr val="tx1"/>
                </a:solidFill>
                <a:latin typeface="+mj-lt"/>
              </a:rPr>
              <a:t>configuration.yaml</a:t>
            </a:r>
            <a:r>
              <a:rPr lang="es-ES" kern="0" dirty="0">
                <a:solidFill>
                  <a:schemeClr val="tx1"/>
                </a:solidFill>
                <a:latin typeface="+mj-lt"/>
              </a:rPr>
              <a:t> una entrada “</a:t>
            </a:r>
            <a:r>
              <a:rPr lang="es-ES" b="1" kern="0" dirty="0" err="1">
                <a:solidFill>
                  <a:schemeClr val="tx1"/>
                </a:solidFill>
                <a:latin typeface="+mj-lt"/>
              </a:rPr>
              <a:t>hello_world</a:t>
            </a:r>
            <a:r>
              <a:rPr lang="es-ES" b="1" kern="0" dirty="0">
                <a:solidFill>
                  <a:schemeClr val="tx1"/>
                </a:solidFill>
                <a:latin typeface="+mj-lt"/>
              </a:rPr>
              <a:t>:” (o el &lt;DOMAIN&gt;)</a:t>
            </a:r>
          </a:p>
          <a:p>
            <a:pPr lvl="2" eaLnBrk="1" fontAlgn="auto" hangingPunct="1">
              <a:lnSpc>
                <a:spcPct val="100000"/>
              </a:lnSpc>
              <a:spcBef>
                <a:spcPts val="0"/>
              </a:spcBef>
              <a:spcAft>
                <a:spcPts val="0"/>
              </a:spcAft>
              <a:defRPr/>
            </a:pPr>
            <a:r>
              <a:rPr lang="es-ES" kern="0" dirty="0">
                <a:solidFill>
                  <a:schemeClr val="tx1"/>
                </a:solidFill>
                <a:latin typeface="+mj-lt"/>
              </a:rPr>
              <a:t>Reiniciar </a:t>
            </a:r>
            <a:r>
              <a:rPr lang="es-ES" b="1" kern="0" dirty="0">
                <a:solidFill>
                  <a:schemeClr val="tx1"/>
                </a:solidFill>
                <a:latin typeface="+mj-lt"/>
              </a:rPr>
              <a:t>Home </a:t>
            </a:r>
            <a:r>
              <a:rPr lang="es-ES" b="1" kern="0" dirty="0" err="1">
                <a:solidFill>
                  <a:schemeClr val="tx1"/>
                </a:solidFill>
                <a:latin typeface="+mj-lt"/>
              </a:rPr>
              <a:t>Assistant</a:t>
            </a:r>
            <a:endParaRPr lang="es-ES" kern="0" dirty="0">
              <a:solidFill>
                <a:schemeClr val="tx1"/>
              </a:solidFill>
              <a:latin typeface="+mj-lt"/>
            </a:endParaRPr>
          </a:p>
          <a:p>
            <a:pPr marL="1371600" lvl="2"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875497AE-A498-3245-2E95-0D3F2CD7E254}"/>
              </a:ext>
            </a:extLst>
          </p:cNvPr>
          <p:cNvSpPr txBox="1"/>
          <p:nvPr/>
        </p:nvSpPr>
        <p:spPr>
          <a:xfrm>
            <a:off x="1800637" y="3090428"/>
            <a:ext cx="9553163" cy="707886"/>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cd /</a:t>
            </a:r>
            <a:r>
              <a:rPr lang="es-ES" sz="2000" kern="0" dirty="0" err="1">
                <a:solidFill>
                  <a:srgbClr val="000000"/>
                </a:solidFill>
                <a:latin typeface="Courier New" pitchFamily="49"/>
                <a:cs typeface="Courier New" pitchFamily="49"/>
              </a:rPr>
              <a:t>docker</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homeassistant</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custom_components</a:t>
            </a:r>
            <a:endParaRPr lang="es-ES" sz="2000"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git</a:t>
            </a:r>
            <a:r>
              <a:rPr lang="es-ES" sz="2000" kern="0" dirty="0">
                <a:solidFill>
                  <a:srgbClr val="000000"/>
                </a:solidFill>
                <a:latin typeface="Courier New" pitchFamily="49"/>
                <a:cs typeface="Courier New" pitchFamily="49"/>
              </a:rPr>
              <a:t> clone </a:t>
            </a:r>
            <a:r>
              <a:rPr lang="es-ES" sz="2000" kern="0" dirty="0">
                <a:solidFill>
                  <a:srgbClr val="000000"/>
                </a:solidFill>
                <a:latin typeface="Courier New" pitchFamily="49"/>
                <a:cs typeface="Courier New" pitchFamily="49"/>
                <a:hlinkClick r:id="rId3"/>
              </a:rPr>
              <a:t>https://github.com/sescolar/hello_world</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3751932914"/>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155031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sz="2400" kern="0" dirty="0">
                <a:solidFill>
                  <a:schemeClr val="tx1"/>
                </a:solidFill>
                <a:latin typeface="+mj-lt"/>
              </a:rPr>
              <a:t>Desarrollar una </a:t>
            </a:r>
            <a:r>
              <a:rPr lang="es-ES" sz="2400" b="1" kern="0" dirty="0">
                <a:solidFill>
                  <a:srgbClr val="0070C0"/>
                </a:solidFill>
                <a:latin typeface="+mj-lt"/>
              </a:rPr>
              <a:t>integración </a:t>
            </a:r>
            <a:r>
              <a:rPr lang="es-ES" sz="2400" kern="0" dirty="0">
                <a:solidFill>
                  <a:schemeClr val="tx1"/>
                </a:solidFill>
                <a:latin typeface="+mj-lt"/>
              </a:rPr>
              <a:t>para el sensor ERS CO2</a:t>
            </a:r>
            <a:endParaRPr lang="es-ES" sz="2400" b="1" kern="0" dirty="0">
              <a:solidFill>
                <a:schemeClr val="tx1"/>
              </a:solidFill>
              <a:latin typeface="+mj-lt"/>
            </a:endParaRPr>
          </a:p>
          <a:p>
            <a:pPr lvl="1" eaLnBrk="1" fontAlgn="auto" hangingPunct="1">
              <a:lnSpc>
                <a:spcPct val="100000"/>
              </a:lnSpc>
              <a:spcBef>
                <a:spcPts val="0"/>
              </a:spcBef>
              <a:spcAft>
                <a:spcPts val="0"/>
              </a:spcAft>
              <a:defRPr/>
            </a:pPr>
            <a:r>
              <a:rPr lang="es-ES" sz="2000" kern="0" dirty="0">
                <a:solidFill>
                  <a:schemeClr val="tx1"/>
                </a:solidFill>
                <a:latin typeface="+mj-lt"/>
              </a:rPr>
              <a:t>Se debe crear una </a:t>
            </a:r>
            <a:r>
              <a:rPr lang="es-ES" sz="2000" b="1" kern="0" dirty="0">
                <a:solidFill>
                  <a:schemeClr val="tx1"/>
                </a:solidFill>
                <a:latin typeface="+mj-lt"/>
              </a:rPr>
              <a:t>plataforma</a:t>
            </a:r>
            <a:r>
              <a:rPr lang="es-ES" sz="2000" kern="0" dirty="0">
                <a:solidFill>
                  <a:schemeClr val="tx1"/>
                </a:solidFill>
                <a:latin typeface="+mj-lt"/>
              </a:rPr>
              <a:t> que interactúa con la integración</a:t>
            </a:r>
          </a:p>
          <a:p>
            <a:pPr lvl="1" eaLnBrk="1" fontAlgn="auto" hangingPunct="1">
              <a:lnSpc>
                <a:spcPct val="100000"/>
              </a:lnSpc>
              <a:spcBef>
                <a:spcPts val="0"/>
              </a:spcBef>
              <a:spcAft>
                <a:spcPts val="0"/>
              </a:spcAft>
              <a:defRPr/>
            </a:pPr>
            <a:r>
              <a:rPr lang="es-ES" sz="2000" kern="0" dirty="0">
                <a:solidFill>
                  <a:schemeClr val="tx1"/>
                </a:solidFill>
                <a:latin typeface="+mj-lt"/>
              </a:rPr>
              <a:t>La plataforma consiste en un fichero </a:t>
            </a:r>
            <a:r>
              <a:rPr lang="es-ES" sz="2000" kern="0" dirty="0" err="1">
                <a:solidFill>
                  <a:schemeClr val="tx1"/>
                </a:solidFill>
                <a:latin typeface="+mj-lt"/>
              </a:rPr>
              <a:t>pyhton</a:t>
            </a:r>
            <a:r>
              <a:rPr lang="es-ES" sz="2000" kern="0" dirty="0">
                <a:solidFill>
                  <a:schemeClr val="tx1"/>
                </a:solidFill>
                <a:latin typeface="+mj-lt"/>
              </a:rPr>
              <a:t> </a:t>
            </a:r>
            <a:r>
              <a:rPr lang="es-ES" sz="2000" b="1" kern="0" dirty="0">
                <a:solidFill>
                  <a:schemeClr val="tx1"/>
                </a:solidFill>
                <a:latin typeface="+mj-lt"/>
              </a:rPr>
              <a:t>&lt;</a:t>
            </a:r>
            <a:r>
              <a:rPr lang="es-ES" sz="2000" b="1" kern="0" dirty="0" err="1">
                <a:solidFill>
                  <a:schemeClr val="tx1"/>
                </a:solidFill>
                <a:latin typeface="+mj-lt"/>
              </a:rPr>
              <a:t>domain</a:t>
            </a:r>
            <a:r>
              <a:rPr lang="es-ES" sz="2000" b="1" kern="0" dirty="0">
                <a:solidFill>
                  <a:schemeClr val="tx1"/>
                </a:solidFill>
                <a:latin typeface="+mj-lt"/>
              </a:rPr>
              <a:t>&gt;.</a:t>
            </a:r>
            <a:r>
              <a:rPr lang="es-ES" sz="2000" b="1" kern="0" dirty="0" err="1">
                <a:solidFill>
                  <a:schemeClr val="tx1"/>
                </a:solidFill>
                <a:latin typeface="+mj-lt"/>
              </a:rPr>
              <a:t>py</a:t>
            </a:r>
            <a:r>
              <a:rPr lang="es-ES" sz="2000" b="1" kern="0" dirty="0">
                <a:solidFill>
                  <a:schemeClr val="tx1"/>
                </a:solidFill>
                <a:latin typeface="+mj-lt"/>
              </a:rPr>
              <a:t> </a:t>
            </a:r>
            <a:r>
              <a:rPr lang="es-ES" sz="2000" kern="0" dirty="0">
                <a:solidFill>
                  <a:schemeClr val="tx1"/>
                </a:solidFill>
                <a:latin typeface="+mj-lt"/>
              </a:rPr>
              <a:t>cuyo nombre debe coincidir con el nombre del dispositivo</a:t>
            </a:r>
          </a:p>
          <a:p>
            <a:pPr lvl="2" eaLnBrk="1" fontAlgn="auto" hangingPunct="1">
              <a:lnSpc>
                <a:spcPct val="100000"/>
              </a:lnSpc>
              <a:spcBef>
                <a:spcPts val="0"/>
              </a:spcBef>
              <a:spcAft>
                <a:spcPts val="0"/>
              </a:spcAft>
              <a:defRPr/>
            </a:pPr>
            <a:r>
              <a:rPr lang="es-ES" sz="1800" kern="0" dirty="0">
                <a:solidFill>
                  <a:schemeClr val="tx1"/>
                </a:solidFill>
                <a:latin typeface="+mj-lt"/>
              </a:rPr>
              <a:t>El fichero de plataforma debe incluirse dentro del directorio </a:t>
            </a:r>
            <a:r>
              <a:rPr lang="es-ES" sz="1800" b="1" kern="0" dirty="0" err="1">
                <a:solidFill>
                  <a:schemeClr val="tx1"/>
                </a:solidFill>
                <a:latin typeface="+mj-lt"/>
              </a:rPr>
              <a:t>custom_components</a:t>
            </a:r>
            <a:r>
              <a:rPr lang="es-ES" sz="1800" b="1" kern="0" dirty="0">
                <a:solidFill>
                  <a:schemeClr val="tx1"/>
                </a:solidFill>
                <a:latin typeface="+mj-lt"/>
              </a:rPr>
              <a:t>/&lt;</a:t>
            </a:r>
            <a:r>
              <a:rPr lang="es-ES" sz="1800" b="1" kern="0" dirty="0" err="1">
                <a:solidFill>
                  <a:schemeClr val="tx1"/>
                </a:solidFill>
                <a:latin typeface="+mj-lt"/>
              </a:rPr>
              <a:t>domain</a:t>
            </a:r>
            <a:r>
              <a:rPr lang="es-ES" sz="1800" b="1" kern="0" dirty="0">
                <a:solidFill>
                  <a:schemeClr val="tx1"/>
                </a:solidFill>
                <a:latin typeface="+mj-lt"/>
              </a:rPr>
              <a:t>&gt;</a:t>
            </a:r>
          </a:p>
          <a:p>
            <a:pPr lvl="1" eaLnBrk="1" fontAlgn="auto" hangingPunct="1">
              <a:lnSpc>
                <a:spcPct val="100000"/>
              </a:lnSpc>
              <a:spcBef>
                <a:spcPts val="0"/>
              </a:spcBef>
              <a:spcAft>
                <a:spcPts val="0"/>
              </a:spcAft>
              <a:defRPr/>
            </a:pPr>
            <a:r>
              <a:rPr lang="es-ES" sz="2000" kern="0" dirty="0">
                <a:solidFill>
                  <a:schemeClr val="tx1"/>
                </a:solidFill>
                <a:latin typeface="+mj-lt"/>
              </a:rPr>
              <a:t>La plataforma:</a:t>
            </a:r>
          </a:p>
          <a:p>
            <a:pPr lvl="2" eaLnBrk="1" fontAlgn="auto" hangingPunct="1">
              <a:lnSpc>
                <a:spcPct val="100000"/>
              </a:lnSpc>
              <a:spcBef>
                <a:spcPts val="0"/>
              </a:spcBef>
              <a:spcAft>
                <a:spcPts val="0"/>
              </a:spcAft>
              <a:defRPr/>
            </a:pPr>
            <a:r>
              <a:rPr lang="es-ES" sz="1800" kern="0" dirty="0">
                <a:solidFill>
                  <a:schemeClr val="tx1"/>
                </a:solidFill>
                <a:latin typeface="+mj-lt"/>
              </a:rPr>
              <a:t>Recibe los mensajes MQTT de los dispositivos cuyos datos están codificados en formato base 64</a:t>
            </a:r>
          </a:p>
          <a:p>
            <a:pPr lvl="2" eaLnBrk="1" fontAlgn="auto" hangingPunct="1">
              <a:lnSpc>
                <a:spcPct val="100000"/>
              </a:lnSpc>
              <a:spcBef>
                <a:spcPts val="0"/>
              </a:spcBef>
              <a:spcAft>
                <a:spcPts val="0"/>
              </a:spcAft>
              <a:defRPr/>
            </a:pPr>
            <a:r>
              <a:rPr lang="es-ES" sz="1800" kern="0" dirty="0">
                <a:solidFill>
                  <a:schemeClr val="tx1"/>
                </a:solidFill>
                <a:latin typeface="+mj-lt"/>
              </a:rPr>
              <a:t>Convierte el mensaje a hexadecimal y los decodifica de acuerdo al </a:t>
            </a:r>
            <a:r>
              <a:rPr lang="es-ES" sz="1800" kern="0" dirty="0" err="1">
                <a:solidFill>
                  <a:schemeClr val="tx1"/>
                </a:solidFill>
                <a:latin typeface="+mj-lt"/>
              </a:rPr>
              <a:t>decoder</a:t>
            </a:r>
            <a:r>
              <a:rPr lang="es-ES" sz="1800" kern="0" dirty="0">
                <a:solidFill>
                  <a:schemeClr val="tx1"/>
                </a:solidFill>
                <a:latin typeface="+mj-lt"/>
              </a:rPr>
              <a:t> proporcionado por el fabricante</a:t>
            </a:r>
          </a:p>
          <a:p>
            <a:pPr lvl="1" eaLnBrk="1" fontAlgn="auto" hangingPunct="1">
              <a:lnSpc>
                <a:spcPct val="100000"/>
              </a:lnSpc>
              <a:spcBef>
                <a:spcPts val="0"/>
              </a:spcBef>
              <a:spcAft>
                <a:spcPts val="0"/>
              </a:spcAft>
              <a:defRPr/>
            </a:pPr>
            <a:r>
              <a:rPr lang="es-ES" sz="2000" dirty="0"/>
              <a:t>La integración del sensor </a:t>
            </a:r>
            <a:r>
              <a:rPr lang="es-ES" sz="2000" b="1" kern="0" dirty="0">
                <a:solidFill>
                  <a:srgbClr val="0070C0"/>
                </a:solidFill>
                <a:latin typeface="+mj-lt"/>
              </a:rPr>
              <a:t>ERS CO2 (</a:t>
            </a:r>
            <a:r>
              <a:rPr lang="es-ES" sz="2000" b="1" kern="0" dirty="0" err="1">
                <a:solidFill>
                  <a:srgbClr val="0070C0"/>
                </a:solidFill>
                <a:latin typeface="+mj-lt"/>
              </a:rPr>
              <a:t>Elsys</a:t>
            </a:r>
            <a:r>
              <a:rPr lang="es-ES" sz="2000" b="1" kern="0" dirty="0">
                <a:solidFill>
                  <a:srgbClr val="0070C0"/>
                </a:solidFill>
                <a:latin typeface="+mj-lt"/>
              </a:rPr>
              <a:t>)</a:t>
            </a:r>
            <a:r>
              <a:rPr lang="es-ES" sz="2000" dirty="0"/>
              <a:t> está disponible en el repositorio</a:t>
            </a:r>
          </a:p>
          <a:p>
            <a:pPr lvl="2" eaLnBrk="1" fontAlgn="auto" hangingPunct="1">
              <a:lnSpc>
                <a:spcPct val="100000"/>
              </a:lnSpc>
              <a:spcBef>
                <a:spcPts val="0"/>
              </a:spcBef>
              <a:spcAft>
                <a:spcPts val="0"/>
              </a:spcAft>
              <a:defRPr/>
            </a:pPr>
            <a:r>
              <a:rPr lang="es-ES" sz="1800" kern="0" dirty="0">
                <a:solidFill>
                  <a:schemeClr val="tx1"/>
                </a:solidFill>
                <a:latin typeface="+mj-lt"/>
              </a:rPr>
              <a:t>Copiar el directorio </a:t>
            </a:r>
            <a:r>
              <a:rPr lang="es-ES" sz="1800" kern="0" dirty="0" err="1">
                <a:solidFill>
                  <a:schemeClr val="tx1"/>
                </a:solidFill>
                <a:latin typeface="+mj-lt"/>
              </a:rPr>
              <a:t>elsys</a:t>
            </a:r>
            <a:r>
              <a:rPr lang="es-ES" sz="1800" kern="0" dirty="0">
                <a:solidFill>
                  <a:schemeClr val="tx1"/>
                </a:solidFill>
                <a:latin typeface="+mj-lt"/>
              </a:rPr>
              <a:t> en </a:t>
            </a:r>
            <a:r>
              <a:rPr lang="es-ES" sz="1800" kern="0" dirty="0" err="1">
                <a:solidFill>
                  <a:schemeClr val="tx1"/>
                </a:solidFill>
                <a:latin typeface="+mj-lt"/>
              </a:rPr>
              <a:t>custom_components</a:t>
            </a:r>
            <a:r>
              <a:rPr lang="es-ES" sz="1800" kern="0" dirty="0">
                <a:solidFill>
                  <a:schemeClr val="tx1"/>
                </a:solidFill>
                <a:latin typeface="+mj-lt"/>
              </a:rPr>
              <a:t> </a:t>
            </a:r>
          </a:p>
          <a:p>
            <a:pPr marL="914400" lvl="1" indent="-457200" eaLnBrk="1" fontAlgn="auto" hangingPunct="1">
              <a:lnSpc>
                <a:spcPct val="100000"/>
              </a:lnSpc>
              <a:spcBef>
                <a:spcPts val="0"/>
              </a:spcBef>
              <a:spcAft>
                <a:spcPts val="0"/>
              </a:spcAft>
              <a:buFont typeface="+mj-lt"/>
              <a:buAutoNum type="arabicPeriod" startAt="3"/>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4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18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798D7604-29D3-C19F-FBEA-3D54CA40E157}"/>
              </a:ext>
            </a:extLst>
          </p:cNvPr>
          <p:cNvSpPr txBox="1"/>
          <p:nvPr/>
        </p:nvSpPr>
        <p:spPr>
          <a:xfrm>
            <a:off x="1704944" y="4745374"/>
            <a:ext cx="9553163" cy="923330"/>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mkdir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elsys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cd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elsys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cp</a:t>
            </a:r>
            <a:r>
              <a:rPr lang="es-ES" kern="0" dirty="0">
                <a:solidFill>
                  <a:srgbClr val="000000"/>
                </a:solidFill>
                <a:latin typeface="Courier New" pitchFamily="49"/>
                <a:cs typeface="Courier New" pitchFamily="49"/>
              </a:rPr>
              <a:t> /cursos/</a:t>
            </a:r>
            <a:r>
              <a:rPr lang="es-ES" kern="0" dirty="0" err="1">
                <a:solidFill>
                  <a:srgbClr val="000000"/>
                </a:solidFill>
                <a:latin typeface="Courier New" pitchFamily="49"/>
                <a:cs typeface="Courier New" pitchFamily="49"/>
              </a:rPr>
              <a:t>integrations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elsys</a:t>
            </a:r>
            <a:r>
              <a:rPr lang="es-ES"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48179313"/>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Abrir terminal de Linux para escuchar mensajes MQTT </a:t>
            </a:r>
          </a:p>
          <a:p>
            <a:pPr lvl="1"/>
            <a:endParaRPr lang="es-ES" kern="0" dirty="0">
              <a:solidFill>
                <a:schemeClr val="tx1"/>
              </a:solidFill>
              <a:latin typeface="+mj-lt"/>
            </a:endParaRPr>
          </a:p>
          <a:p>
            <a:pPr lvl="1"/>
            <a:endParaRPr lang="es-ES" kern="0" dirty="0">
              <a:solidFill>
                <a:schemeClr val="tx1"/>
              </a:solidFill>
              <a:latin typeface="+mj-lt"/>
            </a:endParaRPr>
          </a:p>
          <a:p>
            <a:pPr lvl="1"/>
            <a:r>
              <a:rPr lang="es-ES" kern="0" dirty="0">
                <a:solidFill>
                  <a:schemeClr val="tx1"/>
                </a:solidFill>
                <a:latin typeface="+mj-lt"/>
              </a:rPr>
              <a:t>Esperar la recepción de un mensaje desde el Gateway </a:t>
            </a:r>
            <a:r>
              <a:rPr lang="es-ES" kern="0" dirty="0" err="1">
                <a:solidFill>
                  <a:schemeClr val="tx1"/>
                </a:solidFill>
                <a:latin typeface="+mj-lt"/>
              </a:rPr>
              <a:t>LoRa</a:t>
            </a: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6" name="CuadroTexto 5">
            <a:extLst>
              <a:ext uri="{FF2B5EF4-FFF2-40B4-BE49-F238E27FC236}">
                <a16:creationId xmlns:a16="http://schemas.microsoft.com/office/drawing/2014/main" id="{A01E5592-1342-F436-654A-AC0A3A95206B}"/>
              </a:ext>
            </a:extLst>
          </p:cNvPr>
          <p:cNvSpPr txBox="1"/>
          <p:nvPr/>
        </p:nvSpPr>
        <p:spPr>
          <a:xfrm>
            <a:off x="1591581" y="3868639"/>
            <a:ext cx="9553163" cy="2308324"/>
          </a:xfrm>
          <a:prstGeom prst="rect">
            <a:avLst/>
          </a:prstGeom>
          <a:solidFill>
            <a:srgbClr val="F2F2F2"/>
          </a:solidFill>
          <a:ln cap="flat">
            <a:noFill/>
          </a:ln>
        </p:spPr>
        <p:txBody>
          <a:bodyPr wrap="square">
            <a:spAutoFit/>
          </a:bodyPr>
          <a:lstStyle/>
          <a:p>
            <a:r>
              <a:rPr lang="es-ES" sz="1600" dirty="0" err="1">
                <a:latin typeface="Courier New" panose="02070309020205020404" pitchFamily="49" charset="0"/>
                <a:cs typeface="Courier New" panose="02070309020205020404" pitchFamily="49" charset="0"/>
              </a:rPr>
              <a:t>application</a:t>
            </a:r>
            <a:r>
              <a:rPr lang="es-ES" sz="1600" dirty="0">
                <a:latin typeface="Courier New" panose="02070309020205020404" pitchFamily="49" charset="0"/>
                <a:cs typeface="Courier New" panose="02070309020205020404" pitchFamily="49" charset="0"/>
              </a:rPr>
              <a:t>/1/</a:t>
            </a:r>
            <a:r>
              <a:rPr lang="es-ES" sz="1600" dirty="0" err="1">
                <a:latin typeface="Courier New" panose="02070309020205020404" pitchFamily="49" charset="0"/>
                <a:cs typeface="Courier New" panose="02070309020205020404" pitchFamily="49" charset="0"/>
              </a:rPr>
              <a:t>device</a:t>
            </a:r>
            <a:r>
              <a:rPr lang="es-ES" sz="1600" dirty="0">
                <a:latin typeface="Courier New" panose="02070309020205020404" pitchFamily="49" charset="0"/>
                <a:cs typeface="Courier New" panose="02070309020205020404" pitchFamily="49" charset="0"/>
              </a:rPr>
              <a:t>/a81758fffe06a0bb/</a:t>
            </a:r>
            <a:r>
              <a:rPr lang="es-ES" sz="1600" dirty="0" err="1">
                <a:latin typeface="Courier New" panose="02070309020205020404" pitchFamily="49" charset="0"/>
                <a:cs typeface="Courier New" panose="02070309020205020404" pitchFamily="49" charset="0"/>
              </a:rPr>
              <a:t>rx</a:t>
            </a:r>
            <a:r>
              <a:rPr lang="es-ES" sz="1600" dirty="0">
                <a:latin typeface="Courier New" panose="02070309020205020404" pitchFamily="49" charset="0"/>
                <a:cs typeface="Courier New" panose="02070309020205020404" pitchFamily="49" charset="0"/>
              </a:rPr>
              <a:t> {"applicationID":"1","applicationName":"smartesi","deviceName":"ERSC02-1","devEUI":"a81758fffe06a0bb","rxInfo":[{"gatewayID":"24e124fffef1ab57","uplinkID":"65973111-d6c4-431c-9c3e-2510d54451bb","name":"smartesi","time":"2024-06-04T14:14:38.426506Z","rssi":-103,"loRaSNR":-3,"location":{"latitude":38.99013645965544,"longitude":-3.9201021194458012,"altitude":0}}],"</a:t>
            </a:r>
            <a:r>
              <a:rPr lang="es-ES" sz="1600" dirty="0" err="1">
                <a:latin typeface="Courier New" panose="02070309020205020404" pitchFamily="49" charset="0"/>
                <a:cs typeface="Courier New" panose="02070309020205020404" pitchFamily="49" charset="0"/>
              </a:rPr>
              <a:t>txInfo</a:t>
            </a:r>
            <a:r>
              <a:rPr lang="es-ES" sz="1600" dirty="0">
                <a:latin typeface="Courier New" panose="02070309020205020404" pitchFamily="49" charset="0"/>
                <a:cs typeface="Courier New" panose="02070309020205020404" pitchFamily="49" charset="0"/>
              </a:rPr>
              <a:t>":{"frequency":868300000,"dr":5},"adr":true,"fCnt":48,"fPort":5,"data":"</a:t>
            </a:r>
            <a:r>
              <a:rPr lang="es-ES" sz="1600" b="1" dirty="0">
                <a:latin typeface="Courier New" panose="02070309020205020404" pitchFamily="49" charset="0"/>
                <a:cs typeface="Courier New" panose="02070309020205020404" pitchFamily="49" charset="0"/>
              </a:rPr>
              <a:t>AQEOAh8EAkoFAAYBzwcOSg==</a:t>
            </a:r>
            <a:r>
              <a:rPr lang="es-ES" sz="1600" dirty="0">
                <a:latin typeface="Courier New" panose="02070309020205020404" pitchFamily="49" charset="0"/>
                <a:cs typeface="Courier New" panose="02070309020205020404" pitchFamily="49" charset="0"/>
              </a:rPr>
              <a:t>"}</a:t>
            </a:r>
          </a:p>
        </p:txBody>
      </p:sp>
      <p:sp>
        <p:nvSpPr>
          <p:cNvPr id="7" name="CuadroTexto 8">
            <a:extLst>
              <a:ext uri="{FF2B5EF4-FFF2-40B4-BE49-F238E27FC236}">
                <a16:creationId xmlns:a16="http://schemas.microsoft.com/office/drawing/2014/main" id="{92421B57-BCE0-6B85-ACC1-9E94B03C08D9}"/>
              </a:ext>
            </a:extLst>
          </p:cNvPr>
          <p:cNvSpPr txBox="1"/>
          <p:nvPr/>
        </p:nvSpPr>
        <p:spPr>
          <a:xfrm>
            <a:off x="1591581" y="2738948"/>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4530295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Convertir los datos desde base64 a hexadecimal: </a:t>
            </a:r>
            <a:r>
              <a:rPr lang="es-ES" dirty="0">
                <a:hlinkClick r:id="rId2"/>
              </a:rPr>
              <a:t>Base64 </a:t>
            </a:r>
            <a:r>
              <a:rPr lang="es-ES" dirty="0" err="1">
                <a:hlinkClick r:id="rId2"/>
              </a:rPr>
              <a:t>to</a:t>
            </a:r>
            <a:r>
              <a:rPr lang="es-ES" dirty="0">
                <a:hlinkClick r:id="rId2"/>
              </a:rPr>
              <a:t> </a:t>
            </a:r>
            <a:r>
              <a:rPr lang="es-ES" dirty="0" err="1">
                <a:hlinkClick r:id="rId2"/>
              </a:rPr>
              <a:t>Hex</a:t>
            </a:r>
            <a:r>
              <a:rPr lang="es-ES" dirty="0">
                <a:hlinkClick r:id="rId2"/>
              </a:rPr>
              <a:t> | Base64 </a:t>
            </a:r>
            <a:r>
              <a:rPr lang="es-ES" dirty="0" err="1">
                <a:hlinkClick r:id="rId2"/>
              </a:rPr>
              <a:t>Decode</a:t>
            </a:r>
            <a:r>
              <a:rPr lang="es-ES" dirty="0">
                <a:hlinkClick r:id="rId2"/>
              </a:rPr>
              <a:t> | Base64 </a:t>
            </a:r>
            <a:r>
              <a:rPr lang="es-ES" dirty="0" err="1">
                <a:hlinkClick r:id="rId2"/>
              </a:rPr>
              <a:t>Converter</a:t>
            </a:r>
            <a:r>
              <a:rPr lang="es-ES" dirty="0">
                <a:hlinkClick r:id="rId2"/>
              </a:rPr>
              <a:t> | Base64</a:t>
            </a:r>
            <a:endParaRPr lang="es-ES" kern="0" dirty="0">
              <a:solidFill>
                <a:schemeClr val="tx1"/>
              </a:solidFill>
              <a:latin typeface="+mj-lt"/>
            </a:endParaRPr>
          </a:p>
          <a:p>
            <a:pPr marL="914400" lvl="2" indent="0">
              <a:buNone/>
            </a:pP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8" name="Imagen 7">
            <a:extLst>
              <a:ext uri="{FF2B5EF4-FFF2-40B4-BE49-F238E27FC236}">
                <a16:creationId xmlns:a16="http://schemas.microsoft.com/office/drawing/2014/main" id="{CB782BDA-1370-AEBE-CDE1-50F1F0AB5377}"/>
              </a:ext>
            </a:extLst>
          </p:cNvPr>
          <p:cNvPicPr>
            <a:picLocks noChangeAspect="1"/>
          </p:cNvPicPr>
          <p:nvPr/>
        </p:nvPicPr>
        <p:blipFill>
          <a:blip r:embed="rId3"/>
          <a:stretch>
            <a:fillRect/>
          </a:stretch>
        </p:blipFill>
        <p:spPr>
          <a:xfrm>
            <a:off x="1637412" y="3099385"/>
            <a:ext cx="9760688" cy="1137961"/>
          </a:xfrm>
          <a:prstGeom prst="rect">
            <a:avLst/>
          </a:prstGeom>
        </p:spPr>
      </p:pic>
      <p:pic>
        <p:nvPicPr>
          <p:cNvPr id="10" name="Imagen 9">
            <a:extLst>
              <a:ext uri="{FF2B5EF4-FFF2-40B4-BE49-F238E27FC236}">
                <a16:creationId xmlns:a16="http://schemas.microsoft.com/office/drawing/2014/main" id="{35362DD5-7170-BAE5-1EAA-565D54971C17}"/>
              </a:ext>
            </a:extLst>
          </p:cNvPr>
          <p:cNvPicPr>
            <a:picLocks noChangeAspect="1"/>
          </p:cNvPicPr>
          <p:nvPr/>
        </p:nvPicPr>
        <p:blipFill>
          <a:blip r:embed="rId4"/>
          <a:stretch>
            <a:fillRect/>
          </a:stretch>
        </p:blipFill>
        <p:spPr>
          <a:xfrm>
            <a:off x="1637412" y="4359065"/>
            <a:ext cx="10310037" cy="1366563"/>
          </a:xfrm>
          <a:prstGeom prst="rect">
            <a:avLst/>
          </a:prstGeom>
        </p:spPr>
      </p:pic>
      <p:sp>
        <p:nvSpPr>
          <p:cNvPr id="11" name="CuadroTexto 11">
            <a:extLst>
              <a:ext uri="{FF2B5EF4-FFF2-40B4-BE49-F238E27FC236}">
                <a16:creationId xmlns:a16="http://schemas.microsoft.com/office/drawing/2014/main" id="{3859A95F-E966-82C3-8FFE-36AD1BDCC1BE}"/>
              </a:ext>
            </a:extLst>
          </p:cNvPr>
          <p:cNvSpPr txBox="1"/>
          <p:nvPr/>
        </p:nvSpPr>
        <p:spPr>
          <a:xfrm>
            <a:off x="4550736" y="3384510"/>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Campo “data” del mensaje MQTT enviado por el </a:t>
            </a:r>
            <a:r>
              <a:rPr lang="es-ES" sz="1400" b="1" kern="0" dirty="0" err="1">
                <a:solidFill>
                  <a:srgbClr val="000000"/>
                </a:solidFill>
                <a:latin typeface="Aptos"/>
              </a:rPr>
              <a:t>gateway</a:t>
            </a:r>
            <a:endParaRPr lang="es-ES" sz="1400" b="1" kern="0" dirty="0">
              <a:solidFill>
                <a:srgbClr val="000000"/>
              </a:solidFill>
              <a:latin typeface="Aptos"/>
            </a:endParaRPr>
          </a:p>
        </p:txBody>
      </p:sp>
      <p:sp>
        <p:nvSpPr>
          <p:cNvPr id="12" name="CuadroTexto 11">
            <a:extLst>
              <a:ext uri="{FF2B5EF4-FFF2-40B4-BE49-F238E27FC236}">
                <a16:creationId xmlns:a16="http://schemas.microsoft.com/office/drawing/2014/main" id="{C959DCB5-456E-C017-F700-B6B9B055F584}"/>
              </a:ext>
            </a:extLst>
          </p:cNvPr>
          <p:cNvSpPr txBox="1"/>
          <p:nvPr/>
        </p:nvSpPr>
        <p:spPr>
          <a:xfrm>
            <a:off x="4543645" y="4621432"/>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Datos en hexadecimal</a:t>
            </a:r>
          </a:p>
        </p:txBody>
      </p:sp>
    </p:spTree>
    <p:extLst>
      <p:ext uri="{BB962C8B-B14F-4D97-AF65-F5344CB8AC3E}">
        <p14:creationId xmlns:p14="http://schemas.microsoft.com/office/powerpoint/2010/main" val="242812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a:t>
            </a:r>
          </a:p>
          <a:p>
            <a:pPr lvl="2"/>
            <a:r>
              <a:rPr lang="es-ES" kern="0" dirty="0">
                <a:solidFill>
                  <a:schemeClr val="tx1"/>
                </a:solidFill>
                <a:latin typeface="+mj-lt"/>
              </a:rPr>
              <a:t>Se utiliza el decodificador que proporciona el fabricante, en el caso del ERS CO2:</a:t>
            </a:r>
          </a:p>
          <a:p>
            <a:pPr lvl="2"/>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6" name="Imagen 5">
            <a:extLst>
              <a:ext uri="{FF2B5EF4-FFF2-40B4-BE49-F238E27FC236}">
                <a16:creationId xmlns:a16="http://schemas.microsoft.com/office/drawing/2014/main" id="{22E0F763-F573-8446-BAF5-5AAB2ADDE271}"/>
              </a:ext>
            </a:extLst>
          </p:cNvPr>
          <p:cNvPicPr>
            <a:picLocks noChangeAspect="1"/>
          </p:cNvPicPr>
          <p:nvPr/>
        </p:nvPicPr>
        <p:blipFill>
          <a:blip r:embed="rId3"/>
          <a:stretch>
            <a:fillRect/>
          </a:stretch>
        </p:blipFill>
        <p:spPr>
          <a:xfrm>
            <a:off x="4327450" y="3132005"/>
            <a:ext cx="7184065" cy="3044958"/>
          </a:xfrm>
          <a:prstGeom prst="rect">
            <a:avLst/>
          </a:prstGeom>
        </p:spPr>
      </p:pic>
      <p:sp>
        <p:nvSpPr>
          <p:cNvPr id="7" name="CuadroTexto 6">
            <a:extLst>
              <a:ext uri="{FF2B5EF4-FFF2-40B4-BE49-F238E27FC236}">
                <a16:creationId xmlns:a16="http://schemas.microsoft.com/office/drawing/2014/main" id="{5671186F-A8EE-4300-C41C-A031552ED1C6}"/>
              </a:ext>
            </a:extLst>
          </p:cNvPr>
          <p:cNvSpPr txBox="1"/>
          <p:nvPr/>
        </p:nvSpPr>
        <p:spPr>
          <a:xfrm>
            <a:off x="1866013" y="3806457"/>
            <a:ext cx="2303722" cy="2031325"/>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rPr>
              <a:t>Datos en hexadecimal </a:t>
            </a: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Convert</a:t>
            </a:r>
            <a:r>
              <a:rPr lang="es-ES" sz="1400" b="1" kern="0" dirty="0">
                <a:solidFill>
                  <a:srgbClr val="000000"/>
                </a:solidFill>
                <a:latin typeface="Aptos"/>
                <a:sym typeface="Wingdings" panose="05000000000000000000" pitchFamily="2" charset="2"/>
              </a:rPr>
              <a:t>, visualiza los datos una vez decodificados y procesados, y sirve de verificación de la integración implementada</a:t>
            </a:r>
          </a:p>
          <a:p>
            <a:pPr eaLnBrk="1" fontAlgn="auto" hangingPunct="1">
              <a:spcBef>
                <a:spcPts val="0"/>
              </a:spcBef>
              <a:spcAft>
                <a:spcPts val="0"/>
              </a:spcAft>
              <a:defRPr sz="1800" b="0" i="0" u="none" strike="noStrike" kern="0" cap="none" spc="0" baseline="0">
                <a:solidFill>
                  <a:srgbClr val="000000"/>
                </a:solidFill>
                <a:uFillTx/>
              </a:defRPr>
            </a:pPr>
            <a:endParaRPr lang="es-ES" sz="1400" b="1" kern="0" dirty="0">
              <a:solidFill>
                <a:srgbClr val="000000"/>
              </a:solidFill>
              <a:latin typeface="Aptos"/>
            </a:endParaRPr>
          </a:p>
        </p:txBody>
      </p:sp>
    </p:spTree>
    <p:extLst>
      <p:ext uri="{BB962C8B-B14F-4D97-AF65-F5344CB8AC3E}">
        <p14:creationId xmlns:p14="http://schemas.microsoft.com/office/powerpoint/2010/main" val="17795465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67940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dirty="0" err="1"/>
              <a:t>const</a:t>
            </a:r>
            <a:r>
              <a:rPr lang="es-ES" dirty="0"/>
              <a:t> TYPE_TEMP = 0x01; //</a:t>
            </a:r>
            <a:r>
              <a:rPr lang="es-ES" dirty="0" err="1"/>
              <a:t>temp</a:t>
            </a:r>
            <a:r>
              <a:rPr lang="es-ES" dirty="0"/>
              <a:t> 2 bytes -3276.8°C --&gt;3276.7°C</a:t>
            </a:r>
          </a:p>
          <a:p>
            <a:r>
              <a:rPr lang="es-ES" dirty="0" err="1"/>
              <a:t>const</a:t>
            </a:r>
            <a:r>
              <a:rPr lang="es-ES" dirty="0"/>
              <a:t> TYPE_RH = 0x02; //</a:t>
            </a:r>
            <a:r>
              <a:rPr lang="es-ES" dirty="0" err="1"/>
              <a:t>Humidity</a:t>
            </a:r>
            <a:r>
              <a:rPr lang="es-ES" dirty="0"/>
              <a:t> 1 byte  0-100%</a:t>
            </a:r>
          </a:p>
          <a:p>
            <a:r>
              <a:rPr lang="es-ES" dirty="0" err="1"/>
              <a:t>const</a:t>
            </a:r>
            <a:r>
              <a:rPr lang="es-ES" dirty="0"/>
              <a:t> TYPE_ACC = 0x03; //</a:t>
            </a:r>
            <a:r>
              <a:rPr lang="es-ES" dirty="0" err="1"/>
              <a:t>acceleration</a:t>
            </a:r>
            <a:r>
              <a:rPr lang="es-ES" dirty="0"/>
              <a:t> 3 bytes X,Y,Z -128 --&gt; 127 +/-63=1G</a:t>
            </a:r>
          </a:p>
          <a:p>
            <a:r>
              <a:rPr lang="es-ES" dirty="0" err="1"/>
              <a:t>const</a:t>
            </a:r>
            <a:r>
              <a:rPr lang="es-ES" dirty="0"/>
              <a:t> TYPE_LIGHT = 0x04; //Light 2 bytes 0--&gt;65535 Lux</a:t>
            </a:r>
          </a:p>
          <a:p>
            <a:r>
              <a:rPr lang="es-ES" dirty="0" err="1"/>
              <a:t>const</a:t>
            </a:r>
            <a:r>
              <a:rPr lang="es-ES" dirty="0"/>
              <a:t> TYPE_MOTION = 0x05; //No </a:t>
            </a:r>
            <a:r>
              <a:rPr lang="es-ES" dirty="0" err="1"/>
              <a:t>of</a:t>
            </a:r>
            <a:r>
              <a:rPr lang="es-ES" dirty="0"/>
              <a:t> </a:t>
            </a:r>
            <a:r>
              <a:rPr lang="es-ES" dirty="0" err="1"/>
              <a:t>motion</a:t>
            </a:r>
            <a:r>
              <a:rPr lang="es-ES" dirty="0"/>
              <a:t> 1 byte  0-255</a:t>
            </a:r>
          </a:p>
          <a:p>
            <a:r>
              <a:rPr lang="es-ES" dirty="0" err="1"/>
              <a:t>const</a:t>
            </a:r>
            <a:r>
              <a:rPr lang="es-ES" dirty="0"/>
              <a:t> TYPE_CO2 = 0x06; //Co2 2 bytes 0-65535 ppm</a:t>
            </a:r>
          </a:p>
          <a:p>
            <a:r>
              <a:rPr lang="es-ES" dirty="0" err="1"/>
              <a:t>const</a:t>
            </a:r>
            <a:r>
              <a:rPr lang="es-ES" dirty="0"/>
              <a:t> TYPE_VDD = 0x07; //VDD 2byte 0-65535mV</a:t>
            </a:r>
          </a:p>
          <a:p>
            <a:r>
              <a:rPr lang="es-ES" dirty="0" err="1"/>
              <a:t>const</a:t>
            </a:r>
            <a:r>
              <a:rPr lang="es-ES" dirty="0"/>
              <a:t> TYPE_ANALOG1 = 0x08; //VDD 2byte 0-65535mV</a:t>
            </a:r>
          </a:p>
          <a:p>
            <a:r>
              <a:rPr lang="es-ES" dirty="0" err="1"/>
              <a:t>const</a:t>
            </a:r>
            <a:r>
              <a:rPr lang="es-ES" dirty="0"/>
              <a:t> TYPE_GPS = 0x09; //3bytes </a:t>
            </a:r>
            <a:r>
              <a:rPr lang="es-ES" dirty="0" err="1"/>
              <a:t>lat</a:t>
            </a:r>
            <a:r>
              <a:rPr lang="es-ES" dirty="0"/>
              <a:t> 3bytes </a:t>
            </a:r>
            <a:r>
              <a:rPr lang="es-ES" dirty="0" err="1"/>
              <a:t>long</a:t>
            </a:r>
            <a:r>
              <a:rPr lang="es-ES" dirty="0"/>
              <a:t> </a:t>
            </a:r>
            <a:r>
              <a:rPr lang="es-ES" dirty="0" err="1"/>
              <a:t>binary</a:t>
            </a:r>
            <a:endParaRPr lang="es-ES" dirty="0"/>
          </a:p>
          <a:p>
            <a:r>
              <a:rPr lang="es-ES" dirty="0" err="1"/>
              <a:t>const</a:t>
            </a:r>
            <a:r>
              <a:rPr lang="es-ES" dirty="0"/>
              <a:t> TYPE_PULSE1 = 0x0A; //2bytes relative pulse </a:t>
            </a:r>
            <a:r>
              <a:rPr lang="es-ES" dirty="0" err="1"/>
              <a:t>count</a:t>
            </a:r>
            <a:endParaRPr lang="es-ES" dirty="0"/>
          </a:p>
          <a:p>
            <a:r>
              <a:rPr lang="es-ES" dirty="0" err="1"/>
              <a:t>const</a:t>
            </a:r>
            <a:r>
              <a:rPr lang="es-ES" dirty="0"/>
              <a:t> TYPE_PULSE1_ABS = 0x0B; //4bytes no 0-&gt;0xFFFFFFFF</a:t>
            </a:r>
          </a:p>
          <a:p>
            <a:r>
              <a:rPr lang="es-ES" dirty="0" err="1"/>
              <a:t>const</a:t>
            </a:r>
            <a:r>
              <a:rPr lang="es-ES" dirty="0"/>
              <a:t> TYPE_EXT_TEMP1 = 0x0C; //2bytes -3276.5C--&gt;3276.5C</a:t>
            </a:r>
          </a:p>
          <a:p>
            <a:r>
              <a:rPr lang="es-ES" dirty="0" err="1"/>
              <a:t>const</a:t>
            </a:r>
            <a:r>
              <a:rPr lang="es-ES" dirty="0"/>
              <a:t> TYPE_EXT_DIGITAL = 0x0D; //1bytes </a:t>
            </a:r>
            <a:r>
              <a:rPr lang="es-ES" dirty="0" err="1"/>
              <a:t>value</a:t>
            </a:r>
            <a:r>
              <a:rPr lang="es-ES" dirty="0"/>
              <a:t> 1 </a:t>
            </a:r>
            <a:r>
              <a:rPr lang="es-ES" dirty="0" err="1"/>
              <a:t>or</a:t>
            </a:r>
            <a:r>
              <a:rPr lang="es-ES" dirty="0"/>
              <a:t> 0</a:t>
            </a:r>
          </a:p>
          <a:p>
            <a:r>
              <a:rPr lang="es-ES" dirty="0"/>
              <a:t>…</a:t>
            </a:r>
          </a:p>
        </p:txBody>
      </p:sp>
    </p:spTree>
    <p:extLst>
      <p:ext uri="{BB962C8B-B14F-4D97-AF65-F5344CB8AC3E}">
        <p14:creationId xmlns:p14="http://schemas.microsoft.com/office/powerpoint/2010/main" val="34120073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72193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sz="1400" dirty="0" err="1"/>
              <a:t>function</a:t>
            </a:r>
            <a:r>
              <a:rPr lang="es-ES" sz="1400" dirty="0"/>
              <a:t> </a:t>
            </a:r>
            <a:r>
              <a:rPr lang="es-ES" sz="1400" dirty="0" err="1"/>
              <a:t>DecodeElsysPayload</a:t>
            </a:r>
            <a:r>
              <a:rPr lang="es-ES" sz="1400" dirty="0"/>
              <a:t>(data) {    </a:t>
            </a:r>
          </a:p>
          <a:p>
            <a:r>
              <a:rPr lang="es-ES" sz="1400" dirty="0"/>
              <a:t>	</a:t>
            </a:r>
            <a:r>
              <a:rPr lang="es-ES" sz="1400" dirty="0" err="1"/>
              <a:t>var</a:t>
            </a:r>
            <a:r>
              <a:rPr lang="es-ES" sz="1400" dirty="0"/>
              <a:t> </a:t>
            </a:r>
            <a:r>
              <a:rPr lang="es-ES" sz="1400" dirty="0" err="1"/>
              <a:t>obj</a:t>
            </a:r>
            <a:r>
              <a:rPr lang="es-ES" sz="1400" dirty="0"/>
              <a:t> = new </a:t>
            </a:r>
            <a:r>
              <a:rPr lang="es-ES" sz="1400" dirty="0" err="1"/>
              <a:t>Object</a:t>
            </a:r>
            <a:r>
              <a:rPr lang="es-ES" sz="1400" dirty="0"/>
              <a:t>();    </a:t>
            </a:r>
          </a:p>
          <a:p>
            <a:r>
              <a:rPr lang="es-ES" sz="1400" dirty="0"/>
              <a:t>	</a:t>
            </a:r>
            <a:r>
              <a:rPr lang="es-ES" sz="1400" dirty="0" err="1"/>
              <a:t>for</a:t>
            </a:r>
            <a:r>
              <a:rPr lang="es-ES" sz="1400" dirty="0"/>
              <a:t> (i = 0; i &lt; </a:t>
            </a:r>
            <a:r>
              <a:rPr lang="es-ES" sz="1400" dirty="0" err="1"/>
              <a:t>data.length</a:t>
            </a:r>
            <a:r>
              <a:rPr lang="es-ES" sz="1400" dirty="0"/>
              <a:t>; i++) {        </a:t>
            </a:r>
          </a:p>
          <a:p>
            <a:r>
              <a:rPr lang="es-ES" sz="1400" dirty="0"/>
              <a:t>		switch (data[i]) {        </a:t>
            </a:r>
          </a:p>
          <a:p>
            <a:r>
              <a:rPr lang="es-ES" sz="1400" dirty="0"/>
              <a:t>			case TYPE_TEMP: //</a:t>
            </a:r>
            <a:r>
              <a:rPr lang="es-ES" sz="1400" dirty="0" err="1"/>
              <a:t>Temperature</a:t>
            </a:r>
            <a:r>
              <a:rPr lang="es-ES" sz="1400" dirty="0"/>
              <a:t>            </a:t>
            </a:r>
          </a:p>
          <a:p>
            <a:r>
              <a:rPr lang="es-ES" sz="1400" dirty="0"/>
              <a:t>				</a:t>
            </a:r>
            <a:r>
              <a:rPr lang="es-ES" sz="1400" dirty="0" err="1"/>
              <a:t>var</a:t>
            </a:r>
            <a:r>
              <a:rPr lang="es-ES" sz="1400" dirty="0"/>
              <a:t> </a:t>
            </a:r>
            <a:r>
              <a:rPr lang="es-ES" sz="1400" dirty="0" err="1"/>
              <a:t>temp</a:t>
            </a:r>
            <a:r>
              <a:rPr lang="es-ES" sz="1400" dirty="0"/>
              <a:t> = (data[i + 1] &lt;&lt; 8) | (data[i + 2]);     </a:t>
            </a:r>
          </a:p>
          <a:p>
            <a:r>
              <a:rPr lang="es-ES" sz="1400" dirty="0"/>
              <a:t>			      	</a:t>
            </a:r>
            <a:r>
              <a:rPr lang="es-ES" sz="1400" dirty="0" err="1"/>
              <a:t>temp</a:t>
            </a:r>
            <a:r>
              <a:rPr lang="es-ES" sz="1400" dirty="0"/>
              <a:t> = bin16dec(</a:t>
            </a:r>
            <a:r>
              <a:rPr lang="es-ES" sz="1400" dirty="0" err="1"/>
              <a:t>temp</a:t>
            </a:r>
            <a:r>
              <a:rPr lang="es-ES" sz="1400" dirty="0"/>
              <a:t>);           </a:t>
            </a:r>
          </a:p>
          <a:p>
            <a:r>
              <a:rPr lang="es-ES" sz="1400" dirty="0"/>
              <a:t>				</a:t>
            </a:r>
            <a:r>
              <a:rPr lang="es-ES" sz="1400" dirty="0" err="1"/>
              <a:t>obj.temperature</a:t>
            </a:r>
            <a:r>
              <a:rPr lang="es-ES" sz="1400" dirty="0"/>
              <a:t> = </a:t>
            </a:r>
            <a:r>
              <a:rPr lang="es-ES" sz="1400" dirty="0" err="1"/>
              <a:t>temp</a:t>
            </a:r>
            <a:r>
              <a:rPr lang="es-ES" sz="1400" dirty="0"/>
              <a:t> / 10;           </a:t>
            </a:r>
          </a:p>
          <a:p>
            <a:r>
              <a:rPr lang="es-ES" sz="1400" dirty="0"/>
              <a:t> 				i += 2; </a:t>
            </a:r>
          </a:p>
          <a:p>
            <a:r>
              <a:rPr lang="es-ES" sz="1400" dirty="0"/>
              <a:t>				break        </a:t>
            </a:r>
          </a:p>
          <a:p>
            <a:r>
              <a:rPr lang="es-ES" sz="1400" dirty="0"/>
              <a:t>			case TYPE_RH: //</a:t>
            </a:r>
            <a:r>
              <a:rPr lang="es-ES" sz="1400" dirty="0" err="1"/>
              <a:t>Humidity</a:t>
            </a:r>
            <a:r>
              <a:rPr lang="es-ES" sz="1400" dirty="0"/>
              <a:t>            </a:t>
            </a:r>
          </a:p>
          <a:p>
            <a:r>
              <a:rPr lang="es-ES" sz="1400" dirty="0"/>
              <a:t>				</a:t>
            </a:r>
            <a:r>
              <a:rPr lang="es-ES" sz="1400" dirty="0" err="1"/>
              <a:t>var</a:t>
            </a:r>
            <a:r>
              <a:rPr lang="es-ES" sz="1400" dirty="0"/>
              <a:t> </a:t>
            </a:r>
            <a:r>
              <a:rPr lang="es-ES" sz="1400" dirty="0" err="1"/>
              <a:t>rh</a:t>
            </a:r>
            <a:r>
              <a:rPr lang="es-ES" sz="1400" dirty="0"/>
              <a:t> = (data[i + 1]);            </a:t>
            </a:r>
          </a:p>
          <a:p>
            <a:r>
              <a:rPr lang="es-ES" sz="1400" dirty="0"/>
              <a:t>				</a:t>
            </a:r>
            <a:r>
              <a:rPr lang="es-ES" sz="1400" dirty="0" err="1"/>
              <a:t>obj.humidity</a:t>
            </a:r>
            <a:r>
              <a:rPr lang="es-ES" sz="1400" dirty="0"/>
              <a:t> = </a:t>
            </a:r>
            <a:r>
              <a:rPr lang="es-ES" sz="1400" dirty="0" err="1"/>
              <a:t>rh</a:t>
            </a:r>
            <a:r>
              <a:rPr lang="es-ES" sz="1400" dirty="0"/>
              <a:t>;            </a:t>
            </a:r>
          </a:p>
          <a:p>
            <a:r>
              <a:rPr lang="es-ES" sz="1400" dirty="0"/>
              <a:t>				i += 1;            </a:t>
            </a:r>
          </a:p>
          <a:p>
            <a:r>
              <a:rPr lang="es-ES" sz="1400" dirty="0"/>
              <a:t>				break</a:t>
            </a:r>
          </a:p>
          <a:p>
            <a:r>
              <a:rPr lang="es-ES" sz="1400" dirty="0"/>
              <a:t>                                   …</a:t>
            </a:r>
          </a:p>
        </p:txBody>
      </p:sp>
    </p:spTree>
    <p:extLst>
      <p:ext uri="{BB962C8B-B14F-4D97-AF65-F5344CB8AC3E}">
        <p14:creationId xmlns:p14="http://schemas.microsoft.com/office/powerpoint/2010/main" val="4161986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3. </a:t>
            </a:r>
            <a:r>
              <a:rPr sz="2400" b="1" kern="0" dirty="0">
                <a:solidFill>
                  <a:srgbClr val="0070C0"/>
                </a:solidFill>
                <a:highlight>
                  <a:srgbClr val="FFFF00"/>
                </a:highlight>
                <a:latin typeface="Aptos Display"/>
              </a:rPr>
              <a:t>Proyecto práctico 1</a:t>
            </a:r>
            <a:endParaRPr sz="2400" b="1" dirty="0">
              <a:solidFill>
                <a:srgbClr val="FFFFFF"/>
              </a:solidFill>
              <a:highlight>
                <a:srgbClr val="FFFF00"/>
              </a:highlight>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122117619"/>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3"/>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lvl="1" eaLnBrk="1" hangingPunct="1">
              <a:lnSpc>
                <a:spcPct val="80000"/>
              </a:lnSpc>
            </a:pPr>
            <a:r>
              <a:rPr lang="es-ES" altLang="en-US" dirty="0">
                <a:latin typeface="Aptos" panose="020B0004020202020204" pitchFamily="34" charset="0"/>
              </a:rPr>
              <a:t>Acceder a </a:t>
            </a:r>
            <a:r>
              <a:rPr lang="es-ES" altLang="en-US" b="1" dirty="0">
                <a:solidFill>
                  <a:srgbClr val="0070C0"/>
                </a:solidFill>
                <a:latin typeface="Aptos" panose="020B0004020202020204" pitchFamily="34" charset="0"/>
              </a:rPr>
              <a:t>Home </a:t>
            </a:r>
            <a:r>
              <a:rPr lang="es-ES" altLang="en-US" b="1" dirty="0" err="1">
                <a:solidFill>
                  <a:srgbClr val="0070C0"/>
                </a:solidFill>
                <a:latin typeface="Aptos" panose="020B0004020202020204" pitchFamily="34" charset="0"/>
              </a:rPr>
              <a:t>Assistant</a:t>
            </a:r>
            <a:r>
              <a:rPr lang="es-ES" altLang="en-US" b="1" dirty="0">
                <a:solidFill>
                  <a:srgbClr val="0070C0"/>
                </a:solidFill>
                <a:latin typeface="Aptos" panose="020B0004020202020204" pitchFamily="34" charset="0"/>
              </a:rPr>
              <a:t> </a:t>
            </a:r>
            <a:r>
              <a:rPr lang="es-ES" altLang="en-US" dirty="0" err="1">
                <a:latin typeface="Aptos" panose="020B0004020202020204" pitchFamily="34" charset="0"/>
              </a:rPr>
              <a:t>via</a:t>
            </a:r>
            <a:r>
              <a:rPr lang="es-ES"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https://127.0.0.1:8123</a:t>
            </a:r>
            <a:endParaRPr lang="es-ES" altLang="en-US" dirty="0">
              <a:solidFill>
                <a:srgbClr val="0070C0"/>
              </a:solidFill>
              <a:latin typeface="Aptos" panose="020B0004020202020204" pitchFamily="34" charset="0"/>
            </a:endParaRPr>
          </a:p>
          <a:p>
            <a:pPr lvl="2" eaLnBrk="1" hangingPunct="1">
              <a:lnSpc>
                <a:spcPct val="80000"/>
              </a:lnSpc>
            </a:pPr>
            <a:r>
              <a:rPr lang="es-ES" altLang="en-US" dirty="0">
                <a:latin typeface="Aptos" panose="020B0004020202020204" pitchFamily="34" charset="0"/>
              </a:rPr>
              <a:t>En el menú de la izquierda </a:t>
            </a:r>
            <a:r>
              <a:rPr lang="es-ES" altLang="en-US" dirty="0">
                <a:latin typeface="Wingdings" panose="05000000000000000000" pitchFamily="2" charset="2"/>
              </a:rPr>
              <a:t></a:t>
            </a:r>
            <a:r>
              <a:rPr lang="es-ES" altLang="en-US" dirty="0">
                <a:latin typeface="Aptos" panose="020B0004020202020204" pitchFamily="34" charset="0"/>
              </a:rPr>
              <a:t> </a:t>
            </a:r>
            <a:r>
              <a:rPr lang="es-ES" altLang="en-US" b="1" dirty="0">
                <a:solidFill>
                  <a:srgbClr val="0070C0"/>
                </a:solidFill>
                <a:latin typeface="Aptos" panose="020B0004020202020204" pitchFamily="34" charset="0"/>
              </a:rPr>
              <a:t>Visual Studio </a:t>
            </a:r>
            <a:r>
              <a:rPr lang="es-ES" altLang="en-US" b="1" dirty="0" err="1">
                <a:solidFill>
                  <a:srgbClr val="0070C0"/>
                </a:solidFill>
                <a:latin typeface="Aptos" panose="020B0004020202020204" pitchFamily="34" charset="0"/>
              </a:rPr>
              <a:t>Code</a:t>
            </a:r>
            <a:endParaRPr lang="es-ES" altLang="en-US" b="1" dirty="0">
              <a:solidFill>
                <a:srgbClr val="0070C0"/>
              </a:solidFill>
              <a:latin typeface="Aptos" panose="020B0004020202020204" pitchFamily="34" charset="0"/>
            </a:endParaRPr>
          </a:p>
          <a:p>
            <a:pPr lvl="2" eaLnBrk="1" hangingPunct="1">
              <a:lnSpc>
                <a:spcPct val="80000"/>
              </a:lnSpc>
            </a:pPr>
            <a:r>
              <a:rPr lang="es-ES" altLang="en-US" dirty="0">
                <a:solidFill>
                  <a:schemeClr val="tx1"/>
                </a:solidFill>
                <a:latin typeface="Aptos" panose="020B0004020202020204" pitchFamily="34" charset="0"/>
              </a:rPr>
              <a:t>Editar</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y añadir el código </a:t>
            </a:r>
            <a:r>
              <a:rPr lang="es-ES" altLang="en-US" dirty="0" err="1">
                <a:solidFill>
                  <a:srgbClr val="0070C0"/>
                </a:solidFill>
                <a:latin typeface="Aptos" panose="020B0004020202020204" pitchFamily="34" charset="0"/>
              </a:rPr>
              <a:t>elsys.yaml</a:t>
            </a:r>
            <a:endParaRPr lang="es-ES" altLang="en-US"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b="1"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3865586095"/>
      </p:ext>
    </p:extLst>
  </p:cSld>
  <p:clrMapOvr>
    <a:masterClrMapping/>
  </p:clrMapOvr>
  <p:transition spd="slow"/>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Reiniciar Home </a:t>
            </a:r>
            <a:r>
              <a:rPr lang="es-ES" kern="0" dirty="0" err="1">
                <a:solidFill>
                  <a:schemeClr val="tx1"/>
                </a:solidFill>
                <a:latin typeface="+mj-lt"/>
              </a:rPr>
              <a:t>Assistant</a:t>
            </a:r>
            <a:endParaRPr lang="es-ES" kern="0" dirty="0">
              <a:solidFill>
                <a:schemeClr val="tx1"/>
              </a:solidFill>
              <a:latin typeface="+mj-lt"/>
            </a:endParaRPr>
          </a:p>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Validar la </a:t>
            </a:r>
            <a:r>
              <a:rPr lang="es-ES" b="1" kern="0" dirty="0">
                <a:solidFill>
                  <a:srgbClr val="0070C0"/>
                </a:solidFill>
                <a:latin typeface="+mj-lt"/>
              </a:rPr>
              <a:t>integración </a:t>
            </a:r>
          </a:p>
          <a:p>
            <a:pPr lvl="1" eaLnBrk="1" fontAlgn="auto" hangingPunct="1">
              <a:lnSpc>
                <a:spcPct val="100000"/>
              </a:lnSpc>
              <a:spcBef>
                <a:spcPts val="0"/>
              </a:spcBef>
              <a:spcAft>
                <a:spcPts val="0"/>
              </a:spcAft>
              <a:defRPr/>
            </a:pPr>
            <a:r>
              <a:rPr lang="es-ES" b="1" kern="0" dirty="0">
                <a:solidFill>
                  <a:srgbClr val="0070C0"/>
                </a:solidFill>
                <a:latin typeface="+mj-lt"/>
              </a:rPr>
              <a:t>Añadir al </a:t>
            </a:r>
            <a:r>
              <a:rPr lang="es-ES" b="1" kern="0" dirty="0" err="1">
                <a:solidFill>
                  <a:srgbClr val="0070C0"/>
                </a:solidFill>
                <a:latin typeface="+mj-lt"/>
              </a:rPr>
              <a:t>dashboard</a:t>
            </a:r>
            <a:r>
              <a:rPr lang="es-ES" b="1" kern="0" dirty="0">
                <a:solidFill>
                  <a:srgbClr val="0070C0"/>
                </a:solidFill>
                <a:latin typeface="+mj-lt"/>
              </a:rPr>
              <a:t> </a:t>
            </a:r>
            <a:r>
              <a:rPr lang="es-ES" kern="0" dirty="0">
                <a:solidFill>
                  <a:schemeClr val="tx1"/>
                </a:solidFill>
                <a:latin typeface="+mj-lt"/>
              </a:rPr>
              <a:t>Validar la integración</a:t>
            </a:r>
          </a:p>
          <a:p>
            <a:pPr marL="914400" lvl="1" indent="-457200" eaLnBrk="1" fontAlgn="auto" hangingPunct="1">
              <a:lnSpc>
                <a:spcPct val="100000"/>
              </a:lnSpc>
              <a:spcBef>
                <a:spcPts val="0"/>
              </a:spcBef>
              <a:spcAft>
                <a:spcPts val="0"/>
              </a:spcAft>
              <a:buFont typeface="+mj-lt"/>
              <a:buAutoNum type="arabicPeriod" startAt="4"/>
              <a:defRPr/>
            </a:pPr>
            <a:endParaRPr lang="es-ES" kern="0" dirty="0">
              <a:solidFill>
                <a:schemeClr val="tx1"/>
              </a:solidFill>
              <a:latin typeface="+mj-lt"/>
            </a:endParaRPr>
          </a:p>
          <a:p>
            <a:pPr marL="800100" lvl="1" indent="-342900" eaLnBrk="1" fontAlgn="auto" hangingPunct="1">
              <a:lnSpc>
                <a:spcPct val="120000"/>
              </a:lnSpc>
              <a:spcBef>
                <a:spcPts val="0"/>
              </a:spcBef>
              <a:spcAft>
                <a:spcPts val="0"/>
              </a:spcAft>
              <a:buFont typeface="+mj-lt"/>
              <a:buAutoNum type="arabicPeriod" startAt="4"/>
              <a:defRPr/>
            </a:pPr>
            <a:endParaRPr lang="es-ES" sz="1600" b="1" kern="0" dirty="0">
              <a:solidFill>
                <a:srgbClr val="0070C0"/>
              </a:solidFill>
              <a:latin typeface="+mj-lt"/>
              <a:cs typeface="Arial" pitchFamily="34"/>
            </a:endParaRPr>
          </a:p>
          <a:p>
            <a:pPr marL="914400" lvl="1" indent="-457200" eaLnBrk="1" fontAlgn="auto" hangingPunct="1">
              <a:lnSpc>
                <a:spcPct val="120000"/>
              </a:lnSpc>
              <a:spcBef>
                <a:spcPts val="0"/>
              </a:spcBef>
              <a:spcAft>
                <a:spcPts val="0"/>
              </a:spcAft>
              <a:buFont typeface="+mj-lt"/>
              <a:buAutoNum type="arabicPeriod" startAt="4"/>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483065858"/>
      </p:ext>
    </p:extLst>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457200"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la integración en el directorio </a:t>
            </a:r>
            <a:r>
              <a:rPr lang="es-ES" b="1" kern="0" dirty="0" err="1">
                <a:solidFill>
                  <a:schemeClr val="tx1"/>
                </a:solidFill>
                <a:latin typeface="+mj-lt"/>
              </a:rPr>
              <a:t>custom_components</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Validar la integración</a:t>
            </a: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3756665683"/>
      </p:ext>
    </p:extLst>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highlight>
                  <a:srgbClr val="FFFF00"/>
                </a:highlight>
                <a:latin typeface="Aptos Display"/>
              </a:rPr>
              <a:t>Unidad</a:t>
            </a:r>
            <a:r>
              <a:rPr lang="pt-BR" sz="2400" b="1" kern="0" dirty="0">
                <a:solidFill>
                  <a:srgbClr val="0070C0"/>
                </a:solidFill>
                <a:highlight>
                  <a:srgbClr val="FFFF00"/>
                </a:highlight>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extLst>
      <p:ext uri="{BB962C8B-B14F-4D97-AF65-F5344CB8AC3E}">
        <p14:creationId xmlns:p14="http://schemas.microsoft.com/office/powerpoint/2010/main" val="1194208931"/>
      </p:ext>
    </p:extLst>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Soporte de </a:t>
            </a:r>
            <a:r>
              <a:rPr lang="es-ES" sz="3600" b="1" kern="0" dirty="0" err="1">
                <a:solidFill>
                  <a:srgbClr val="0070C0"/>
                </a:solidFill>
                <a:latin typeface="Aharoni" pitchFamily="2"/>
                <a:cs typeface="Aharoni" pitchFamily="2"/>
              </a:rPr>
              <a:t>ChatGPT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12. Uso de IA</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457200"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la integración en el directorio </a:t>
            </a:r>
            <a:r>
              <a:rPr lang="es-ES" b="1" kern="0" dirty="0" err="1">
                <a:solidFill>
                  <a:schemeClr val="tx1"/>
                </a:solidFill>
                <a:latin typeface="+mj-lt"/>
              </a:rPr>
              <a:t>custom_components</a:t>
            </a:r>
            <a:endParaRPr lang="es-ES" b="1"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864748193"/>
      </p:ext>
    </p:extLst>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95235" name="Marcador de contenido 2">
            <a:extLst>
              <a:ext uri="{FF2B5EF4-FFF2-40B4-BE49-F238E27FC236}">
                <a16:creationId xmlns:a16="http://schemas.microsoft.com/office/drawing/2014/main" id="{0A366FBD-EEE7-656C-D3B6-50CCF589D1AB}"/>
              </a:ext>
            </a:extLst>
          </p:cNvPr>
          <p:cNvSpPr txBox="1">
            <a:spLocks noGrp="1" noChangeArrowheads="1"/>
          </p:cNvSpPr>
          <p:nvPr>
            <p:ph idx="1"/>
          </p:nvPr>
        </p:nvSpPr>
        <p:spPr/>
        <p:txBody>
          <a:bodyPr/>
          <a:lstStyle/>
          <a:p>
            <a:pPr eaLnBrk="1" hangingPunct="1"/>
            <a:r>
              <a:rPr lang="en-US" sz="2400" dirty="0">
                <a:hlinkClick r:id="rId3"/>
              </a:rPr>
              <a:t>MQTT - The Standard for IoT Messaging</a:t>
            </a:r>
            <a:endParaRPr altLang="es-ES" sz="2400" dirty="0">
              <a:latin typeface="Aptos" panose="020B0004020202020204" pitchFamily="34" charset="0"/>
              <a:hlinkClick r:id="rId4"/>
            </a:endParaRPr>
          </a:p>
          <a:p>
            <a:pPr eaLnBrk="1" hangingPunct="1"/>
            <a:r>
              <a:rPr altLang="es-ES" sz="2400" dirty="0">
                <a:latin typeface="Aptos" panose="020B0004020202020204" pitchFamily="34" charset="0"/>
                <a:hlinkClick r:id="rId4"/>
              </a:rPr>
              <a:t>Shelly Plus H&amp;T web interface guide</a:t>
            </a:r>
            <a:endParaRPr altLang="es-ES" sz="2400" dirty="0">
              <a:latin typeface="Aptos" panose="020B0004020202020204" pitchFamily="34" charset="0"/>
            </a:endParaRPr>
          </a:p>
          <a:p>
            <a:pPr eaLnBrk="1" hangingPunct="1"/>
            <a:r>
              <a:rPr altLang="es-ES" sz="2400" dirty="0">
                <a:latin typeface="Aptos" panose="020B0004020202020204" pitchFamily="34" charset="0"/>
                <a:hlinkClick r:id="rId5"/>
              </a:rPr>
              <a:t>https://jsonformatter.org/yaml-formatter</a:t>
            </a:r>
            <a:endParaRPr altLang="es-ES" sz="2400" dirty="0">
              <a:latin typeface="Aptos" panose="020B0004020202020204" pitchFamily="34" charset="0"/>
            </a:endParaRPr>
          </a:p>
          <a:p>
            <a:pPr eaLnBrk="1" hangingPunct="1"/>
            <a:r>
              <a:rPr altLang="es-ES" sz="2400" dirty="0" err="1">
                <a:latin typeface="Aptos" panose="020B0004020202020204" pitchFamily="34" charset="0"/>
                <a:hlinkClick r:id="rId6"/>
              </a:rPr>
              <a:t>Minimalistic</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graph</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card</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for</a:t>
            </a:r>
            <a:r>
              <a:rPr altLang="es-ES" sz="2400" dirty="0">
                <a:latin typeface="Aptos" panose="020B0004020202020204" pitchFamily="34" charset="0"/>
                <a:hlinkClick r:id="rId6"/>
              </a:rPr>
              <a:t> Home </a:t>
            </a:r>
            <a:r>
              <a:rPr altLang="es-ES" sz="2400" dirty="0" err="1">
                <a:latin typeface="Aptos" panose="020B0004020202020204" pitchFamily="34" charset="0"/>
                <a:hlinkClick r:id="rId6"/>
              </a:rPr>
              <a:t>Assistant</a:t>
            </a:r>
            <a:r>
              <a:rPr altLang="es-ES" sz="2400" dirty="0">
                <a:latin typeface="Aptos" panose="020B0004020202020204" pitchFamily="34" charset="0"/>
                <a:hlinkClick r:id="rId6"/>
              </a:rPr>
              <a:t> Lovelace UI (github.com)</a:t>
            </a:r>
            <a:endParaRPr altLang="es-ES" sz="2400" dirty="0">
              <a:latin typeface="Aptos" panose="020B0004020202020204" pitchFamily="34" charset="0"/>
            </a:endParaRPr>
          </a:p>
          <a:p>
            <a:pPr eaLnBrk="1" hangingPunct="1"/>
            <a:r>
              <a:rPr lang="es-ES" sz="2400" dirty="0" err="1">
                <a:hlinkClick r:id="rId7"/>
              </a:rPr>
              <a:t>Airtime</a:t>
            </a:r>
            <a:r>
              <a:rPr lang="es-ES" sz="2400" dirty="0">
                <a:hlinkClick r:id="rId7"/>
              </a:rPr>
              <a:t> </a:t>
            </a:r>
            <a:r>
              <a:rPr lang="es-ES" sz="2400" dirty="0" err="1">
                <a:hlinkClick r:id="rId7"/>
              </a:rPr>
              <a:t>calculator</a:t>
            </a:r>
            <a:r>
              <a:rPr lang="es-ES" sz="2400" dirty="0">
                <a:hlinkClick r:id="rId7"/>
              </a:rPr>
              <a:t> </a:t>
            </a:r>
            <a:r>
              <a:rPr lang="es-ES" sz="2400" dirty="0" err="1">
                <a:hlinkClick r:id="rId7"/>
              </a:rPr>
              <a:t>for</a:t>
            </a:r>
            <a:r>
              <a:rPr lang="es-ES" sz="2400" dirty="0">
                <a:hlinkClick r:id="rId7"/>
              </a:rPr>
              <a:t> </a:t>
            </a:r>
            <a:r>
              <a:rPr lang="es-ES" sz="2400" dirty="0" err="1">
                <a:hlinkClick r:id="rId7"/>
              </a:rPr>
              <a:t>LoRaWAN</a:t>
            </a:r>
            <a:r>
              <a:rPr lang="es-ES" sz="2400" dirty="0">
                <a:hlinkClick r:id="rId7"/>
              </a:rPr>
              <a:t> (avbentem.github.io)</a:t>
            </a:r>
            <a:endParaRPr lang="es-ES" sz="2400" dirty="0"/>
          </a:p>
          <a:p>
            <a:pPr eaLnBrk="1" hangingPunct="1"/>
            <a:r>
              <a:rPr lang="es-ES" sz="2400" dirty="0" err="1">
                <a:hlinkClick r:id="rId8"/>
              </a:rPr>
              <a:t>LoRaWAN</a:t>
            </a:r>
            <a:r>
              <a:rPr lang="es-ES" sz="2400" dirty="0">
                <a:hlinkClick r:id="rId8"/>
              </a:rPr>
              <a:t>® | </a:t>
            </a:r>
            <a:r>
              <a:rPr lang="es-ES" sz="2400" dirty="0" err="1">
                <a:hlinkClick r:id="rId8"/>
              </a:rPr>
              <a:t>The</a:t>
            </a:r>
            <a:r>
              <a:rPr lang="es-ES" sz="2400" dirty="0">
                <a:hlinkClick r:id="rId8"/>
              </a:rPr>
              <a:t> </a:t>
            </a:r>
            <a:r>
              <a:rPr lang="es-ES" sz="2400" dirty="0" err="1">
                <a:hlinkClick r:id="rId8"/>
              </a:rPr>
              <a:t>Things</a:t>
            </a:r>
            <a:r>
              <a:rPr lang="es-ES" sz="2400" dirty="0">
                <a:hlinkClick r:id="rId8"/>
              </a:rPr>
              <a:t> Network</a:t>
            </a:r>
            <a:endParaRPr lang="es-ES" sz="2400" dirty="0"/>
          </a:p>
          <a:p>
            <a:pPr eaLnBrk="1" hangingPunct="1"/>
            <a:r>
              <a:rPr lang="es-ES" sz="2400" dirty="0" err="1">
                <a:hlinkClick r:id="rId9"/>
              </a:rPr>
              <a:t>Introduction</a:t>
            </a:r>
            <a:r>
              <a:rPr lang="es-ES" sz="2400" dirty="0">
                <a:hlinkClick r:id="rId9"/>
              </a:rPr>
              <a:t> - </a:t>
            </a:r>
            <a:r>
              <a:rPr lang="es-ES" sz="2400" dirty="0" err="1">
                <a:hlinkClick r:id="rId9"/>
              </a:rPr>
              <a:t>ChirpStack</a:t>
            </a:r>
            <a:r>
              <a:rPr lang="es-ES" sz="2400" dirty="0">
                <a:hlinkClick r:id="rId9"/>
              </a:rPr>
              <a:t> open-</a:t>
            </a:r>
            <a:r>
              <a:rPr lang="es-ES" sz="2400" dirty="0" err="1">
                <a:hlinkClick r:id="rId9"/>
              </a:rPr>
              <a:t>source</a:t>
            </a:r>
            <a:r>
              <a:rPr lang="es-ES" sz="2400" dirty="0">
                <a:hlinkClick r:id="rId9"/>
              </a:rPr>
              <a:t> </a:t>
            </a:r>
            <a:r>
              <a:rPr lang="es-ES" sz="2400" dirty="0" err="1">
                <a:hlinkClick r:id="rId9"/>
              </a:rPr>
              <a:t>LoRaWAN</a:t>
            </a:r>
            <a:r>
              <a:rPr lang="es-ES" sz="2400" dirty="0">
                <a:hlinkClick r:id="rId9"/>
              </a:rPr>
              <a:t>® Network Server </a:t>
            </a:r>
            <a:r>
              <a:rPr lang="es-ES" sz="2400" dirty="0" err="1">
                <a:hlinkClick r:id="rId9"/>
              </a:rPr>
              <a:t>documentation</a:t>
            </a:r>
            <a:endParaRPr lang="es-ES" sz="2400" dirty="0"/>
          </a:p>
          <a:p>
            <a:pPr eaLnBrk="1" hangingPunct="1"/>
            <a:r>
              <a:rPr lang="es-ES" sz="2400" dirty="0">
                <a:hlinkClick r:id="rId10"/>
              </a:rPr>
              <a:t>ERS CO2 – en (</a:t>
            </a:r>
            <a:r>
              <a:rPr lang="es-ES" sz="2400" dirty="0" err="1">
                <a:hlinkClick r:id="rId10"/>
              </a:rPr>
              <a:t>elsys.se</a:t>
            </a:r>
            <a:r>
              <a:rPr lang="es-ES" sz="2400" dirty="0">
                <a:hlinkClick r:id="rId10"/>
              </a:rPr>
              <a:t>)</a:t>
            </a:r>
            <a:endParaRPr altLang="es-ES" sz="2400" dirty="0">
              <a:latin typeface="Aptos" panose="020B0004020202020204" pitchFamily="34" charset="0"/>
            </a:endParaRPr>
          </a:p>
          <a:p>
            <a:pPr eaLnBrk="1" hangingPunct="1"/>
            <a:endParaRPr altLang="es-ES" dirty="0">
              <a:latin typeface="Aptos" panose="020B0004020202020204" pitchFamily="34" charset="0"/>
            </a:endParaRPr>
          </a:p>
          <a:p>
            <a:pPr eaLnBrk="1" hangingPunct="1"/>
            <a:endParaRPr altLang="es-ES" dirty="0">
              <a:latin typeface="Aptos" panose="020B0004020202020204" pitchFamily="34" charset="0"/>
            </a:endParaRPr>
          </a:p>
        </p:txBody>
      </p:sp>
      <p:sp>
        <p:nvSpPr>
          <p:cNvPr id="3" name="CuadroTexto 3">
            <a:extLst>
              <a:ext uri="{FF2B5EF4-FFF2-40B4-BE49-F238E27FC236}">
                <a16:creationId xmlns:a16="http://schemas.microsoft.com/office/drawing/2014/main" id="{84474744-D791-3E7E-48AE-15E66F11DE6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Referencias</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a:bodyPr>
          <a:lstStyle/>
          <a:p>
            <a:pPr eaLnBrk="1" fontAlgn="auto" hangingPunct="1">
              <a:lnSpc>
                <a:spcPct val="70000"/>
              </a:lnSpc>
              <a:spcAft>
                <a:spcPts val="0"/>
              </a:spcAft>
              <a:buFont typeface="Arial" pitchFamily="34"/>
              <a:buChar char="•"/>
              <a:defRPr/>
            </a:pPr>
            <a:r>
              <a:rPr dirty="0"/>
              <a:t>Servidor </a:t>
            </a:r>
            <a:r>
              <a:rPr b="1" dirty="0">
                <a:solidFill>
                  <a:srgbClr val="0070C0"/>
                </a:solidFill>
              </a:rPr>
              <a:t>Ubuntu/Linux </a:t>
            </a:r>
            <a:r>
              <a:rPr dirty="0"/>
              <a:t>(o similar) con conectividad </a:t>
            </a:r>
            <a:r>
              <a:rPr dirty="0" err="1"/>
              <a:t>WiFi</a:t>
            </a:r>
            <a:endParaRPr dirty="0"/>
          </a:p>
          <a:p>
            <a:pPr eaLnBrk="1" fontAlgn="auto" hangingPunct="1">
              <a:lnSpc>
                <a:spcPct val="70000"/>
              </a:lnSpc>
              <a:spcAft>
                <a:spcPts val="0"/>
              </a:spcAft>
              <a:buFont typeface="Arial" pitchFamily="34"/>
              <a:buChar char="•"/>
              <a:defRPr/>
            </a:pPr>
            <a:r>
              <a:rPr dirty="0"/>
              <a:t>Gestionar (abrir/cerrar) puertos de red </a:t>
            </a:r>
          </a:p>
          <a:p>
            <a:pPr lvl="1" eaLnBrk="1" fontAlgn="auto" hangingPunct="1">
              <a:lnSpc>
                <a:spcPct val="70000"/>
              </a:lnSpc>
              <a:spcAft>
                <a:spcPts val="0"/>
              </a:spcAft>
              <a:buFont typeface="Arial" pitchFamily="34"/>
              <a:buChar char="•"/>
              <a:defRPr/>
            </a:pPr>
            <a:r>
              <a:rPr dirty="0"/>
              <a:t>En el servidor </a:t>
            </a:r>
          </a:p>
          <a:p>
            <a:pPr lvl="1" eaLnBrk="1" fontAlgn="auto" hangingPunct="1">
              <a:lnSpc>
                <a:spcPct val="70000"/>
              </a:lnSpc>
              <a:spcAft>
                <a:spcPts val="0"/>
              </a:spcAft>
              <a:buFont typeface="Arial" pitchFamily="34"/>
              <a:buChar char="•"/>
              <a:defRPr/>
            </a:pPr>
            <a:r>
              <a:rPr dirty="0"/>
              <a:t>En el </a:t>
            </a:r>
            <a:r>
              <a:rPr dirty="0" err="1"/>
              <a:t>router</a:t>
            </a:r>
            <a:r>
              <a:rPr dirty="0"/>
              <a:t>, para permitir acceso remoto desde casa (en su caso) o desde otras subredes</a:t>
            </a:r>
          </a:p>
          <a:p>
            <a:pPr eaLnBrk="1" fontAlgn="auto" hangingPunct="1">
              <a:lnSpc>
                <a:spcPct val="70000"/>
              </a:lnSpc>
              <a:spcAft>
                <a:spcPts val="0"/>
              </a:spcAft>
              <a:buFont typeface="Arial" pitchFamily="34"/>
              <a:buChar char="•"/>
              <a:defRPr/>
            </a:pPr>
            <a:r>
              <a:rPr dirty="0">
                <a:highlight>
                  <a:srgbClr val="FFFFFF"/>
                </a:highlight>
                <a:cs typeface="Times New Roman" pitchFamily="18"/>
              </a:rPr>
              <a:t>Cuentas de usuario:</a:t>
            </a:r>
          </a:p>
          <a:p>
            <a:pPr lvl="1" eaLnBrk="1" fontAlgn="auto" hangingPunct="1">
              <a:lnSpc>
                <a:spcPct val="70000"/>
              </a:lnSpc>
              <a:spcAft>
                <a:spcPts val="0"/>
              </a:spcAft>
              <a:buFont typeface="Arial" pitchFamily="34"/>
              <a:buChar char="•"/>
              <a:defRPr/>
            </a:pPr>
            <a:r>
              <a:rPr dirty="0">
                <a:highlight>
                  <a:srgbClr val="FFFFFF"/>
                </a:highlight>
                <a:cs typeface="Times New Roman" pitchFamily="18"/>
              </a:rPr>
              <a:t>GitHub (HACS), Google (</a:t>
            </a:r>
            <a:r>
              <a:rPr dirty="0" err="1">
                <a:highlight>
                  <a:srgbClr val="FFFFFF"/>
                </a:highlight>
                <a:cs typeface="Times New Roman" pitchFamily="18"/>
              </a:rPr>
              <a:t>TailScale</a:t>
            </a:r>
            <a:r>
              <a:rPr dirty="0">
                <a:highlight>
                  <a:srgbClr val="FFFFFF"/>
                </a:highlight>
                <a:cs typeface="Times New Roman" pitchFamily="18"/>
              </a:rPr>
              <a:t>)</a:t>
            </a:r>
          </a:p>
          <a:p>
            <a:pPr eaLnBrk="1" fontAlgn="auto" hangingPunct="1">
              <a:lnSpc>
                <a:spcPct val="70000"/>
              </a:lnSpc>
              <a:spcAft>
                <a:spcPts val="0"/>
              </a:spcAft>
              <a:buFont typeface="Arial" pitchFamily="34"/>
              <a:buChar char="•"/>
              <a:defRPr/>
            </a:pPr>
            <a:r>
              <a:rPr dirty="0">
                <a:highlight>
                  <a:srgbClr val="FFFFFF"/>
                </a:highlight>
                <a:cs typeface="Times New Roman" pitchFamily="18"/>
              </a:rPr>
              <a:t>Descargar el material del curso de:</a:t>
            </a:r>
          </a:p>
          <a:p>
            <a:pPr lvl="1" eaLnBrk="1" fontAlgn="auto" hangingPunct="1">
              <a:lnSpc>
                <a:spcPct val="70000"/>
              </a:lnSpc>
              <a:spcAft>
                <a:spcPts val="0"/>
              </a:spcAft>
              <a:buFont typeface="Arial" pitchFamily="34"/>
              <a:buChar char="•"/>
              <a:defRPr/>
            </a:pPr>
            <a:r>
              <a:rPr dirty="0">
                <a:highlight>
                  <a:srgbClr val="FFFFFF"/>
                </a:highlight>
                <a:cs typeface="Times New Roman" pitchFamily="18"/>
                <a:hlinkClick r:id="rId2"/>
              </a:rPr>
              <a:t>http://git</a:t>
            </a: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r>
              <a:rPr dirty="0">
                <a:highlight>
                  <a:srgbClr val="FFFFFF"/>
                </a:highlight>
                <a:cs typeface="Times New Roman" pitchFamily="18"/>
              </a:rPr>
              <a:t>Lista de dispositivos para el proyecto:</a:t>
            </a:r>
          </a:p>
          <a:p>
            <a:pPr lvl="1" eaLnBrk="1" fontAlgn="auto" hangingPunct="1">
              <a:lnSpc>
                <a:spcPct val="70000"/>
              </a:lnSpc>
              <a:spcAft>
                <a:spcPts val="0"/>
              </a:spcAft>
              <a:buFont typeface="Arial" pitchFamily="34"/>
              <a:buChar char="•"/>
              <a:defRPr/>
            </a:pPr>
            <a:r>
              <a:rPr dirty="0">
                <a:highlight>
                  <a:srgbClr val="FFFFFF"/>
                </a:highlight>
                <a:cs typeface="Times New Roman" pitchFamily="18"/>
              </a:rPr>
              <a:t>Enlace a la lista de la compra (</a:t>
            </a:r>
            <a:r>
              <a:rPr dirty="0" err="1">
                <a:highlight>
                  <a:srgbClr val="FFFFFF"/>
                </a:highlight>
                <a:cs typeface="Times New Roman" pitchFamily="18"/>
              </a:rPr>
              <a:t>shelly</a:t>
            </a:r>
            <a:r>
              <a:rPr dirty="0">
                <a:highlight>
                  <a:srgbClr val="FFFFFF"/>
                </a:highlight>
                <a:cs typeface="Times New Roman" pitchFamily="18"/>
              </a:rPr>
              <a:t>, altavoces Google Alexa)</a:t>
            </a:r>
          </a:p>
          <a:p>
            <a:pPr lvl="1" eaLnBrk="1" fontAlgn="auto" hangingPunct="1">
              <a:lnSpc>
                <a:spcPct val="70000"/>
              </a:lnSpc>
              <a:spcAft>
                <a:spcPts val="0"/>
              </a:spcAft>
              <a:buFont typeface="Arial" pitchFamily="34"/>
              <a:buChar char="•"/>
              <a:defRPr/>
            </a:pP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0D863D7-ED5B-0EDF-94C3-4327604E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858" y="633413"/>
            <a:ext cx="4405867" cy="56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p:txBody>
          <a:bodyPr>
            <a:normAutofit/>
          </a:bodyPr>
          <a:lstStyle/>
          <a:p>
            <a:pPr marL="285750" indent="-285750" eaLnBrk="1" fontAlgn="auto" hangingPunct="1">
              <a:spcBef>
                <a:spcPts val="0"/>
              </a:spcBef>
              <a:spcAft>
                <a:spcPts val="0"/>
              </a:spcAft>
              <a:buFont typeface="Arial" pitchFamily="34"/>
              <a:buChar char="•"/>
              <a:defRPr/>
            </a:pPr>
            <a:r>
              <a:rPr sz="3000" kern="0" dirty="0"/>
              <a:t>Sensor</a:t>
            </a:r>
            <a:r>
              <a:rPr sz="3000" b="1" kern="0" dirty="0"/>
              <a:t> </a:t>
            </a:r>
            <a:r>
              <a:rPr sz="3000" b="1" kern="0" dirty="0">
                <a:solidFill>
                  <a:srgbClr val="0070C0"/>
                </a:solidFill>
              </a:rPr>
              <a:t>Shelly Plus H&amp;T</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Temperatura y humedad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Conectividad </a:t>
            </a:r>
            <a:r>
              <a:rPr sz="2600" kern="0" dirty="0" err="1">
                <a:solidFill>
                  <a:srgbClr val="333333"/>
                </a:solidFill>
                <a:latin typeface="Arial" pitchFamily="34"/>
                <a:cs typeface="Arial" pitchFamily="34"/>
              </a:rPr>
              <a:t>Wi</a:t>
            </a:r>
            <a:r>
              <a:rPr sz="2600" kern="0" dirty="0">
                <a:solidFill>
                  <a:srgbClr val="333333"/>
                </a:solidFill>
                <a:latin typeface="Arial" pitchFamily="34"/>
                <a:cs typeface="Arial" pitchFamily="34"/>
              </a:rPr>
              <a:t>-Fi 2.4Ghz</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USB tipo C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4 pilas AA de 1,5 V (no incluidas)</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Bajo consumo de batería (hasta 1 año)</a:t>
            </a:r>
            <a:r>
              <a:rPr sz="2600" kern="0" dirty="0">
                <a:solidFill>
                  <a:srgbClr val="333333"/>
                </a:solidFill>
                <a:latin typeface="Open Sans" pitchFamily="34"/>
                <a:cs typeface="Open Sans" pitchFamily="34"/>
              </a:rPr>
              <a:t>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Inclusión de Bluetooth</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Montaje en pared o superficie</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Compatible con Alexa, Google Home, Android</a:t>
            </a:r>
            <a:endParaRPr sz="2200" kern="0" dirty="0">
              <a:solidFill>
                <a:srgbClr val="484848"/>
              </a:solidFill>
              <a:latin typeface="Open Sans" pitchFamily="34"/>
              <a:cs typeface="Open Sans" pitchFamily="34"/>
            </a:endParaRPr>
          </a:p>
          <a:p>
            <a:pPr marL="742950" lvl="1" indent="-285750" eaLnBrk="1" fontAlgn="auto" hangingPunct="1">
              <a:spcBef>
                <a:spcPts val="0"/>
              </a:spcBef>
              <a:spcAft>
                <a:spcPts val="0"/>
              </a:spcAft>
              <a:buFont typeface="Arial" pitchFamily="34"/>
              <a:buChar char="•"/>
              <a:defRPr/>
            </a:pPr>
            <a:r>
              <a:rPr sz="2600" kern="0" dirty="0"/>
              <a:t>Almacenamiento de datos </a:t>
            </a:r>
          </a:p>
          <a:p>
            <a:pPr marL="742950" lvl="1" indent="-285750" eaLnBrk="1" fontAlgn="auto" hangingPunct="1">
              <a:spcBef>
                <a:spcPts val="0"/>
              </a:spcBef>
              <a:spcAft>
                <a:spcPts val="0"/>
              </a:spcAft>
              <a:buFont typeface="Arial" pitchFamily="34"/>
              <a:buChar char="•"/>
              <a:defRPr/>
            </a:pPr>
            <a:r>
              <a:rPr lang="en-US" sz="2600" kern="0" dirty="0">
                <a:hlinkClick r:id="rId4"/>
              </a:rPr>
              <a:t>Shelly Plus H&amp;T (shellyspain.com)</a:t>
            </a: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738187"/>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En modo cliente, el dispositivo visualiza la Temperatura, humedad, % batería, Conectividad </a:t>
            </a:r>
            <a:r>
              <a:rPr lang="es-ES" sz="1400" kern="0" dirty="0" err="1">
                <a:solidFill>
                  <a:srgbClr val="000000"/>
                </a:solidFill>
                <a:latin typeface="Aptos"/>
              </a:rPr>
              <a:t>WiFi</a:t>
            </a:r>
            <a:r>
              <a:rPr lang="es-ES" sz="1400" kern="0" dirty="0">
                <a:solidFill>
                  <a:srgbClr val="000000"/>
                </a:solidFill>
                <a:latin typeface="Aptos"/>
              </a:rPr>
              <a:t>, Cloud</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pic>
        <p:nvPicPr>
          <p:cNvPr id="20482" name="Picture 5" descr="Wiring a Shelly 1 PM for Home Automation Smart Light Switch - YouTube">
            <a:extLst>
              <a:ext uri="{FF2B5EF4-FFF2-40B4-BE49-F238E27FC236}">
                <a16:creationId xmlns:a16="http://schemas.microsoft.com/office/drawing/2014/main" id="{B5C43245-8703-65B6-8608-6EBB5F17C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38" y="411163"/>
            <a:ext cx="48895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351338"/>
          </a:xfrm>
        </p:spPr>
        <p:txBody>
          <a:bodyPr>
            <a:normAutofit/>
          </a:bodyPr>
          <a:lstStyle/>
          <a:p>
            <a:pPr marL="0" indent="0" eaLnBrk="1" fontAlgn="auto" hangingPunct="1">
              <a:lnSpc>
                <a:spcPct val="100000"/>
              </a:lnSpc>
              <a:spcBef>
                <a:spcPts val="0"/>
              </a:spcBef>
              <a:spcAft>
                <a:spcPts val="0"/>
              </a:spcAft>
              <a:buFont typeface="Arial" pitchFamily="34"/>
              <a:buNone/>
              <a:defRPr/>
            </a:pPr>
            <a:endParaRPr sz="2400" b="1" kern="0"/>
          </a:p>
          <a:p>
            <a:pPr marL="285750" indent="-285750" eaLnBrk="1" fontAlgn="auto" hangingPunct="1">
              <a:lnSpc>
                <a:spcPct val="100000"/>
              </a:lnSpc>
              <a:spcBef>
                <a:spcPts val="0"/>
              </a:spcBef>
              <a:spcAft>
                <a:spcPts val="0"/>
              </a:spcAft>
              <a:buFont typeface="Arial" pitchFamily="34"/>
              <a:buChar char="•"/>
              <a:defRPr/>
            </a:pPr>
            <a:r>
              <a:rPr sz="2400" b="1" kern="0"/>
              <a:t>Configuración</a:t>
            </a:r>
            <a:r>
              <a:rPr sz="2400" kern="0"/>
              <a:t> del sensor </a:t>
            </a:r>
            <a:r>
              <a:rPr sz="2400" b="1" kern="0">
                <a:solidFill>
                  <a:srgbClr val="0070C0"/>
                </a:solidFill>
              </a:rPr>
              <a:t>Shelly Plus H&amp;T </a:t>
            </a:r>
          </a:p>
          <a:p>
            <a:pPr marL="971550" lvl="1" indent="-514350" eaLnBrk="1" fontAlgn="auto" hangingPunct="1">
              <a:lnSpc>
                <a:spcPct val="100000"/>
              </a:lnSpc>
              <a:spcBef>
                <a:spcPts val="0"/>
              </a:spcBef>
              <a:spcAft>
                <a:spcPts val="0"/>
              </a:spcAft>
              <a:buFont typeface="Aptos Display"/>
              <a:buAutoNum type="arabicPeriod"/>
              <a:defRPr/>
            </a:pPr>
            <a:r>
              <a:rPr kern="0"/>
              <a:t>Abrir la cubierta del dispositivo </a:t>
            </a:r>
          </a:p>
          <a:p>
            <a:pPr marL="971550" lvl="1" indent="-514350" eaLnBrk="1" fontAlgn="auto" hangingPunct="1">
              <a:lnSpc>
                <a:spcPct val="100000"/>
              </a:lnSpc>
              <a:spcBef>
                <a:spcPts val="0"/>
              </a:spcBef>
              <a:spcAft>
                <a:spcPts val="0"/>
              </a:spcAft>
              <a:buFont typeface="Aptos Display"/>
              <a:buAutoNum type="arabicPeriod"/>
              <a:defRPr/>
            </a:pPr>
            <a:r>
              <a:rPr kern="0"/>
              <a:t>Colocar las 4 pilas en las ranuras</a:t>
            </a:r>
          </a:p>
          <a:p>
            <a:pPr marL="971550" lvl="1" indent="-514350" eaLnBrk="1" fontAlgn="auto" hangingPunct="1">
              <a:lnSpc>
                <a:spcPct val="100000"/>
              </a:lnSpc>
              <a:spcBef>
                <a:spcPts val="0"/>
              </a:spcBef>
              <a:spcAft>
                <a:spcPts val="0"/>
              </a:spcAft>
              <a:buFont typeface="Aptos Display"/>
              <a:buAutoNum type="arabicPeriod"/>
              <a:defRPr/>
            </a:pPr>
            <a:r>
              <a:rPr kern="0">
                <a:solidFill>
                  <a:srgbClr val="333333"/>
                </a:solidFill>
                <a:cs typeface="Arial" pitchFamily="34"/>
              </a:rPr>
              <a:t>Presionar el botón </a:t>
            </a:r>
            <a:r>
              <a:rPr b="1" kern="0">
                <a:solidFill>
                  <a:srgbClr val="333333"/>
                </a:solidFill>
                <a:cs typeface="Arial" pitchFamily="34"/>
              </a:rPr>
              <a:t>Reset</a:t>
            </a:r>
            <a:r>
              <a:rPr kern="0">
                <a:solidFill>
                  <a:srgbClr val="333333"/>
                </a:solidFill>
                <a:cs typeface="Arial" pitchFamily="34"/>
              </a:rPr>
              <a:t> para poner el dispositivo en </a:t>
            </a:r>
          </a:p>
          <a:p>
            <a:pPr marL="457200" lvl="1" indent="0" eaLnBrk="1" fontAlgn="auto" hangingPunct="1">
              <a:lnSpc>
                <a:spcPct val="100000"/>
              </a:lnSpc>
              <a:spcBef>
                <a:spcPts val="0"/>
              </a:spcBef>
              <a:spcAft>
                <a:spcPts val="0"/>
              </a:spcAft>
              <a:buFont typeface="Arial" pitchFamily="34"/>
              <a:buNone/>
              <a:defRPr/>
            </a:pPr>
            <a:r>
              <a:rPr kern="0">
                <a:solidFill>
                  <a:srgbClr val="333333"/>
                </a:solidFill>
                <a:cs typeface="Arial" pitchFamily="34"/>
              </a:rPr>
              <a:t>        modo </a:t>
            </a:r>
            <a:r>
              <a:rPr b="1" kern="0">
                <a:solidFill>
                  <a:srgbClr val="0070C0"/>
                </a:solidFill>
                <a:cs typeface="Arial" pitchFamily="34"/>
              </a:rPr>
              <a:t>Access Point (AP)</a:t>
            </a:r>
          </a:p>
          <a:p>
            <a:pPr marL="914400" lvl="1" indent="-457200" eaLnBrk="1" fontAlgn="auto" hangingPunct="1">
              <a:lnSpc>
                <a:spcPct val="100000"/>
              </a:lnSpc>
              <a:spcBef>
                <a:spcPts val="0"/>
              </a:spcBef>
              <a:spcAft>
                <a:spcPts val="0"/>
              </a:spcAft>
              <a:buFont typeface="Aptos Display"/>
              <a:buAutoNum type="arabicPeriod" startAt="4"/>
              <a:defRPr/>
            </a:pPr>
            <a:r>
              <a:rPr kern="0"/>
              <a:t>Desde otro dispositivo WiFi (por ejemplo, un móvil) conéctate al AP </a:t>
            </a:r>
          </a:p>
          <a:p>
            <a:pPr marL="457200" lvl="1" indent="0" eaLnBrk="1" fontAlgn="auto" hangingPunct="1">
              <a:lnSpc>
                <a:spcPct val="100000"/>
              </a:lnSpc>
              <a:spcBef>
                <a:spcPts val="0"/>
              </a:spcBef>
              <a:spcAft>
                <a:spcPts val="0"/>
              </a:spcAft>
              <a:buFont typeface="Arial" pitchFamily="34"/>
              <a:buNone/>
              <a:defRPr/>
            </a:pPr>
            <a:r>
              <a:rPr kern="0"/>
              <a:t>	</a:t>
            </a:r>
            <a:r>
              <a:rPr kern="0">
                <a:latin typeface="Wingdings" pitchFamily="2"/>
              </a:rPr>
              <a:t></a:t>
            </a:r>
            <a:r>
              <a:rPr kern="0"/>
              <a:t> Escanear las redes WiFi y conectar al </a:t>
            </a:r>
            <a:r>
              <a:rPr b="1" kern="0">
                <a:solidFill>
                  <a:srgbClr val="0070C0"/>
                </a:solidFill>
              </a:rPr>
              <a:t>SSID=Shelly-HTGT-&lt;dir MAC&gt;</a:t>
            </a:r>
          </a:p>
          <a:p>
            <a:pPr marL="914400" lvl="1" indent="-457200" eaLnBrk="1" fontAlgn="auto" hangingPunct="1">
              <a:lnSpc>
                <a:spcPct val="100000"/>
              </a:lnSpc>
              <a:spcBef>
                <a:spcPts val="0"/>
              </a:spcBef>
              <a:spcAft>
                <a:spcPts val="0"/>
              </a:spcAft>
              <a:buFont typeface="Aptos Display"/>
              <a:buAutoNum type="arabicPeriod" startAt="4"/>
              <a:defRPr/>
            </a:pPr>
            <a:r>
              <a:rPr kern="0"/>
              <a:t>Abrir un navegador desde el dispositivo y escribir la URL </a:t>
            </a:r>
            <a:r>
              <a:rPr kern="0">
                <a:solidFill>
                  <a:srgbClr val="0070C0"/>
                </a:solidFill>
                <a:hlinkClick r:id="rId4"/>
              </a:rPr>
              <a:t>http://192.168.33.1</a:t>
            </a:r>
            <a:endParaRPr kern="0">
              <a:solidFill>
                <a:srgbClr val="0070C0"/>
              </a:solidFill>
            </a:endParaRPr>
          </a:p>
          <a:p>
            <a:pPr marL="971550" lvl="1" indent="-514350" eaLnBrk="1" fontAlgn="auto" hangingPunct="1">
              <a:lnSpc>
                <a:spcPct val="80000"/>
              </a:lnSpc>
              <a:spcBef>
                <a:spcPts val="0"/>
              </a:spcBef>
              <a:spcAft>
                <a:spcPts val="0"/>
              </a:spcAft>
              <a:buFont typeface="Aptos Display"/>
              <a:buAutoNum type="arabicPeriod" startAt="4"/>
              <a:defRPr/>
            </a:pPr>
            <a:r>
              <a:rPr kern="0"/>
              <a:t>Actualizar el firmware del dispositivo a la última versión en Settings </a:t>
            </a:r>
            <a:r>
              <a:rPr kern="0">
                <a:latin typeface="Wingdings" pitchFamily="2"/>
              </a:rPr>
              <a:t></a:t>
            </a:r>
            <a:r>
              <a:rPr kern="0"/>
              <a:t> Firmware</a:t>
            </a:r>
          </a:p>
          <a:p>
            <a:pPr marL="457200" lvl="1" indent="0" eaLnBrk="1" fontAlgn="auto" hangingPunct="1">
              <a:lnSpc>
                <a:spcPct val="80000"/>
              </a:lnSpc>
              <a:spcBef>
                <a:spcPts val="0"/>
              </a:spcBef>
              <a:spcAft>
                <a:spcPts val="0"/>
              </a:spcAft>
              <a:buFont typeface="Arial" pitchFamily="34"/>
              <a:buNone/>
              <a:defRPr/>
            </a:pPr>
            <a:endParaRPr kern="0"/>
          </a:p>
          <a:p>
            <a:pPr marL="971550" lvl="1" indent="-514350" eaLnBrk="1" fontAlgn="auto" hangingPunct="1">
              <a:lnSpc>
                <a:spcPct val="100000"/>
              </a:lnSpc>
              <a:spcBef>
                <a:spcPts val="0"/>
              </a:spcBef>
              <a:spcAft>
                <a:spcPts val="0"/>
              </a:spcAft>
              <a:buFont typeface="Aptos Display"/>
              <a:buAutoNum type="arabicPeriod" startAt="4"/>
              <a:defRPr/>
            </a:pPr>
            <a:endParaRPr kern="0"/>
          </a:p>
          <a:p>
            <a:pPr marL="457200" lvl="1" indent="0" eaLnBrk="1" fontAlgn="auto" hangingPunct="1">
              <a:lnSpc>
                <a:spcPct val="100000"/>
              </a:lnSpc>
              <a:spcBef>
                <a:spcPts val="0"/>
              </a:spcBef>
              <a:spcAft>
                <a:spcPts val="0"/>
              </a:spcAft>
              <a:buFont typeface="Arial" pitchFamily="34"/>
              <a:buNone/>
              <a:defRPr/>
            </a:pPr>
            <a:endParaRPr b="1" kern="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7A0E3690-3BDD-A154-8710-6B623672EE31}"/>
              </a:ext>
            </a:extLst>
          </p:cNvPr>
          <p:cNvSpPr txBox="1">
            <a:spLocks noGrp="1"/>
          </p:cNvSpPr>
          <p:nvPr>
            <p:ph idx="1"/>
          </p:nvPr>
        </p:nvSpPr>
        <p:spPr/>
        <p:txBody>
          <a:bodyPr>
            <a:normAutofit/>
          </a:bodyPr>
          <a:lstStyle/>
          <a:p>
            <a:pPr marL="285750" indent="-285750" eaLnBrk="1" fontAlgn="auto" hangingPunct="1">
              <a:lnSpc>
                <a:spcPct val="100000"/>
              </a:lnSpc>
              <a:spcBef>
                <a:spcPts val="0"/>
              </a:spcBef>
              <a:spcAft>
                <a:spcPts val="0"/>
              </a:spcAft>
              <a:buFont typeface="Arial" pitchFamily="34"/>
              <a:buChar char="•"/>
              <a:defRPr/>
            </a:pPr>
            <a:r>
              <a:rPr sz="3200" kern="0"/>
              <a:t>Existen dos posibilidades:</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la </a:t>
            </a:r>
            <a:r>
              <a:rPr sz="2800" b="1" kern="0">
                <a:solidFill>
                  <a:srgbClr val="0070C0"/>
                </a:solidFill>
                <a:latin typeface="Arial" pitchFamily="34"/>
                <a:cs typeface="Arial" pitchFamily="34"/>
              </a:rPr>
              <a:t>integración oficial </a:t>
            </a:r>
            <a:r>
              <a:rPr sz="2800" kern="0">
                <a:solidFill>
                  <a:srgbClr val="333333"/>
                </a:solidFill>
                <a:latin typeface="Arial" pitchFamily="34"/>
                <a:cs typeface="Arial" pitchFamily="34"/>
              </a:rPr>
              <a:t>del fabricante Shelly</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a:t>
            </a:r>
            <a:r>
              <a:rPr sz="2800" b="1" kern="0">
                <a:solidFill>
                  <a:srgbClr val="0070C0"/>
                </a:solidFill>
                <a:latin typeface="Arial" pitchFamily="34"/>
                <a:cs typeface="Arial" pitchFamily="34"/>
              </a:rPr>
              <a:t>MQTT (Message Queue Telemetry Transport)</a:t>
            </a:r>
          </a:p>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2531" name="Rectangle 3">
            <a:extLst>
              <a:ext uri="{FF2B5EF4-FFF2-40B4-BE49-F238E27FC236}">
                <a16:creationId xmlns:a16="http://schemas.microsoft.com/office/drawing/2014/main" id="{78DFDFD3-AB33-9EFB-F289-08D0FD990609}"/>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0BF75D4B-A436-98AD-9F8D-87D061E218B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6">
            <a:extLst>
              <a:ext uri="{FF2B5EF4-FFF2-40B4-BE49-F238E27FC236}">
                <a16:creationId xmlns:a16="http://schemas.microsoft.com/office/drawing/2014/main" id="{8D282753-A372-6F50-49BC-626D874CF43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r>
              <a:rPr sz="1800" kern="0" dirty="0"/>
              <a:t>Desde otro dispositivo en la red </a:t>
            </a:r>
            <a:r>
              <a:rPr sz="1800" kern="0" dirty="0" err="1"/>
              <a:t>WiFi</a:t>
            </a:r>
            <a:r>
              <a:rPr sz="18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1800" kern="0" dirty="0">
                <a:latin typeface="Wingdings" pitchFamily="2"/>
              </a:rPr>
              <a:t></a:t>
            </a:r>
            <a:r>
              <a:rPr sz="1800" kern="0" dirty="0"/>
              <a:t> Escanear las redes </a:t>
            </a:r>
            <a:r>
              <a:rPr sz="1800" kern="0" dirty="0" err="1"/>
              <a:t>WiFi</a:t>
            </a:r>
            <a:r>
              <a:rPr sz="1800" kern="0" dirty="0"/>
              <a:t> y conectar al </a:t>
            </a:r>
            <a:r>
              <a:rPr sz="1800" b="1" kern="0" dirty="0">
                <a:solidFill>
                  <a:srgbClr val="0070C0"/>
                </a:solidFill>
              </a:rPr>
              <a:t>SSID Shelly-HTGT-&lt;</a:t>
            </a:r>
            <a:r>
              <a:rPr sz="1800" b="1" kern="0" dirty="0" err="1">
                <a:solidFill>
                  <a:srgbClr val="0070C0"/>
                </a:solidFill>
              </a:rPr>
              <a:t>dir</a:t>
            </a:r>
            <a:r>
              <a:rPr sz="18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1800" kern="0" dirty="0"/>
              <a:t>Abrir un navegador y escribir la URL </a:t>
            </a:r>
            <a:r>
              <a:rPr sz="1800" kern="0" dirty="0">
                <a:solidFill>
                  <a:srgbClr val="0070C0"/>
                </a:solidFill>
                <a:hlinkClick r:id="rId2"/>
              </a:rPr>
              <a:t>http://192.168.33.1</a:t>
            </a:r>
            <a:endParaRPr sz="1800" kern="0" dirty="0">
              <a:solidFill>
                <a:srgbClr val="0070C0"/>
              </a:solidFill>
            </a:endParaRPr>
          </a:p>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la </a:t>
            </a:r>
            <a:r>
              <a:rPr sz="1800" b="1" kern="0" dirty="0" err="1"/>
              <a:t>WiFi</a:t>
            </a:r>
            <a:r>
              <a:rPr sz="1800" b="1" kern="0" dirty="0"/>
              <a:t> del dispositivo:</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Network </a:t>
            </a:r>
            <a:r>
              <a:rPr sz="1800" kern="0" dirty="0" err="1"/>
              <a:t>Settings</a:t>
            </a:r>
            <a:r>
              <a:rPr sz="1800" kern="0" dirty="0"/>
              <a:t> </a:t>
            </a:r>
            <a:r>
              <a:rPr sz="1800" kern="0" dirty="0">
                <a:latin typeface="Wingdings" pitchFamily="2"/>
              </a:rPr>
              <a:t></a:t>
            </a:r>
            <a:r>
              <a:rPr sz="1800" kern="0" dirty="0"/>
              <a:t> </a:t>
            </a:r>
            <a:r>
              <a:rPr sz="1800" kern="0" dirty="0" err="1"/>
              <a:t>WiFi</a:t>
            </a:r>
            <a:r>
              <a:rPr sz="1800" kern="0" dirty="0"/>
              <a:t> </a:t>
            </a:r>
            <a:r>
              <a:rPr sz="1800" kern="0" dirty="0">
                <a:latin typeface="Wingdings" pitchFamily="2"/>
              </a:rPr>
              <a:t></a:t>
            </a:r>
            <a:r>
              <a:rPr sz="1800" kern="0" dirty="0"/>
              <a:t> </a:t>
            </a:r>
            <a:r>
              <a:rPr sz="1800" kern="0" dirty="0" err="1"/>
              <a:t>WiFi</a:t>
            </a:r>
            <a:r>
              <a:rPr sz="1800" kern="0" dirty="0"/>
              <a:t> </a:t>
            </a:r>
            <a:r>
              <a:rPr sz="1800" kern="0" dirty="0" err="1"/>
              <a:t>Settings</a:t>
            </a:r>
            <a:r>
              <a:rPr sz="1800" kern="0" dirty="0"/>
              <a:t> 1</a:t>
            </a:r>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WiFi</a:t>
            </a:r>
            <a:r>
              <a:rPr sz="1800" kern="0" dirty="0"/>
              <a:t> Network</a:t>
            </a:r>
          </a:p>
          <a:p>
            <a:pPr lvl="1" eaLnBrk="1" fontAlgn="auto" hangingPunct="1">
              <a:lnSpc>
                <a:spcPct val="100000"/>
              </a:lnSpc>
              <a:spcBef>
                <a:spcPts val="0"/>
              </a:spcBef>
              <a:spcAft>
                <a:spcPts val="0"/>
              </a:spcAft>
              <a:buFont typeface="Arial" pitchFamily="34"/>
              <a:buChar char="•"/>
              <a:defRPr/>
            </a:pPr>
            <a:r>
              <a:rPr sz="1800" kern="0" dirty="0"/>
              <a:t>Manual </a:t>
            </a:r>
            <a:r>
              <a:rPr sz="1800" kern="0" dirty="0" err="1"/>
              <a:t>type</a:t>
            </a:r>
            <a:r>
              <a:rPr sz="1800" kern="0" dirty="0"/>
              <a:t> SSID </a:t>
            </a:r>
            <a:r>
              <a:rPr sz="1800" kern="0" dirty="0">
                <a:latin typeface="Wingdings" pitchFamily="2"/>
              </a:rPr>
              <a:t></a:t>
            </a:r>
            <a:r>
              <a:rPr sz="1800" kern="0" dirty="0"/>
              <a:t> Escribir el SSID de la red </a:t>
            </a:r>
            <a:r>
              <a:rPr sz="1800" kern="0" dirty="0" err="1"/>
              <a:t>WiFi</a:t>
            </a:r>
            <a:r>
              <a:rPr sz="1800" kern="0" dirty="0"/>
              <a:t> del servidor Home </a:t>
            </a:r>
            <a:r>
              <a:rPr sz="1800" kern="0" dirty="0" err="1"/>
              <a:t>Assistant</a:t>
            </a:r>
            <a:r>
              <a:rPr sz="1800" kern="0" dirty="0"/>
              <a:t> y el </a:t>
            </a:r>
            <a:r>
              <a:rPr sz="1800" kern="0" dirty="0" err="1"/>
              <a:t>password</a:t>
            </a:r>
            <a:endParaRPr sz="1800" kern="0" dirty="0"/>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a:p>
            <a:pPr lvl="1" eaLnBrk="1" fontAlgn="auto" hangingPunct="1">
              <a:lnSpc>
                <a:spcPct val="100000"/>
              </a:lnSpc>
              <a:spcBef>
                <a:spcPts val="0"/>
              </a:spcBef>
              <a:spcAft>
                <a:spcPts val="0"/>
              </a:spcAft>
              <a:buFont typeface="Arial" pitchFamily="34"/>
              <a:buChar char="•"/>
              <a:defRPr/>
            </a:pPr>
            <a:r>
              <a:rPr sz="1800" b="1" kern="0" dirty="0"/>
              <a:t>IMPORTANTE: </a:t>
            </a:r>
            <a:r>
              <a:rPr sz="1800" kern="0" dirty="0"/>
              <a:t>Al conectarnos a la red </a:t>
            </a:r>
            <a:r>
              <a:rPr sz="1800" kern="0" dirty="0" err="1"/>
              <a:t>WiFi</a:t>
            </a:r>
            <a:r>
              <a:rPr sz="1800" kern="0" dirty="0"/>
              <a:t> obtendremos una dirección IP por DHCP</a:t>
            </a:r>
          </a:p>
          <a:p>
            <a:pPr marL="914400" lvl="1" indent="-457200" eaLnBrk="1" fontAlgn="auto" hangingPunct="1">
              <a:lnSpc>
                <a:spcPct val="100000"/>
              </a:lnSpc>
              <a:spcBef>
                <a:spcPts val="0"/>
              </a:spcBef>
              <a:spcAft>
                <a:spcPts val="0"/>
              </a:spcAft>
              <a:buFont typeface="Aptos Display"/>
              <a:buAutoNum type="arabicPeriod" startAt="3"/>
              <a:defRPr/>
            </a:pPr>
            <a:endParaRPr sz="1800" b="1" kern="0" dirty="0"/>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el envío de datos a Home </a:t>
            </a:r>
            <a:r>
              <a:rPr sz="1800" b="1" kern="0" dirty="0" err="1"/>
              <a:t>Assistant</a:t>
            </a:r>
            <a:r>
              <a:rPr sz="1800" b="1" kern="0" dirty="0"/>
              <a:t>:</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DC6987BD-4016-0D6F-C3B5-4D6B482919A4}"/>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7593907-E39C-AC0F-1E00-035686CE3632}"/>
              </a:ext>
            </a:extLst>
          </p:cNvPr>
          <p:cNvSpPr txBox="1"/>
          <p:nvPr/>
        </p:nvSpPr>
        <p:spPr>
          <a:xfrm>
            <a:off x="309966" y="4417017"/>
            <a:ext cx="11359746" cy="1734546"/>
          </a:xfrm>
          <a:prstGeom prst="rect">
            <a:avLst/>
          </a:prstGeom>
          <a:solidFill>
            <a:schemeClr val="bg1">
              <a:lumMod val="95000"/>
            </a:schemeClr>
          </a:solidFill>
        </p:spPr>
        <p:txBody>
          <a:bodyPr wrap="square" rtlCol="0">
            <a:spAutoFit/>
          </a:bodyPr>
          <a:lstStyle/>
          <a:p>
            <a:endParaRPr lang="es-ES" dirty="0"/>
          </a:p>
        </p:txBody>
      </p:sp>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r>
              <a:rPr sz="1800" kern="0" dirty="0"/>
              <a:t>Desde otro dispositivo en la red </a:t>
            </a:r>
            <a:r>
              <a:rPr sz="1800" kern="0" dirty="0" err="1"/>
              <a:t>WiFi</a:t>
            </a:r>
            <a:r>
              <a:rPr sz="18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1800" kern="0" dirty="0">
                <a:latin typeface="Wingdings" pitchFamily="2"/>
              </a:rPr>
              <a:t></a:t>
            </a:r>
            <a:r>
              <a:rPr sz="1800" kern="0" dirty="0"/>
              <a:t> Escanear las redes </a:t>
            </a:r>
            <a:r>
              <a:rPr sz="1800" kern="0" dirty="0" err="1"/>
              <a:t>WiFi</a:t>
            </a:r>
            <a:r>
              <a:rPr sz="1800" kern="0" dirty="0"/>
              <a:t> y conectar al </a:t>
            </a:r>
            <a:r>
              <a:rPr sz="1800" b="1" kern="0" dirty="0">
                <a:solidFill>
                  <a:srgbClr val="0070C0"/>
                </a:solidFill>
              </a:rPr>
              <a:t>SSID Shelly-HTGT-&lt;</a:t>
            </a:r>
            <a:r>
              <a:rPr sz="1800" b="1" kern="0" dirty="0" err="1">
                <a:solidFill>
                  <a:srgbClr val="0070C0"/>
                </a:solidFill>
              </a:rPr>
              <a:t>dir</a:t>
            </a:r>
            <a:r>
              <a:rPr sz="18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1800" kern="0" dirty="0"/>
              <a:t>Abrir un navegador y escribir la URL </a:t>
            </a:r>
            <a:r>
              <a:rPr sz="1800" kern="0" dirty="0">
                <a:solidFill>
                  <a:srgbClr val="0070C0"/>
                </a:solidFill>
                <a:hlinkClick r:id="rId2"/>
              </a:rPr>
              <a:t>http://192.168.33.1</a:t>
            </a:r>
            <a:endParaRPr sz="1800" kern="0" dirty="0">
              <a:solidFill>
                <a:srgbClr val="0070C0"/>
              </a:solidFill>
            </a:endParaRPr>
          </a:p>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la </a:t>
            </a:r>
            <a:r>
              <a:rPr sz="1800" b="1" kern="0" dirty="0" err="1"/>
              <a:t>WiFi</a:t>
            </a:r>
            <a:r>
              <a:rPr sz="1800" b="1" kern="0" dirty="0"/>
              <a:t> del dispositivo:</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Network </a:t>
            </a:r>
            <a:r>
              <a:rPr sz="1800" kern="0" dirty="0" err="1"/>
              <a:t>Settings</a:t>
            </a:r>
            <a:r>
              <a:rPr sz="1800" kern="0" dirty="0"/>
              <a:t> </a:t>
            </a:r>
            <a:r>
              <a:rPr sz="1800" kern="0" dirty="0">
                <a:latin typeface="Wingdings" pitchFamily="2"/>
              </a:rPr>
              <a:t></a:t>
            </a:r>
            <a:r>
              <a:rPr sz="1800" kern="0" dirty="0"/>
              <a:t> </a:t>
            </a:r>
            <a:r>
              <a:rPr sz="1800" kern="0" dirty="0" err="1"/>
              <a:t>WiFi</a:t>
            </a:r>
            <a:r>
              <a:rPr sz="1800" kern="0" dirty="0"/>
              <a:t> </a:t>
            </a:r>
            <a:r>
              <a:rPr sz="1800" kern="0" dirty="0">
                <a:latin typeface="Wingdings" pitchFamily="2"/>
              </a:rPr>
              <a:t></a:t>
            </a:r>
            <a:r>
              <a:rPr sz="1800" kern="0" dirty="0"/>
              <a:t> </a:t>
            </a:r>
            <a:r>
              <a:rPr sz="1800" kern="0" dirty="0" err="1"/>
              <a:t>WiFi</a:t>
            </a:r>
            <a:r>
              <a:rPr sz="1800" kern="0" dirty="0"/>
              <a:t> </a:t>
            </a:r>
            <a:r>
              <a:rPr sz="1800" kern="0" dirty="0" err="1"/>
              <a:t>Settings</a:t>
            </a:r>
            <a:r>
              <a:rPr sz="1800" kern="0" dirty="0"/>
              <a:t> 1</a:t>
            </a:r>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WiFi</a:t>
            </a:r>
            <a:r>
              <a:rPr sz="1800" kern="0" dirty="0"/>
              <a:t> Network</a:t>
            </a:r>
          </a:p>
          <a:p>
            <a:pPr lvl="1" eaLnBrk="1" fontAlgn="auto" hangingPunct="1">
              <a:lnSpc>
                <a:spcPct val="100000"/>
              </a:lnSpc>
              <a:spcBef>
                <a:spcPts val="0"/>
              </a:spcBef>
              <a:spcAft>
                <a:spcPts val="0"/>
              </a:spcAft>
              <a:buFont typeface="Arial" pitchFamily="34"/>
              <a:buChar char="•"/>
              <a:defRPr/>
            </a:pPr>
            <a:r>
              <a:rPr sz="1800" kern="0" dirty="0"/>
              <a:t>Manual </a:t>
            </a:r>
            <a:r>
              <a:rPr sz="1800" kern="0" dirty="0" err="1"/>
              <a:t>type</a:t>
            </a:r>
            <a:r>
              <a:rPr sz="1800" kern="0" dirty="0"/>
              <a:t> SSID </a:t>
            </a:r>
            <a:r>
              <a:rPr sz="1800" kern="0" dirty="0">
                <a:latin typeface="Wingdings" pitchFamily="2"/>
              </a:rPr>
              <a:t></a:t>
            </a:r>
            <a:r>
              <a:rPr sz="1800" kern="0" dirty="0"/>
              <a:t> Escribir el SSID de la red </a:t>
            </a:r>
            <a:r>
              <a:rPr sz="1800" kern="0" dirty="0" err="1"/>
              <a:t>WiFi</a:t>
            </a:r>
            <a:r>
              <a:rPr sz="1800" kern="0" dirty="0"/>
              <a:t> del servidor Home </a:t>
            </a:r>
            <a:r>
              <a:rPr sz="1800" kern="0" dirty="0" err="1"/>
              <a:t>Assistant</a:t>
            </a:r>
            <a:r>
              <a:rPr sz="1800" kern="0" dirty="0"/>
              <a:t> y el </a:t>
            </a:r>
            <a:r>
              <a:rPr sz="1800" kern="0" dirty="0" err="1"/>
              <a:t>password</a:t>
            </a:r>
            <a:endParaRPr sz="1800" kern="0" dirty="0"/>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a:p>
            <a:pPr lvl="1" eaLnBrk="1" fontAlgn="auto" hangingPunct="1">
              <a:lnSpc>
                <a:spcPct val="100000"/>
              </a:lnSpc>
              <a:spcBef>
                <a:spcPts val="0"/>
              </a:spcBef>
              <a:spcAft>
                <a:spcPts val="0"/>
              </a:spcAft>
              <a:buFont typeface="Arial" pitchFamily="34"/>
              <a:buChar char="•"/>
              <a:defRPr/>
            </a:pPr>
            <a:r>
              <a:rPr sz="1800" b="1" kern="0" dirty="0"/>
              <a:t>IMPORTANTE: </a:t>
            </a:r>
            <a:r>
              <a:rPr sz="1800" kern="0" dirty="0"/>
              <a:t>Al conectarnos a la red </a:t>
            </a:r>
            <a:r>
              <a:rPr sz="1800" kern="0" dirty="0" err="1"/>
              <a:t>WiFi</a:t>
            </a:r>
            <a:r>
              <a:rPr sz="1800" kern="0" dirty="0"/>
              <a:t> obtendremos una dirección IP por DHCP</a:t>
            </a:r>
          </a:p>
          <a:p>
            <a:pPr marL="914400" lvl="1" indent="-457200" eaLnBrk="1" fontAlgn="auto" hangingPunct="1">
              <a:lnSpc>
                <a:spcPct val="100000"/>
              </a:lnSpc>
              <a:spcBef>
                <a:spcPts val="0"/>
              </a:spcBef>
              <a:spcAft>
                <a:spcPts val="0"/>
              </a:spcAft>
              <a:buFont typeface="Aptos Display"/>
              <a:buAutoNum type="arabicPeriod" startAt="3"/>
              <a:defRPr/>
            </a:pPr>
            <a:endParaRPr sz="1800" b="1" kern="0" dirty="0"/>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el envío de datos a Home </a:t>
            </a:r>
            <a:r>
              <a:rPr sz="1800" b="1" kern="0" dirty="0" err="1"/>
              <a:t>Assistant</a:t>
            </a:r>
            <a:r>
              <a:rPr sz="1800" b="1" kern="0" dirty="0"/>
              <a:t>:</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DC6987BD-4016-0D6F-C3B5-4D6B482919A4}"/>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
        <p:nvSpPr>
          <p:cNvPr id="9" name="CuadroTexto 8">
            <a:extLst>
              <a:ext uri="{FF2B5EF4-FFF2-40B4-BE49-F238E27FC236}">
                <a16:creationId xmlns:a16="http://schemas.microsoft.com/office/drawing/2014/main" id="{F63C90D6-C0AD-B86A-C172-E84EFB8A1384}"/>
              </a:ext>
            </a:extLst>
          </p:cNvPr>
          <p:cNvSpPr txBox="1"/>
          <p:nvPr/>
        </p:nvSpPr>
        <p:spPr>
          <a:xfrm>
            <a:off x="8824994" y="4494293"/>
            <a:ext cx="3378119" cy="369332"/>
          </a:xfrm>
          <a:prstGeom prst="rect">
            <a:avLst/>
          </a:prstGeom>
          <a:noFill/>
        </p:spPr>
        <p:txBody>
          <a:bodyPr wrap="square" rtlCol="0">
            <a:spAutoFit/>
          </a:bodyPr>
          <a:lstStyle/>
          <a:p>
            <a:r>
              <a:rPr lang="es-ES" b="1" dirty="0"/>
              <a:t>Específico del fabricante</a:t>
            </a:r>
          </a:p>
        </p:txBody>
      </p:sp>
    </p:spTree>
    <p:extLst>
      <p:ext uri="{BB962C8B-B14F-4D97-AF65-F5344CB8AC3E}">
        <p14:creationId xmlns:p14="http://schemas.microsoft.com/office/powerpoint/2010/main" val="35729075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4C1EB48-2442-E2B0-803A-271687DC04EC}"/>
              </a:ext>
            </a:extLst>
          </p:cNvPr>
          <p:cNvSpPr txBox="1">
            <a:spLocks noGrp="1"/>
          </p:cNvSpPr>
          <p:nvPr>
            <p:ph idx="1"/>
          </p:nvPr>
        </p:nvSpPr>
        <p:spPr>
          <a:xfrm>
            <a:off x="415925" y="1555750"/>
            <a:ext cx="10937875" cy="4621213"/>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Desde la IU de Home </a:t>
            </a:r>
            <a:r>
              <a:rPr sz="3200" kern="0" dirty="0" err="1"/>
              <a:t>Assistant</a:t>
            </a:r>
            <a:endParaRPr sz="3200" kern="0" dirty="0"/>
          </a:p>
          <a:p>
            <a:pPr marL="971550" lvl="1" indent="-514350" eaLnBrk="1" fontAlgn="auto" hangingPunct="1">
              <a:lnSpc>
                <a:spcPct val="100000"/>
              </a:lnSpc>
              <a:spcBef>
                <a:spcPts val="0"/>
              </a:spcBef>
              <a:spcAft>
                <a:spcPts val="0"/>
              </a:spcAft>
              <a:buFont typeface="Aptos Display"/>
              <a:buAutoNum type="arabicPeriod"/>
              <a:defRPr/>
            </a:pPr>
            <a:r>
              <a:rPr sz="2200" b="1" kern="0" dirty="0" err="1"/>
              <a:t>Devices</a:t>
            </a:r>
            <a:r>
              <a:rPr sz="2200" b="1" kern="0" dirty="0"/>
              <a:t> &amp; </a:t>
            </a:r>
            <a:r>
              <a:rPr sz="2200" b="1" kern="0" dirty="0" err="1"/>
              <a:t>Services</a:t>
            </a:r>
            <a:r>
              <a:rPr sz="2200" b="1" kern="0" dirty="0"/>
              <a:t> </a:t>
            </a:r>
            <a:r>
              <a:rPr sz="2200" b="1" kern="0" dirty="0">
                <a:latin typeface="Wingdings" pitchFamily="2"/>
              </a:rPr>
              <a:t></a:t>
            </a:r>
            <a:r>
              <a:rPr sz="2200" b="1" kern="0" dirty="0"/>
              <a:t> </a:t>
            </a:r>
            <a:r>
              <a:rPr sz="2200" b="1" kern="0" dirty="0" err="1"/>
              <a:t>Integrations</a:t>
            </a:r>
            <a:r>
              <a:rPr sz="2200" b="1" kern="0" dirty="0"/>
              <a:t> </a:t>
            </a:r>
            <a:r>
              <a:rPr sz="2200" kern="0" dirty="0">
                <a:latin typeface="Wingdings" pitchFamily="2"/>
              </a:rPr>
              <a:t></a:t>
            </a:r>
            <a:r>
              <a:rPr sz="2200" kern="0" dirty="0"/>
              <a:t> </a:t>
            </a:r>
            <a:r>
              <a:rPr sz="2200" b="1" kern="0" dirty="0">
                <a:solidFill>
                  <a:srgbClr val="0070C0"/>
                </a:solidFill>
              </a:rPr>
              <a:t>ADD INTEGRATION</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“Shelly” </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la IP del dispositivo Shelly y dejar el puerto por defecto 80</a:t>
            </a:r>
          </a:p>
          <a:p>
            <a:pPr marL="971550" lvl="1" indent="-514350" eaLnBrk="1" fontAlgn="auto" hangingPunct="1">
              <a:lnSpc>
                <a:spcPct val="100000"/>
              </a:lnSpc>
              <a:spcBef>
                <a:spcPts val="0"/>
              </a:spcBef>
              <a:spcAft>
                <a:spcPts val="0"/>
              </a:spcAft>
              <a:buFont typeface="Aptos Display"/>
              <a:buAutoNum type="arabicPeriod"/>
              <a:defRPr/>
            </a:pPr>
            <a:r>
              <a:rPr sz="2200" kern="0" dirty="0"/>
              <a:t>Si Home </a:t>
            </a:r>
            <a:r>
              <a:rPr sz="2200" kern="0" dirty="0" err="1"/>
              <a:t>Assistant</a:t>
            </a:r>
            <a:r>
              <a:rPr sz="2200" kern="0" dirty="0"/>
              <a:t> es capaz de comunicar con el dispositivo, la integración se ha realizado con éxito y el dispositivo se añade a Home </a:t>
            </a:r>
            <a:r>
              <a:rPr sz="2200" kern="0" dirty="0" err="1"/>
              <a:t>Assistant</a:t>
            </a:r>
            <a:endParaRPr sz="2200" kern="0" dirty="0"/>
          </a:p>
          <a:p>
            <a:pPr eaLnBrk="1" fontAlgn="auto" hangingPunct="1">
              <a:lnSpc>
                <a:spcPct val="100000"/>
              </a:lnSpc>
              <a:spcBef>
                <a:spcPts val="0"/>
              </a:spcBef>
              <a:spcAft>
                <a:spcPts val="0"/>
              </a:spcAft>
              <a:buFont typeface="Arial" pitchFamily="34"/>
              <a:buChar char="•"/>
              <a:defRPr/>
            </a:pPr>
            <a:r>
              <a:rPr kern="0" dirty="0"/>
              <a:t>En </a:t>
            </a:r>
            <a:r>
              <a:rPr b="1" kern="0" dirty="0" err="1">
                <a:solidFill>
                  <a:srgbClr val="0070C0"/>
                </a:solidFill>
              </a:rPr>
              <a:t>Devices</a:t>
            </a:r>
            <a:r>
              <a:rPr b="1" kern="0" dirty="0">
                <a:solidFill>
                  <a:srgbClr val="0070C0"/>
                </a:solidFill>
              </a:rPr>
              <a:t> </a:t>
            </a:r>
            <a:r>
              <a:rPr b="1" kern="0" dirty="0">
                <a:solidFill>
                  <a:srgbClr val="0070C0"/>
                </a:solidFill>
                <a:latin typeface="Wingdings" pitchFamily="2"/>
              </a:rPr>
              <a:t></a:t>
            </a:r>
            <a:r>
              <a:rPr b="1" kern="0" dirty="0">
                <a:solidFill>
                  <a:srgbClr val="0070C0"/>
                </a:solidFill>
              </a:rPr>
              <a:t> </a:t>
            </a:r>
            <a:r>
              <a:rPr b="1" kern="0" dirty="0" err="1">
                <a:solidFill>
                  <a:srgbClr val="0070C0"/>
                </a:solidFill>
              </a:rPr>
              <a:t>Settings</a:t>
            </a:r>
            <a:r>
              <a:rPr b="1" kern="0" dirty="0">
                <a:solidFill>
                  <a:srgbClr val="0070C0"/>
                </a:solidFill>
              </a:rPr>
              <a:t> </a:t>
            </a:r>
            <a:r>
              <a:rPr kern="0" dirty="0"/>
              <a:t>aparecerá el dispositivo y entidades</a:t>
            </a:r>
          </a:p>
          <a:p>
            <a:pPr eaLnBrk="1" fontAlgn="auto" hangingPunct="1">
              <a:lnSpc>
                <a:spcPct val="100000"/>
              </a:lnSpc>
              <a:spcBef>
                <a:spcPts val="0"/>
              </a:spcBef>
              <a:spcAft>
                <a:spcPts val="0"/>
              </a:spcAft>
              <a:buFont typeface="Arial" pitchFamily="34"/>
              <a:buChar char="•"/>
              <a:defRPr/>
            </a:pPr>
            <a:r>
              <a:rPr kern="0" dirty="0"/>
              <a:t>En el </a:t>
            </a:r>
            <a:r>
              <a:rPr kern="0" dirty="0" err="1"/>
              <a:t>Dashboard</a:t>
            </a:r>
            <a:r>
              <a:rPr kern="0" dirty="0"/>
              <a:t> principal (</a:t>
            </a:r>
            <a:r>
              <a:rPr b="1" kern="0" dirty="0" err="1">
                <a:solidFill>
                  <a:srgbClr val="0070C0"/>
                </a:solidFill>
              </a:rPr>
              <a:t>Overview</a:t>
            </a:r>
            <a:r>
              <a:rPr kern="0" dirty="0"/>
              <a:t>) se muestran los valores de las entidades</a:t>
            </a:r>
          </a:p>
          <a:p>
            <a:pPr marL="514350" indent="-514350" eaLnBrk="1" fontAlgn="auto" hangingPunct="1">
              <a:spcBef>
                <a:spcPts val="0"/>
              </a:spcBef>
              <a:spcAft>
                <a:spcPts val="0"/>
              </a:spcAft>
              <a:buFont typeface="Aptos Display"/>
              <a:buAutoNum type="arabicPeriod"/>
              <a:defRPr/>
            </a:pPr>
            <a:endParaRPr sz="3200" kern="0" dirty="0"/>
          </a:p>
          <a:p>
            <a:pPr marL="971550" lvl="1" indent="-514350" eaLnBrk="1" fontAlgn="auto" hangingPunct="1">
              <a:spcBef>
                <a:spcPts val="0"/>
              </a:spcBef>
              <a:spcAft>
                <a:spcPts val="0"/>
              </a:spcAft>
              <a:buFont typeface="Aptos Display"/>
              <a:buAutoNum type="arabicPeriod"/>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05CA7E5F-5AAB-0687-D7B5-0E861306760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E5F6DF4-A51E-C56F-B58B-034501666EA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ECDFC891-35E3-4950-AB50-710AED891EF5}"/>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4708DF9-96D6-4D23-F3A8-5EC4284BCF82}"/>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Aptos Display"/>
              <a:buAutoNum type="arabicPeriod" startAt="2"/>
              <a:defRPr/>
            </a:pPr>
            <a:r>
              <a:rPr kern="0">
                <a:solidFill>
                  <a:srgbClr val="333333"/>
                </a:solidFill>
                <a:latin typeface="Arial" pitchFamily="34"/>
                <a:cs typeface="Arial" pitchFamily="34"/>
              </a:rPr>
              <a:t>Usar </a:t>
            </a:r>
            <a:r>
              <a:rPr b="1" kern="0">
                <a:solidFill>
                  <a:srgbClr val="0070C0"/>
                </a:solidFill>
                <a:latin typeface="Arial" pitchFamily="34"/>
                <a:cs typeface="Arial" pitchFamily="34"/>
              </a:rPr>
              <a:t>MQTT (Message Queue Telemetry Transport)</a:t>
            </a:r>
          </a:p>
          <a:p>
            <a:pPr marL="971550" lvl="1" indent="-514350" eaLnBrk="1" fontAlgn="auto" hangingPunct="1">
              <a:lnSpc>
                <a:spcPct val="100000"/>
              </a:lnSpc>
              <a:spcBef>
                <a:spcPts val="0"/>
              </a:spcBef>
              <a:spcAft>
                <a:spcPts val="0"/>
              </a:spcAft>
              <a:buFont typeface="Aptos Display"/>
              <a:buAutoNum type="arabicPeriod"/>
              <a:defRPr/>
            </a:pPr>
            <a:r>
              <a:rPr sz="2800" kern="0"/>
              <a:t>Instalar </a:t>
            </a:r>
            <a:r>
              <a:rPr sz="2800" b="1" kern="0">
                <a:solidFill>
                  <a:srgbClr val="0070C0"/>
                </a:solidFill>
              </a:rPr>
              <a:t>mosquitto</a:t>
            </a:r>
            <a:r>
              <a:rPr sz="2800" kern="0"/>
              <a:t> en el servidor de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Vincular </a:t>
            </a:r>
            <a:r>
              <a:rPr sz="2800" b="1" kern="0">
                <a:solidFill>
                  <a:srgbClr val="0070C0"/>
                </a:solidFill>
              </a:rPr>
              <a:t>MQTT</a:t>
            </a:r>
            <a:r>
              <a:rPr sz="2800" kern="0"/>
              <a:t> a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Configurar el dispositivo Shelly para enviar mensajes MQTT</a:t>
            </a:r>
          </a:p>
          <a:p>
            <a:pPr marL="971550" lvl="1" indent="-514350" eaLnBrk="1" fontAlgn="auto" hangingPunct="1">
              <a:lnSpc>
                <a:spcPct val="100000"/>
              </a:lnSpc>
              <a:spcBef>
                <a:spcPts val="0"/>
              </a:spcBef>
              <a:spcAft>
                <a:spcPts val="0"/>
              </a:spcAft>
              <a:buFont typeface="Aptos Display"/>
              <a:buAutoNum type="arabicPeriod"/>
              <a:defRPr/>
            </a:pPr>
            <a:r>
              <a:rPr sz="2800" kern="0"/>
              <a:t>Configurar Home Assistant</a:t>
            </a:r>
          </a:p>
          <a:p>
            <a:pPr marL="800100" lvl="1" indent="-342900" eaLnBrk="1" fontAlgn="auto" hangingPunct="1">
              <a:lnSpc>
                <a:spcPct val="80000"/>
              </a:lnSpc>
              <a:spcBef>
                <a:spcPts val="0"/>
              </a:spcBef>
              <a:spcAft>
                <a:spcPts val="0"/>
              </a:spcAft>
              <a:buFont typeface="Aptos Display"/>
              <a:buAutoNum type="arabicPeriod"/>
              <a:defRPr/>
            </a:pPr>
            <a:endParaRPr sz="1300" kern="0"/>
          </a:p>
          <a:p>
            <a:pPr eaLnBrk="1" fontAlgn="auto" hangingPunct="1">
              <a:lnSpc>
                <a:spcPct val="70000"/>
              </a:lnSpc>
              <a:spcAft>
                <a:spcPts val="0"/>
              </a:spcAft>
              <a:buFont typeface="Arial" pitchFamily="34"/>
              <a:buChar char="•"/>
              <a:defRPr/>
            </a:pPr>
            <a:endParaRPr sz="2400"/>
          </a:p>
        </p:txBody>
      </p:sp>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0">
            <a:extLst>
              <a:ext uri="{FF2B5EF4-FFF2-40B4-BE49-F238E27FC236}">
                <a16:creationId xmlns:a16="http://schemas.microsoft.com/office/drawing/2014/main" id="{44AF3E0E-8857-B40B-7024-8FD55E26711A}"/>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pic>
        <p:nvPicPr>
          <p:cNvPr id="6146" name="Picture 2" descr="What is MQTT Protocol and How MQTT works? Applications">
            <a:extLst>
              <a:ext uri="{FF2B5EF4-FFF2-40B4-BE49-F238E27FC236}">
                <a16:creationId xmlns:a16="http://schemas.microsoft.com/office/drawing/2014/main" id="{03588A3B-5893-C6F9-F43A-A6ACBEE36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098" y="1308959"/>
            <a:ext cx="2960015" cy="855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QTT Protocol">
            <a:extLst>
              <a:ext uri="{FF2B5EF4-FFF2-40B4-BE49-F238E27FC236}">
                <a16:creationId xmlns:a16="http://schemas.microsoft.com/office/drawing/2014/main" id="{FA9BA49D-DBC4-1869-FC33-8C14D1FD4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8" y="1935863"/>
            <a:ext cx="6972623" cy="399763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EFE19D7-A504-8B8C-4E59-E7D408387D10}"/>
              </a:ext>
            </a:extLst>
          </p:cNvPr>
          <p:cNvSpPr txBox="1"/>
          <p:nvPr/>
        </p:nvSpPr>
        <p:spPr>
          <a:xfrm>
            <a:off x="371958" y="5933500"/>
            <a:ext cx="9283485" cy="369332"/>
          </a:xfrm>
          <a:prstGeom prst="rect">
            <a:avLst/>
          </a:prstGeom>
          <a:noFill/>
        </p:spPr>
        <p:txBody>
          <a:bodyPr wrap="square">
            <a:spAutoFit/>
          </a:bodyPr>
          <a:lstStyle/>
          <a:p>
            <a:r>
              <a:rPr lang="en-US" dirty="0">
                <a:hlinkClick r:id="rId4"/>
              </a:rPr>
              <a:t>MQTT vs. COAP: An In-Depth Look at Two Leading IoT Protocols (intuz.com)</a:t>
            </a:r>
            <a:endParaRPr lang="es-ES" dirty="0"/>
          </a:p>
        </p:txBody>
      </p:sp>
      <p:sp>
        <p:nvSpPr>
          <p:cNvPr id="11" name="CuadroTexto 17">
            <a:extLst>
              <a:ext uri="{FF2B5EF4-FFF2-40B4-BE49-F238E27FC236}">
                <a16:creationId xmlns:a16="http://schemas.microsoft.com/office/drawing/2014/main" id="{D25F583D-27B2-DDD0-CEFF-99243BF9F19E}"/>
              </a:ext>
            </a:extLst>
          </p:cNvPr>
          <p:cNvSpPr txBox="1">
            <a:spLocks noChangeArrowheads="1"/>
          </p:cNvSpPr>
          <p:nvPr/>
        </p:nvSpPr>
        <p:spPr bwMode="auto">
          <a:xfrm>
            <a:off x="7517350" y="2549687"/>
            <a:ext cx="4315337"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u="sng" dirty="0"/>
              <a:t>Arquitectura MQTT:</a:t>
            </a:r>
          </a:p>
          <a:p>
            <a:pPr marL="342900" indent="-342900" eaLnBrk="1" hangingPunct="1">
              <a:lnSpc>
                <a:spcPct val="100000"/>
              </a:lnSpc>
              <a:spcBef>
                <a:spcPct val="0"/>
              </a:spcBef>
              <a:buSzTx/>
              <a:buFont typeface="+mj-lt"/>
              <a:buAutoNum type="arabicParenR"/>
            </a:pPr>
            <a:r>
              <a:rPr lang="es-ES" altLang="en-US" sz="1800" b="1" dirty="0"/>
              <a:t>Bróker MQTT o servidor MQTT: </a:t>
            </a:r>
            <a:r>
              <a:rPr lang="es-ES" altLang="en-US" sz="1800" dirty="0"/>
              <a:t>intermediario de la comunicación entre clientes</a:t>
            </a:r>
            <a:endParaRPr lang="es-ES" altLang="en-US" sz="1800" b="1" dirty="0"/>
          </a:p>
          <a:p>
            <a:pPr marL="342900" indent="-342900" eaLnBrk="1" hangingPunct="1">
              <a:lnSpc>
                <a:spcPct val="100000"/>
              </a:lnSpc>
              <a:spcBef>
                <a:spcPct val="0"/>
              </a:spcBef>
              <a:buSzTx/>
              <a:buFont typeface="+mj-lt"/>
              <a:buAutoNum type="arabicParenR"/>
            </a:pPr>
            <a:r>
              <a:rPr lang="es-ES" altLang="en-US" sz="1800" b="1" dirty="0"/>
              <a:t>Clientes, </a:t>
            </a:r>
            <a:r>
              <a:rPr lang="es-ES" altLang="en-US" sz="1800" dirty="0"/>
              <a:t>pueden ser </a:t>
            </a:r>
          </a:p>
          <a:p>
            <a:pPr marL="342900" indent="-342900" eaLnBrk="1" hangingPunct="1">
              <a:lnSpc>
                <a:spcPct val="100000"/>
              </a:lnSpc>
              <a:spcBef>
                <a:spcPct val="0"/>
              </a:spcBef>
              <a:buSzTx/>
            </a:pPr>
            <a:r>
              <a:rPr lang="es-ES" altLang="en-US" sz="1800" b="1" dirty="0"/>
              <a:t>Publicadores: </a:t>
            </a:r>
            <a:r>
              <a:rPr lang="es-ES" altLang="en-US" sz="1800" dirty="0"/>
              <a:t>trasmiten mensajes</a:t>
            </a:r>
          </a:p>
          <a:p>
            <a:pPr marL="342900" indent="-342900" eaLnBrk="1" hangingPunct="1">
              <a:lnSpc>
                <a:spcPct val="100000"/>
              </a:lnSpc>
              <a:spcBef>
                <a:spcPct val="0"/>
              </a:spcBef>
              <a:buSzTx/>
            </a:pPr>
            <a:r>
              <a:rPr lang="es-ES" altLang="en-US" sz="1800" b="1" dirty="0"/>
              <a:t>Subscriptores: </a:t>
            </a:r>
            <a:r>
              <a:rPr lang="es-ES" altLang="en-US" sz="1800" dirty="0"/>
              <a:t>reciben mensajes basados en </a:t>
            </a:r>
            <a:r>
              <a:rPr lang="es-ES" altLang="en-US" sz="1800" dirty="0" err="1"/>
              <a:t>topic</a:t>
            </a:r>
            <a:r>
              <a:rPr lang="es-ES" altLang="en-US" sz="1800" dirty="0"/>
              <a:t>, contenido, etc.</a:t>
            </a:r>
          </a:p>
          <a:p>
            <a:pPr marL="1085850" lvl="1" indent="-342900" eaLnBrk="1" hangingPunct="1">
              <a:lnSpc>
                <a:spcPct val="100000"/>
              </a:lnSpc>
              <a:spcBef>
                <a:spcPct val="0"/>
              </a:spcBef>
              <a:buSzTx/>
              <a:buFont typeface="+mj-lt"/>
              <a:buAutoNum type="arabicParenR"/>
            </a:pPr>
            <a:endParaRPr lang="es-ES" altLang="en-US" sz="1400" dirty="0"/>
          </a:p>
        </p:txBody>
      </p:sp>
    </p:spTree>
    <p:extLst>
      <p:ext uri="{BB962C8B-B14F-4D97-AF65-F5344CB8AC3E}">
        <p14:creationId xmlns:p14="http://schemas.microsoft.com/office/powerpoint/2010/main" val="253773173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52D74581-47C1-8BB0-E80C-97C842044902}"/>
              </a:ext>
            </a:extLst>
          </p:cNvPr>
          <p:cNvSpPr txBox="1">
            <a:spLocks noGrp="1"/>
          </p:cNvSpPr>
          <p:nvPr>
            <p:ph idx="1"/>
          </p:nvPr>
        </p:nvSpPr>
        <p:spPr>
          <a:xfrm>
            <a:off x="838200" y="1825625"/>
            <a:ext cx="10515600" cy="4752975"/>
          </a:xfrm>
        </p:spPr>
        <p:txBody>
          <a:bodyPr>
            <a:normAutofit/>
          </a:bodyPr>
          <a:lstStyle/>
          <a:p>
            <a:pPr eaLnBrk="1" fontAlgn="auto" hangingPunct="1">
              <a:lnSpc>
                <a:spcPct val="80000"/>
              </a:lnSpc>
              <a:spcAft>
                <a:spcPts val="0"/>
              </a:spcAft>
              <a:buFont typeface="Arial" pitchFamily="34"/>
              <a:buChar char="•"/>
              <a:defRPr/>
            </a:pPr>
            <a:r>
              <a:rPr dirty="0"/>
              <a:t>Instalar </a:t>
            </a:r>
            <a:r>
              <a:rPr b="1" dirty="0" err="1">
                <a:solidFill>
                  <a:srgbClr val="0070C0"/>
                </a:solidFill>
              </a:rPr>
              <a:t>mosquitto</a:t>
            </a:r>
            <a:r>
              <a:rPr dirty="0"/>
              <a:t> vía </a:t>
            </a:r>
            <a:r>
              <a:rPr b="1" dirty="0" err="1"/>
              <a:t>docker-compose</a:t>
            </a:r>
            <a:r>
              <a:rPr b="1" dirty="0"/>
              <a:t> </a:t>
            </a:r>
          </a:p>
          <a:p>
            <a:pPr lvl="1" eaLnBrk="1" fontAlgn="auto" hangingPunct="1">
              <a:lnSpc>
                <a:spcPct val="80000"/>
              </a:lnSpc>
              <a:spcAft>
                <a:spcPts val="0"/>
              </a:spcAft>
              <a:buFont typeface="Arial" pitchFamily="34"/>
              <a:buChar char="•"/>
              <a:defRPr/>
            </a:pPr>
            <a:r>
              <a:rPr dirty="0"/>
              <a:t>Acceder a </a:t>
            </a:r>
            <a:r>
              <a:rPr b="1" dirty="0" err="1">
                <a:solidFill>
                  <a:srgbClr val="0070C0"/>
                </a:solidFill>
              </a:rPr>
              <a:t>Portainer</a:t>
            </a:r>
            <a:r>
              <a:rPr b="1" dirty="0">
                <a:solidFill>
                  <a:srgbClr val="0070C0"/>
                </a:solidFill>
              </a:rPr>
              <a:t> </a:t>
            </a:r>
            <a:r>
              <a:rPr dirty="0" err="1"/>
              <a:t>via</a:t>
            </a:r>
            <a:r>
              <a:rPr dirty="0"/>
              <a:t> la URL </a:t>
            </a:r>
            <a:r>
              <a:rPr lang="es-ES" dirty="0">
                <a:solidFill>
                  <a:srgbClr val="0070C0"/>
                </a:solidFill>
                <a:hlinkClick r:id="rId2"/>
              </a:rPr>
              <a:t>https://127.0.0.1:9443</a:t>
            </a:r>
            <a:endParaRPr dirty="0">
              <a:solidFill>
                <a:srgbClr val="0070C0"/>
              </a:solidFill>
            </a:endParaRPr>
          </a:p>
          <a:p>
            <a:pPr lvl="1" eaLnBrk="1" fontAlgn="auto" hangingPunct="1">
              <a:lnSpc>
                <a:spcPct val="80000"/>
              </a:lnSpc>
              <a:spcAft>
                <a:spcPts val="0"/>
              </a:spcAft>
              <a:buFont typeface="Arial" pitchFamily="34"/>
              <a:buChar char="•"/>
              <a:defRPr/>
            </a:pPr>
            <a:r>
              <a:rPr dirty="0"/>
              <a:t>Copiar el fichero </a:t>
            </a:r>
            <a:r>
              <a:rPr b="1" dirty="0" err="1">
                <a:solidFill>
                  <a:srgbClr val="0070C0"/>
                </a:solidFill>
              </a:rPr>
              <a:t>stack-mosquitto.yaml</a:t>
            </a:r>
            <a:r>
              <a:rPr dirty="0"/>
              <a:t> dentro del </a:t>
            </a:r>
            <a:r>
              <a:rPr dirty="0" err="1"/>
              <a:t>stack</a:t>
            </a:r>
            <a:r>
              <a:rPr dirty="0"/>
              <a:t> “</a:t>
            </a:r>
            <a:r>
              <a:rPr dirty="0" err="1"/>
              <a:t>Stack</a:t>
            </a:r>
            <a:r>
              <a:rPr dirty="0"/>
              <a:t> HA”</a:t>
            </a:r>
          </a:p>
          <a:p>
            <a:pPr lvl="1" eaLnBrk="1" fontAlgn="auto" hangingPunct="1">
              <a:lnSpc>
                <a:spcPct val="80000"/>
              </a:lnSpc>
              <a:spcAft>
                <a:spcPts val="0"/>
              </a:spcAft>
              <a:buFont typeface="Arial" pitchFamily="34"/>
              <a:buChar char="•"/>
              <a:defRPr/>
            </a:pPr>
            <a:r>
              <a:rPr dirty="0"/>
              <a:t>Crear un fichero de configuración </a:t>
            </a:r>
            <a:r>
              <a:rPr b="1" dirty="0" err="1">
                <a:solidFill>
                  <a:srgbClr val="0070C0"/>
                </a:solidFill>
              </a:rPr>
              <a:t>mosquitto.conf</a:t>
            </a:r>
            <a:endParaRPr b="1" dirty="0">
              <a:solidFill>
                <a:srgbClr val="0070C0"/>
              </a:solidFill>
            </a:endParaRPr>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kern="0" dirty="0"/>
              <a:t>Instalar utilidades para publicar/suscribir mensajes MQTT</a:t>
            </a:r>
          </a:p>
          <a:p>
            <a:pPr lvl="1" eaLnBrk="1" fontAlgn="auto" hangingPunct="1">
              <a:lnSpc>
                <a:spcPct val="100000"/>
              </a:lnSpc>
              <a:spcBef>
                <a:spcPts val="0"/>
              </a:spcBef>
              <a:spcAft>
                <a:spcPts val="0"/>
              </a:spcAft>
              <a:buFont typeface="Arial" pitchFamily="34"/>
              <a:buChar char="•"/>
              <a:defRPr/>
            </a:pPr>
            <a:endParaRPr kern="0" dirty="0"/>
          </a:p>
          <a:p>
            <a:pPr lvl="1" eaLnBrk="1" fontAlgn="auto" hangingPunct="1">
              <a:lnSpc>
                <a:spcPct val="100000"/>
              </a:lnSpc>
              <a:spcBef>
                <a:spcPts val="0"/>
              </a:spcBef>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dirty="0"/>
              <a:t>Modificar el </a:t>
            </a:r>
            <a:r>
              <a:rPr dirty="0" err="1"/>
              <a:t>stack</a:t>
            </a:r>
            <a:r>
              <a:rPr dirty="0"/>
              <a:t> </a:t>
            </a:r>
            <a:r>
              <a:rPr dirty="0">
                <a:latin typeface="Wingdings" pitchFamily="2"/>
              </a:rPr>
              <a:t></a:t>
            </a:r>
            <a:r>
              <a:rPr dirty="0"/>
              <a:t> </a:t>
            </a:r>
            <a:r>
              <a:rPr b="1" dirty="0" err="1">
                <a:solidFill>
                  <a:srgbClr val="0070C0"/>
                </a:solidFill>
              </a:rPr>
              <a:t>Deploy</a:t>
            </a:r>
            <a:r>
              <a:rPr b="1" dirty="0">
                <a:solidFill>
                  <a:srgbClr val="0070C0"/>
                </a:solidFill>
              </a:rPr>
              <a:t> </a:t>
            </a:r>
            <a:r>
              <a:rPr b="1" dirty="0" err="1">
                <a:solidFill>
                  <a:srgbClr val="0070C0"/>
                </a:solidFill>
              </a:rPr>
              <a:t>Stack</a:t>
            </a:r>
            <a:endParaRPr b="1" dirty="0">
              <a:solidFill>
                <a:srgbClr val="0070C0"/>
              </a:solidFill>
            </a:endParaRPr>
          </a:p>
          <a:p>
            <a:pPr lvl="1" eaLnBrk="1" fontAlgn="auto" hangingPunct="1">
              <a:lnSpc>
                <a:spcPct val="80000"/>
              </a:lnSpc>
              <a:spcAft>
                <a:spcPts val="0"/>
              </a:spcAft>
              <a:buFont typeface="Arial" pitchFamily="34"/>
              <a:buChar char="•"/>
              <a:defRPr/>
            </a:pPr>
            <a:r>
              <a:rPr dirty="0"/>
              <a:t>Verificar los logs</a:t>
            </a:r>
          </a:p>
        </p:txBody>
      </p:sp>
      <p:sp>
        <p:nvSpPr>
          <p:cNvPr id="3" name="CuadroTexto 6">
            <a:extLst>
              <a:ext uri="{FF2B5EF4-FFF2-40B4-BE49-F238E27FC236}">
                <a16:creationId xmlns:a16="http://schemas.microsoft.com/office/drawing/2014/main" id="{84EFE1D6-CDCB-00EC-5638-FC88EB3F2AB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54E9DE78-4323-D6D4-09DC-FEC408F99C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7655" name="CuadroTexto 9">
            <a:extLst>
              <a:ext uri="{FF2B5EF4-FFF2-40B4-BE49-F238E27FC236}">
                <a16:creationId xmlns:a16="http://schemas.microsoft.com/office/drawing/2014/main" id="{4D3BB54D-18E4-3DCA-5DEC-B098ACF3685B}"/>
              </a:ext>
            </a:extLst>
          </p:cNvPr>
          <p:cNvSpPr txBox="1">
            <a:spLocks noChangeArrowheads="1"/>
          </p:cNvSpPr>
          <p:nvPr/>
        </p:nvSpPr>
        <p:spPr bwMode="auto">
          <a:xfrm>
            <a:off x="1427163" y="3429000"/>
            <a:ext cx="10321925" cy="8302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mkdir –p /docker/mosquitto/config</a:t>
            </a:r>
          </a:p>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cp mosquitto.confg /docker/mosquitto/config</a:t>
            </a:r>
          </a:p>
        </p:txBody>
      </p:sp>
      <p:sp>
        <p:nvSpPr>
          <p:cNvPr id="8" name="CuadroTexto 10">
            <a:extLst>
              <a:ext uri="{FF2B5EF4-FFF2-40B4-BE49-F238E27FC236}">
                <a16:creationId xmlns:a16="http://schemas.microsoft.com/office/drawing/2014/main" id="{3F1B0BFE-2D1D-C9F3-8DBE-B9ED180FBF16}"/>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9" name="CuadroTexto 11">
            <a:extLst>
              <a:ext uri="{FF2B5EF4-FFF2-40B4-BE49-F238E27FC236}">
                <a16:creationId xmlns:a16="http://schemas.microsoft.com/office/drawing/2014/main" id="{BB707D95-4597-4D89-1F94-8AC3C1BF6370}"/>
              </a:ext>
            </a:extLst>
          </p:cNvPr>
          <p:cNvSpPr txBox="1"/>
          <p:nvPr/>
        </p:nvSpPr>
        <p:spPr>
          <a:xfrm>
            <a:off x="1427163" y="4808538"/>
            <a:ext cx="10321925" cy="46196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sudo apt-get install mosquitto-clients</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8674" name="Marcador de contenido 2">
            <a:extLst>
              <a:ext uri="{FF2B5EF4-FFF2-40B4-BE49-F238E27FC236}">
                <a16:creationId xmlns:a16="http://schemas.microsoft.com/office/drawing/2014/main" id="{B8C8B79B-E58E-2675-A914-E9FAE5856A06}"/>
              </a:ext>
            </a:extLst>
          </p:cNvPr>
          <p:cNvSpPr txBox="1">
            <a:spLocks noGrp="1" noChangeArrowheads="1"/>
          </p:cNvSpPr>
          <p:nvPr>
            <p:ph idx="1"/>
          </p:nvPr>
        </p:nvSpPr>
        <p:spPr/>
        <p:txBody>
          <a:bodyPr/>
          <a:lstStyle/>
          <a:p>
            <a:pPr eaLnBrk="1" hangingPunct="1">
              <a:lnSpc>
                <a:spcPct val="80000"/>
              </a:lnSpc>
            </a:pPr>
            <a:r>
              <a:rPr altLang="en-US">
                <a:latin typeface="Aptos" panose="020B0004020202020204" pitchFamily="34" charset="0"/>
              </a:rPr>
              <a:t>Vincular</a:t>
            </a:r>
            <a:r>
              <a:rPr altLang="en-US" b="1">
                <a:latin typeface="Aptos" panose="020B0004020202020204" pitchFamily="34" charset="0"/>
              </a:rPr>
              <a:t> </a:t>
            </a:r>
            <a:r>
              <a:rPr altLang="en-US" b="1">
                <a:solidFill>
                  <a:srgbClr val="0070C0"/>
                </a:solidFill>
                <a:latin typeface="Aptos" panose="020B0004020202020204" pitchFamily="34" charset="0"/>
              </a:rPr>
              <a:t>MQTT</a:t>
            </a:r>
            <a:r>
              <a:rPr altLang="en-US" b="1">
                <a:latin typeface="Aptos" panose="020B0004020202020204" pitchFamily="34" charset="0"/>
              </a:rPr>
              <a:t> a Home Assistant</a:t>
            </a:r>
          </a:p>
          <a:p>
            <a:pPr lvl="1" eaLnBrk="1" hangingPunct="1">
              <a:lnSpc>
                <a:spcPct val="80000"/>
              </a:lnSpc>
            </a:pPr>
            <a:r>
              <a:rPr altLang="en-US">
                <a:latin typeface="Aptos" panose="020B0004020202020204" pitchFamily="34" charset="0"/>
              </a:rPr>
              <a:t>Settings </a:t>
            </a:r>
            <a:r>
              <a:rPr altLang="en-US">
                <a:latin typeface="Wingdings" panose="05000000000000000000" pitchFamily="2" charset="2"/>
              </a:rPr>
              <a:t></a:t>
            </a:r>
            <a:r>
              <a:rPr altLang="en-US">
                <a:latin typeface="Aptos" panose="020B0004020202020204" pitchFamily="34" charset="0"/>
              </a:rPr>
              <a:t> Devices &amp; Services</a:t>
            </a:r>
          </a:p>
          <a:p>
            <a:pPr lvl="1" eaLnBrk="1" hangingPunct="1">
              <a:lnSpc>
                <a:spcPct val="80000"/>
              </a:lnSpc>
            </a:pPr>
            <a:r>
              <a:rPr altLang="en-US">
                <a:latin typeface="Aptos" panose="020B0004020202020204" pitchFamily="34" charset="0"/>
              </a:rPr>
              <a:t>Integrations </a:t>
            </a:r>
            <a:r>
              <a:rPr altLang="en-US">
                <a:latin typeface="Wingdings" panose="05000000000000000000" pitchFamily="2" charset="2"/>
              </a:rPr>
              <a:t></a:t>
            </a:r>
            <a:r>
              <a:rPr altLang="en-US">
                <a:latin typeface="Aptos" panose="020B0004020202020204" pitchFamily="34" charset="0"/>
              </a:rPr>
              <a:t> Add integration </a:t>
            </a:r>
            <a:r>
              <a:rPr altLang="en-US" b="1">
                <a:latin typeface="Wingdings" panose="05000000000000000000" pitchFamily="2" charset="2"/>
              </a:rPr>
              <a:t></a:t>
            </a:r>
            <a:r>
              <a:rPr altLang="en-US" b="1">
                <a:solidFill>
                  <a:srgbClr val="0070C0"/>
                </a:solidFill>
                <a:latin typeface="Aptos" panose="020B0004020202020204" pitchFamily="34" charset="0"/>
              </a:rPr>
              <a:t>MQTT</a:t>
            </a:r>
          </a:p>
          <a:p>
            <a:pPr lvl="2" eaLnBrk="1" hangingPunct="1">
              <a:lnSpc>
                <a:spcPct val="80000"/>
              </a:lnSpc>
            </a:pPr>
            <a:r>
              <a:rPr altLang="en-US" sz="2400">
                <a:latin typeface="Aptos" panose="020B0004020202020204" pitchFamily="34" charset="0"/>
              </a:rPr>
              <a:t>Configurar dirección IP del servidor MQTT y proporcionar usuario/contraseña</a:t>
            </a:r>
          </a:p>
          <a:p>
            <a:pPr lvl="1" eaLnBrk="1" hangingPunct="1">
              <a:lnSpc>
                <a:spcPct val="80000"/>
              </a:lnSpc>
            </a:pPr>
            <a:r>
              <a:rPr altLang="en-US">
                <a:latin typeface="Aptos" panose="020B0004020202020204" pitchFamily="34" charset="0"/>
              </a:rPr>
              <a:t>Validar que funciona:</a:t>
            </a:r>
          </a:p>
          <a:p>
            <a:pPr lvl="2" eaLnBrk="1" hangingPunct="1">
              <a:lnSpc>
                <a:spcPct val="80000"/>
              </a:lnSpc>
            </a:pPr>
            <a:r>
              <a:rPr altLang="en-US" sz="2400">
                <a:latin typeface="Aptos" panose="020B0004020202020204" pitchFamily="34" charset="0"/>
              </a:rPr>
              <a:t>Escuchar en el topic “</a:t>
            </a:r>
            <a:r>
              <a:rPr altLang="en-US" sz="2400" b="1">
                <a:latin typeface="Aptos" panose="020B0004020202020204" pitchFamily="34" charset="0"/>
              </a:rPr>
              <a:t>/topic/prueba”</a:t>
            </a:r>
            <a:r>
              <a:rPr altLang="en-US" sz="2400">
                <a:latin typeface="Aptos" panose="020B0004020202020204" pitchFamily="34" charset="0"/>
              </a:rPr>
              <a:t> </a:t>
            </a:r>
          </a:p>
          <a:p>
            <a:pPr lvl="2" eaLnBrk="1" hangingPunct="1">
              <a:lnSpc>
                <a:spcPct val="80000"/>
              </a:lnSpc>
            </a:pPr>
            <a:r>
              <a:rPr altLang="en-US" sz="2400">
                <a:latin typeface="Aptos" panose="020B0004020202020204" pitchFamily="34" charset="0"/>
              </a:rPr>
              <a:t>Publicar en el topic “</a:t>
            </a:r>
            <a:r>
              <a:rPr altLang="en-US" sz="2400" b="1">
                <a:latin typeface="Aptos" panose="020B0004020202020204" pitchFamily="34" charset="0"/>
              </a:rPr>
              <a:t>/topic/prueba”</a:t>
            </a:r>
            <a:r>
              <a:rPr altLang="en-US" sz="2400">
                <a:latin typeface="Aptos" panose="020B0004020202020204" pitchFamily="34" charset="0"/>
              </a:rPr>
              <a:t> el mensaje </a:t>
            </a:r>
            <a:r>
              <a:rPr altLang="en-US" sz="2400" b="1">
                <a:latin typeface="Aptos" panose="020B0004020202020204" pitchFamily="34" charset="0"/>
              </a:rPr>
              <a:t>“hola”</a:t>
            </a:r>
          </a:p>
          <a:p>
            <a:pPr eaLnBrk="1" hangingPunct="1"/>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8DDB7B4D-3A71-C139-5742-AF465656C0A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48CAC5D-5665-EC76-7AF8-593EA9FB258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7">
            <a:extLst>
              <a:ext uri="{FF2B5EF4-FFF2-40B4-BE49-F238E27FC236}">
                <a16:creationId xmlns:a16="http://schemas.microsoft.com/office/drawing/2014/main" id="{A005E541-592F-BCAB-59F8-31E52DDDB6D0}"/>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39902CD0-24E9-320D-56D7-450FF8FA4C65}"/>
              </a:ext>
            </a:extLst>
          </p:cNvPr>
          <p:cNvSpPr txBox="1"/>
          <p:nvPr/>
        </p:nvSpPr>
        <p:spPr>
          <a:xfrm>
            <a:off x="0" y="1251694"/>
            <a:ext cx="4015487"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highlight>
                <a:srgbClr val="FFFF00"/>
              </a:highlight>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 Introducción a Home </a:t>
            </a:r>
            <a:r>
              <a:rPr lang="es-ES" b="1" kern="0" dirty="0" err="1">
                <a:solidFill>
                  <a:srgbClr val="0070C0"/>
                </a:solidFill>
                <a:latin typeface="Aptos Display"/>
              </a:rPr>
              <a:t>Assistant</a:t>
            </a: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2. Instalación y configuración</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Tipos de instalaciones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Instalación como contenedor Docker</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Primeros pasos con Home </a:t>
            </a:r>
            <a:r>
              <a:rPr lang="es-ES" kern="0" dirty="0" err="1">
                <a:solidFill>
                  <a:srgbClr val="FFFFFF"/>
                </a:solidFill>
                <a:latin typeface="Aptos Display"/>
              </a:rPr>
              <a:t>Assistant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3. Proyecto práctico 1</a:t>
            </a:r>
            <a:endParaRPr lang="es-ES" b="1"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(Shelly H&amp;T)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del servicio AEMET</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4. Elementos básicos de Home </a:t>
            </a:r>
            <a:r>
              <a:rPr lang="es-ES" b="1" kern="0" dirty="0" err="1">
                <a:solidFill>
                  <a:srgbClr val="0070C0"/>
                </a:solidFill>
                <a:latin typeface="Aptos Display"/>
              </a:rPr>
              <a:t>Assistant</a:t>
            </a:r>
            <a:r>
              <a:rPr lang="es-ES" b="1" kern="0" dirty="0">
                <a:solidFill>
                  <a:srgbClr val="0070C0"/>
                </a:solidFill>
                <a:latin typeface="Aptos Display"/>
              </a:rPr>
              <a:t>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Integraciones: </a:t>
            </a:r>
            <a:r>
              <a:rPr lang="es-ES" kern="0" dirty="0" err="1">
                <a:solidFill>
                  <a:srgbClr val="FFFFFF"/>
                </a:solidFill>
                <a:latin typeface="Aptos Display"/>
              </a:rPr>
              <a:t>add-ons</a:t>
            </a:r>
            <a:r>
              <a:rPr lang="es-ES" kern="0" dirty="0">
                <a:solidFill>
                  <a:srgbClr val="FFFFFF"/>
                </a:solidFill>
                <a:latin typeface="Aptos Display"/>
              </a:rPr>
              <a:t> (complementos), (no-)oficiales, HACS</a:t>
            </a: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i="1" kern="0" dirty="0" err="1">
                <a:solidFill>
                  <a:srgbClr val="FFFFFF"/>
                </a:solidFill>
                <a:latin typeface="Aptos Display"/>
              </a:rPr>
              <a:t>Dashboards</a:t>
            </a:r>
            <a:r>
              <a:rPr lang="es-ES" kern="0" dirty="0">
                <a:solidFill>
                  <a:srgbClr val="FFFFFF"/>
                </a:solidFill>
                <a:latin typeface="Aptos Display"/>
              </a:rPr>
              <a:t>, vistas, y tarjetas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Áreas, etiquetas y zonas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Dispositivos, entidades  y ayudantes</a:t>
            </a:r>
          </a:p>
          <a:p>
            <a:pPr algn="ct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p:txBody>
      </p:sp>
      <p:sp>
        <p:nvSpPr>
          <p:cNvPr id="3" name="CuadroTexto 9">
            <a:extLst>
              <a:ext uri="{FF2B5EF4-FFF2-40B4-BE49-F238E27FC236}">
                <a16:creationId xmlns:a16="http://schemas.microsoft.com/office/drawing/2014/main" id="{567A6DB1-1FC2-EEBB-21D3-D9EBE248976C}"/>
              </a:ext>
            </a:extLst>
          </p:cNvPr>
          <p:cNvSpPr txBox="1"/>
          <p:nvPr/>
        </p:nvSpPr>
        <p:spPr>
          <a:xfrm>
            <a:off x="4048125" y="1250950"/>
            <a:ext cx="4014788"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5. Proyecto práctico 2</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dos actuadores (botón y bombilla inteligente Shelly)</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6. 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Básicas: escenas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Node</a:t>
            </a:r>
            <a:r>
              <a:rPr lang="es-ES" kern="0" dirty="0">
                <a:solidFill>
                  <a:srgbClr val="FFFFFF"/>
                </a:solidFill>
                <a:latin typeface="Aptos Display"/>
              </a:rPr>
              <a:t>-RED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Avanzadas: programación de scripts</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7. Herramientas de desarrolladores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Yaml</a:t>
            </a:r>
            <a:r>
              <a:rPr lang="es-ES" kern="0" dirty="0">
                <a:solidFill>
                  <a:srgbClr val="FFFFFF"/>
                </a:solidFill>
                <a:latin typeface="Aptos Display"/>
              </a:rPr>
              <a:t>, </a:t>
            </a:r>
            <a:r>
              <a:rPr lang="es-ES" kern="0" dirty="0" err="1">
                <a:solidFill>
                  <a:srgbClr val="FFFFFF"/>
                </a:solidFill>
                <a:latin typeface="Aptos Display"/>
              </a:rPr>
              <a:t>States</a:t>
            </a:r>
            <a:r>
              <a:rPr lang="es-ES" kern="0" dirty="0">
                <a:solidFill>
                  <a:srgbClr val="FFFFFF"/>
                </a:solidFill>
                <a:latin typeface="Aptos Display"/>
              </a:rPr>
              <a:t>, </a:t>
            </a:r>
            <a:r>
              <a:rPr lang="es-ES" kern="0" dirty="0" err="1">
                <a:solidFill>
                  <a:srgbClr val="FFFFFF"/>
                </a:solidFill>
                <a:latin typeface="Aptos Display"/>
              </a:rPr>
              <a:t>Services</a:t>
            </a:r>
            <a:r>
              <a:rPr lang="es-ES" kern="0" dirty="0">
                <a:solidFill>
                  <a:srgbClr val="FFFFFF"/>
                </a:solidFill>
                <a:latin typeface="Aptos Display"/>
              </a:rPr>
              <a:t>, </a:t>
            </a:r>
            <a:r>
              <a:rPr lang="es-ES" kern="0" dirty="0" err="1">
                <a:solidFill>
                  <a:srgbClr val="FFFFFF"/>
                </a:solidFill>
                <a:latin typeface="Aptos Display"/>
              </a:rPr>
              <a:t>Templates</a:t>
            </a:r>
            <a:r>
              <a:rPr lang="es-ES" kern="0" dirty="0">
                <a:solidFill>
                  <a:srgbClr val="FFFFFF"/>
                </a:solidFill>
                <a:latin typeface="Aptos Display"/>
              </a:rPr>
              <a:t>, </a:t>
            </a:r>
            <a:r>
              <a:rPr lang="es-ES" kern="0" dirty="0" err="1">
                <a:solidFill>
                  <a:srgbClr val="FFFFFF"/>
                </a:solidFill>
                <a:latin typeface="Aptos Display"/>
              </a:rPr>
              <a:t>Events</a:t>
            </a:r>
            <a:r>
              <a:rPr lang="es-ES" kern="0" dirty="0">
                <a:solidFill>
                  <a:srgbClr val="FFFFFF"/>
                </a:solidFill>
                <a:latin typeface="Aptos Display"/>
              </a:rPr>
              <a:t>, </a:t>
            </a:r>
            <a:r>
              <a:rPr lang="es-ES" kern="0" dirty="0" err="1">
                <a:solidFill>
                  <a:srgbClr val="FFFFFF"/>
                </a:solidFill>
                <a:latin typeface="Aptos Display"/>
              </a:rPr>
              <a:t>Statistics</a:t>
            </a:r>
            <a:r>
              <a:rPr lang="es-ES" kern="0" dirty="0">
                <a:solidFill>
                  <a:srgbClr val="FFFFFF"/>
                </a:solidFill>
                <a:latin typeface="Aptos Display"/>
              </a:rPr>
              <a:t>, </a:t>
            </a:r>
            <a:r>
              <a:rPr lang="es-ES" kern="0" dirty="0" err="1">
                <a:solidFill>
                  <a:srgbClr val="FFFFFF"/>
                </a:solidFill>
                <a:latin typeface="Aptos Display"/>
              </a:rPr>
              <a:t>Assist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8. Aspectos de seguridad</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Gestión de usuarios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Backups</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Acceso remoto</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Actualizar versión de contenedores</a:t>
            </a:r>
          </a:p>
        </p:txBody>
      </p:sp>
      <p:sp>
        <p:nvSpPr>
          <p:cNvPr id="4" name="CuadroTexto 10">
            <a:extLst>
              <a:ext uri="{FF2B5EF4-FFF2-40B4-BE49-F238E27FC236}">
                <a16:creationId xmlns:a16="http://schemas.microsoft.com/office/drawing/2014/main" id="{A90A588F-7C72-58FC-AF4B-9697367B7AE9}"/>
              </a:ext>
            </a:extLst>
          </p:cNvPr>
          <p:cNvSpPr txBox="1"/>
          <p:nvPr/>
        </p:nvSpPr>
        <p:spPr>
          <a:xfrm>
            <a:off x="8096250" y="1250950"/>
            <a:ext cx="4095750" cy="5076000"/>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9. Tecnología </a:t>
            </a:r>
            <a:r>
              <a:rPr lang="es-ES" b="1" kern="0" dirty="0" err="1">
                <a:solidFill>
                  <a:srgbClr val="0070C0"/>
                </a:solidFill>
                <a:latin typeface="Aptos Display"/>
              </a:rPr>
              <a:t>LoRa</a:t>
            </a:r>
            <a:r>
              <a:rPr lang="es-ES" b="1" kern="0" dirty="0">
                <a:solidFill>
                  <a:srgbClr val="0070C0"/>
                </a:solidFill>
                <a:latin typeface="Aptos Display"/>
              </a:rPr>
              <a:t> (Long </a:t>
            </a:r>
            <a:r>
              <a:rPr lang="es-ES" b="1" kern="0" dirty="0" err="1">
                <a:solidFill>
                  <a:srgbClr val="0070C0"/>
                </a:solidFill>
                <a:latin typeface="Aptos Display"/>
              </a:rPr>
              <a:t>Range</a:t>
            </a:r>
            <a:r>
              <a:rPr lang="es-ES" b="1" kern="0" dirty="0">
                <a:solidFill>
                  <a:srgbClr val="0070C0"/>
                </a:solidFill>
                <a:latin typeface="Aptos Display"/>
              </a:rPr>
              <a:t> </a:t>
            </a:r>
            <a:r>
              <a:rPr lang="es-ES" b="1" kern="0" dirty="0" err="1">
                <a:solidFill>
                  <a:srgbClr val="0070C0"/>
                </a:solidFill>
                <a:latin typeface="Aptos Display"/>
              </a:rPr>
              <a:t>Communication</a:t>
            </a:r>
            <a:r>
              <a:rPr lang="es-ES" b="1" kern="0" dirty="0">
                <a:solidFill>
                  <a:srgbClr val="0070C0"/>
                </a:solidFill>
                <a:latin typeface="Aptos Display"/>
              </a:rPr>
              <a: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LoRaWAN</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10. Instalación y configuración</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de un servidor de red </a:t>
            </a:r>
            <a:r>
              <a:rPr lang="es-ES" sz="1800" kern="0" dirty="0" err="1">
                <a:solidFill>
                  <a:schemeClr val="bg1"/>
                </a:solidFill>
                <a:latin typeface="Aptos Display"/>
              </a:rPr>
              <a:t>LoRa</a:t>
            </a:r>
            <a:r>
              <a:rPr lang="es-ES" sz="1800" kern="0" dirty="0">
                <a:solidFill>
                  <a:schemeClr val="bg1"/>
                </a:solidFill>
                <a:latin typeface="Aptos Display"/>
              </a:rPr>
              <a:t> (</a:t>
            </a:r>
            <a:r>
              <a:rPr lang="es-ES" sz="1800" kern="0" dirty="0" err="1">
                <a:solidFill>
                  <a:schemeClr val="bg1"/>
                </a:solidFill>
                <a:latin typeface="Aptos Display"/>
              </a:rPr>
              <a:t>ChirpStack</a:t>
            </a:r>
            <a:r>
              <a:rPr lang="es-ES" sz="1800" kern="0" dirty="0">
                <a:solidFill>
                  <a:schemeClr val="bg1"/>
                </a:solidFill>
                <a:latin typeface="Aptos Display"/>
              </a:rPr>
              <a:t>)</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y configuración del </a:t>
            </a:r>
            <a:r>
              <a:rPr lang="es-ES" sz="1800" kern="0" dirty="0" err="1">
                <a:solidFill>
                  <a:schemeClr val="bg1"/>
                </a:solidFill>
                <a:latin typeface="Aptos Display"/>
              </a:rPr>
              <a:t>gateway</a:t>
            </a:r>
            <a:endParaRPr lang="es-ES" sz="1800" kern="0" dirty="0">
              <a:solidFill>
                <a:schemeClr val="bg1"/>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11. Proyecto práctico 3</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Configuración de un dispositivo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Adición del dispositivo a la antena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a:t>
            </a:r>
            <a:r>
              <a:rPr lang="es-ES" kern="0" dirty="0" err="1">
                <a:solidFill>
                  <a:srgbClr val="FFFFFF"/>
                </a:solidFill>
                <a:latin typeface="Aptos Display"/>
              </a:rPr>
              <a:t>LoRa</a:t>
            </a:r>
            <a:r>
              <a:rPr lang="es-ES" kern="0" dirty="0">
                <a:solidFill>
                  <a:srgbClr val="FFFFFF"/>
                </a:solidFill>
                <a:latin typeface="Aptos Display"/>
              </a:rPr>
              <a:t> en HA</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Personalización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buSzPct val="100000"/>
              <a:defRPr sz="1800" b="0" i="0" u="none" strike="noStrike" kern="0" cap="none" spc="0" baseline="0">
                <a:solidFill>
                  <a:srgbClr val="000000"/>
                </a:solidFill>
                <a:uFillTx/>
              </a:defRPr>
            </a:pPr>
            <a:r>
              <a:rPr lang="es-ES" b="1" kern="0" dirty="0">
                <a:solidFill>
                  <a:srgbClr val="0070C0"/>
                </a:solidFill>
                <a:latin typeface="Aptos Display"/>
              </a:rPr>
              <a:t>Unidad 12. Uso de IA </a:t>
            </a:r>
            <a:endParaRPr lang="es-ES" kern="0" dirty="0">
              <a:solidFill>
                <a:srgbClr val="FFFFFF"/>
              </a:solidFill>
              <a:latin typeface="Aptos Display"/>
            </a:endParaRP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kern="0" dirty="0">
                <a:solidFill>
                  <a:srgbClr val="FFFFFF"/>
                </a:solidFill>
                <a:latin typeface="Aptos Display"/>
              </a:rPr>
              <a:t>Soporte de </a:t>
            </a:r>
            <a:r>
              <a:rPr lang="es-ES" kern="0" dirty="0" err="1">
                <a:solidFill>
                  <a:srgbClr val="FFFFFF"/>
                </a:solidFill>
                <a:latin typeface="Aptos Display"/>
              </a:rPr>
              <a:t>ChatGPT</a:t>
            </a:r>
            <a:r>
              <a:rPr lang="es-ES" kern="0" dirty="0">
                <a:solidFill>
                  <a:srgbClr val="FFFFFF"/>
                </a:solidFill>
                <a:latin typeface="Aptos Display"/>
              </a:rPr>
              <a:t> </a:t>
            </a: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000000"/>
              </a:solidFill>
              <a:latin typeface="Aptos"/>
            </a:endParaRPr>
          </a:p>
        </p:txBody>
      </p:sp>
      <p:sp>
        <p:nvSpPr>
          <p:cNvPr id="5125" name="AutoShape 2" descr="InWire Technologies">
            <a:extLst>
              <a:ext uri="{FF2B5EF4-FFF2-40B4-BE49-F238E27FC236}">
                <a16:creationId xmlns:a16="http://schemas.microsoft.com/office/drawing/2014/main" id="{E0FC8F3B-BFD9-2BE9-D35D-DB0869C729F6}"/>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6" name="AutoShape 4" descr="InWire Technologies">
            <a:extLst>
              <a:ext uri="{FF2B5EF4-FFF2-40B4-BE49-F238E27FC236}">
                <a16:creationId xmlns:a16="http://schemas.microsoft.com/office/drawing/2014/main" id="{51C9E508-43BB-43EE-9337-D699E84D10CA}"/>
              </a:ext>
            </a:extLst>
          </p:cNvPr>
          <p:cNvSpPr>
            <a:spLocks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7" name="CuadroTexto 18">
            <a:extLst>
              <a:ext uri="{FF2B5EF4-FFF2-40B4-BE49-F238E27FC236}">
                <a16:creationId xmlns:a16="http://schemas.microsoft.com/office/drawing/2014/main" id="{8792B49E-9D64-231F-FC0B-B7EE46D1A276}"/>
              </a:ext>
            </a:extLst>
          </p:cNvPr>
          <p:cNvSpPr txBox="1">
            <a:spLocks noChangeArrowheads="1"/>
          </p:cNvSpPr>
          <p:nvPr/>
        </p:nvSpPr>
        <p:spPr bwMode="auto">
          <a:xfrm>
            <a:off x="0" y="7938"/>
            <a:ext cx="12192000" cy="646112"/>
          </a:xfrm>
          <a:prstGeom prst="rect">
            <a:avLst/>
          </a:prstGeom>
          <a:solidFill>
            <a:srgbClr val="215F9A"/>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Agenda</a:t>
            </a:r>
          </a:p>
        </p:txBody>
      </p:sp>
      <p:sp>
        <p:nvSpPr>
          <p:cNvPr id="5128" name="CuadroTexto 3">
            <a:extLst>
              <a:ext uri="{FF2B5EF4-FFF2-40B4-BE49-F238E27FC236}">
                <a16:creationId xmlns:a16="http://schemas.microsoft.com/office/drawing/2014/main" id="{66D635D7-F75F-AF92-FD8B-A6753CC80D0F}"/>
              </a:ext>
            </a:extLst>
          </p:cNvPr>
          <p:cNvSpPr txBox="1">
            <a:spLocks noChangeArrowheads="1"/>
          </p:cNvSpPr>
          <p:nvPr/>
        </p:nvSpPr>
        <p:spPr bwMode="auto">
          <a:xfrm>
            <a:off x="0"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1</a:t>
            </a:r>
          </a:p>
        </p:txBody>
      </p:sp>
      <p:sp>
        <p:nvSpPr>
          <p:cNvPr id="5131" name="CuadroTexto 3">
            <a:extLst>
              <a:ext uri="{FF2B5EF4-FFF2-40B4-BE49-F238E27FC236}">
                <a16:creationId xmlns:a16="http://schemas.microsoft.com/office/drawing/2014/main" id="{36744BA8-5F6D-A181-A57C-48703ED6F582}"/>
              </a:ext>
            </a:extLst>
          </p:cNvPr>
          <p:cNvSpPr txBox="1">
            <a:spLocks noChangeArrowheads="1"/>
          </p:cNvSpPr>
          <p:nvPr/>
        </p:nvSpPr>
        <p:spPr bwMode="auto">
          <a:xfrm>
            <a:off x="4048125"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2</a:t>
            </a:r>
          </a:p>
        </p:txBody>
      </p:sp>
      <p:sp>
        <p:nvSpPr>
          <p:cNvPr id="5132" name="CuadroTexto 3">
            <a:extLst>
              <a:ext uri="{FF2B5EF4-FFF2-40B4-BE49-F238E27FC236}">
                <a16:creationId xmlns:a16="http://schemas.microsoft.com/office/drawing/2014/main" id="{370EDCDA-5DBB-6EDD-96B1-3F5A3778EC00}"/>
              </a:ext>
            </a:extLst>
          </p:cNvPr>
          <p:cNvSpPr txBox="1">
            <a:spLocks noChangeArrowheads="1"/>
          </p:cNvSpPr>
          <p:nvPr/>
        </p:nvSpPr>
        <p:spPr bwMode="auto">
          <a:xfrm>
            <a:off x="8096250" y="639763"/>
            <a:ext cx="4095750"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3</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E2F85486-AA49-EA2E-1593-4B898E06A78E}"/>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Configurar el </a:t>
            </a:r>
            <a:r>
              <a:rPr sz="3200" b="1" kern="0" dirty="0">
                <a:solidFill>
                  <a:srgbClr val="0070C0"/>
                </a:solidFill>
              </a:rPr>
              <a:t>Shelly</a:t>
            </a:r>
            <a:r>
              <a:rPr sz="3200" kern="0" dirty="0"/>
              <a:t> para enviar mensajes </a:t>
            </a:r>
            <a:r>
              <a:rPr sz="3200" b="1" kern="0" dirty="0">
                <a:solidFill>
                  <a:srgbClr val="0070C0"/>
                </a:solidFill>
              </a:rPr>
              <a:t>MQTT</a:t>
            </a:r>
          </a:p>
          <a:p>
            <a:pPr marL="971550" lvl="1" indent="-514350" eaLnBrk="1" fontAlgn="auto" hangingPunct="1">
              <a:lnSpc>
                <a:spcPct val="100000"/>
              </a:lnSpc>
              <a:spcBef>
                <a:spcPts val="0"/>
              </a:spcBef>
              <a:spcAft>
                <a:spcPts val="0"/>
              </a:spcAft>
              <a:buFont typeface="Aptos Display"/>
              <a:buAutoNum type="arabicPeriod"/>
              <a:defRPr/>
            </a:pPr>
            <a:r>
              <a:rPr sz="2000" kern="0" dirty="0"/>
              <a:t>Pulsar el botón de </a:t>
            </a:r>
            <a:r>
              <a:rPr sz="2000" b="1" kern="0" dirty="0" err="1">
                <a:solidFill>
                  <a:srgbClr val="0070C0"/>
                </a:solidFill>
              </a:rPr>
              <a:t>Reset</a:t>
            </a:r>
            <a:r>
              <a:rPr sz="2000" kern="0" dirty="0"/>
              <a:t> para activar el modo AP</a:t>
            </a:r>
          </a:p>
          <a:p>
            <a:pPr marL="971550" lvl="1"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conéctate al AP</a:t>
            </a:r>
          </a:p>
          <a:p>
            <a:pPr marL="457200" lvl="1" indent="0" eaLnBrk="1" fontAlgn="auto" hangingPunct="1">
              <a:lnSpc>
                <a:spcPct val="100000"/>
              </a:lnSpc>
              <a:spcBef>
                <a:spcPts val="0"/>
              </a:spcBef>
              <a:spcAft>
                <a:spcPts val="0"/>
              </a:spcAft>
              <a:buFont typeface="Arial" pitchFamily="34"/>
              <a:buNone/>
              <a:defRPr/>
            </a:pPr>
            <a:r>
              <a:rPr sz="2000" kern="0" dirty="0"/>
              <a:t>	</a:t>
            </a: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SSID=Shelly-HTGT-&lt;</a:t>
            </a:r>
            <a:r>
              <a:rPr sz="2000" b="1" kern="0" dirty="0" err="1">
                <a:solidFill>
                  <a:srgbClr val="0070C0"/>
                </a:solidFill>
              </a:rPr>
              <a:t>dir</a:t>
            </a:r>
            <a:r>
              <a:rPr sz="2000" b="1" kern="0" dirty="0">
                <a:solidFill>
                  <a:srgbClr val="0070C0"/>
                </a:solidFill>
              </a:rPr>
              <a:t> MAC&gt;</a:t>
            </a:r>
          </a:p>
          <a:p>
            <a:pPr marL="971550" lvl="1" indent="-514350" eaLnBrk="1" fontAlgn="auto" hangingPunct="1">
              <a:lnSpc>
                <a:spcPct val="100000"/>
              </a:lnSpc>
              <a:spcBef>
                <a:spcPts val="0"/>
              </a:spcBef>
              <a:spcAft>
                <a:spcPts val="0"/>
              </a:spcAft>
              <a:buFont typeface="Aptos Display"/>
              <a:buAutoNum type="arabicPeriod" startAt="3"/>
              <a:defRPr/>
            </a:pPr>
            <a:r>
              <a:rPr sz="2000" kern="0" dirty="0"/>
              <a:t>Abrir un navegador desde el dispositivo y escribir la URL </a:t>
            </a:r>
            <a:r>
              <a:rPr sz="2000" b="1" kern="0" dirty="0">
                <a:solidFill>
                  <a:srgbClr val="0070C0"/>
                </a:solidFill>
                <a:hlinkClick r:id="rId2"/>
              </a:rPr>
              <a:t>http://192.168.33.1</a:t>
            </a:r>
            <a:endParaRPr sz="2000" b="1" kern="0" dirty="0">
              <a:solidFill>
                <a:srgbClr val="0070C0"/>
              </a:solidFill>
            </a:endParaRPr>
          </a:p>
          <a:p>
            <a:pPr marL="971550" lvl="1" indent="-514350" eaLnBrk="1" fontAlgn="auto" hangingPunct="1">
              <a:lnSpc>
                <a:spcPct val="100000"/>
              </a:lnSpc>
              <a:spcBef>
                <a:spcPts val="0"/>
              </a:spcBef>
              <a:spcAft>
                <a:spcPts val="0"/>
              </a:spcAft>
              <a:buFont typeface="Aptos Display"/>
              <a:buAutoNum type="arabicPeriod" startAt="3"/>
              <a:defRPr/>
            </a:pPr>
            <a:r>
              <a:rPr sz="2000" kern="0" dirty="0"/>
              <a:t>Configurar el cliente MQTT (</a:t>
            </a:r>
            <a:r>
              <a:rPr sz="2000" b="1" kern="0" dirty="0" err="1"/>
              <a:t>publisher</a:t>
            </a:r>
            <a:r>
              <a:rPr sz="2000" kern="0" dirty="0"/>
              <a:t>)</a:t>
            </a:r>
          </a:p>
          <a:p>
            <a:pPr lvl="2" eaLnBrk="1" fontAlgn="auto" hangingPunct="1">
              <a:lnSpc>
                <a:spcPct val="100000"/>
              </a:lnSpc>
              <a:spcBef>
                <a:spcPts val="0"/>
              </a:spcBef>
              <a:spcAft>
                <a:spcPts val="0"/>
              </a:spcAft>
              <a:buFont typeface="Arial" pitchFamily="34"/>
              <a:buChar char="•"/>
              <a:defRPr/>
            </a:pPr>
            <a:r>
              <a:rPr kern="0" dirty="0" err="1"/>
              <a:t>Settings</a:t>
            </a:r>
            <a:r>
              <a:rPr kern="0" dirty="0"/>
              <a:t> </a:t>
            </a:r>
            <a:r>
              <a:rPr kern="0" dirty="0">
                <a:latin typeface="Wingdings" pitchFamily="2"/>
              </a:rPr>
              <a:t></a:t>
            </a:r>
            <a:r>
              <a:rPr kern="0" dirty="0"/>
              <a:t> </a:t>
            </a:r>
            <a:r>
              <a:rPr kern="0" dirty="0" err="1"/>
              <a:t>Connectivity</a:t>
            </a:r>
            <a:r>
              <a:rPr kern="0" dirty="0"/>
              <a:t> </a:t>
            </a:r>
            <a:r>
              <a:rPr kern="0" dirty="0" err="1"/>
              <a:t>Settings</a:t>
            </a:r>
            <a:r>
              <a:rPr kern="0" dirty="0"/>
              <a:t> </a:t>
            </a:r>
            <a:r>
              <a:rPr kern="0" dirty="0">
                <a:latin typeface="Wingdings" pitchFamily="2"/>
              </a:rPr>
              <a:t></a:t>
            </a:r>
            <a:r>
              <a:rPr kern="0" dirty="0"/>
              <a:t>MQTT</a:t>
            </a:r>
          </a:p>
          <a:p>
            <a:pPr lvl="2" eaLnBrk="1" fontAlgn="auto" hangingPunct="1">
              <a:lnSpc>
                <a:spcPct val="100000"/>
              </a:lnSpc>
              <a:spcBef>
                <a:spcPts val="0"/>
              </a:spcBef>
              <a:spcAft>
                <a:spcPts val="0"/>
              </a:spcAft>
              <a:buFont typeface="Arial" pitchFamily="34"/>
              <a:buChar char="•"/>
              <a:defRPr/>
            </a:pPr>
            <a:r>
              <a:rPr kern="0" dirty="0" err="1"/>
              <a:t>Enable</a:t>
            </a:r>
            <a:r>
              <a:rPr kern="0" dirty="0"/>
              <a:t> MQTT </a:t>
            </a:r>
            <a:r>
              <a:rPr kern="0" dirty="0" err="1"/>
              <a:t>network</a:t>
            </a:r>
            <a:endParaRPr kern="0" dirty="0"/>
          </a:p>
          <a:p>
            <a:pPr lvl="2" eaLnBrk="1" fontAlgn="auto" hangingPunct="1">
              <a:lnSpc>
                <a:spcPct val="100000"/>
              </a:lnSpc>
              <a:spcBef>
                <a:spcPts val="0"/>
              </a:spcBef>
              <a:spcAft>
                <a:spcPts val="0"/>
              </a:spcAft>
              <a:buFont typeface="Arial" pitchFamily="34"/>
              <a:buChar char="•"/>
              <a:defRPr/>
            </a:pPr>
            <a:r>
              <a:rPr kern="0" dirty="0"/>
              <a:t>No SSL</a:t>
            </a:r>
          </a:p>
          <a:p>
            <a:pPr lvl="2" eaLnBrk="1" fontAlgn="auto" hangingPunct="1">
              <a:lnSpc>
                <a:spcPct val="100000"/>
              </a:lnSpc>
              <a:spcBef>
                <a:spcPts val="0"/>
              </a:spcBef>
              <a:spcAft>
                <a:spcPts val="0"/>
              </a:spcAft>
              <a:buFont typeface="Arial" pitchFamily="34"/>
              <a:buChar char="•"/>
              <a:defRPr/>
            </a:pPr>
            <a:r>
              <a:rPr kern="0" dirty="0"/>
              <a:t>MQTT </a:t>
            </a:r>
            <a:r>
              <a:rPr kern="0" dirty="0" err="1"/>
              <a:t>prefix</a:t>
            </a:r>
            <a:r>
              <a:rPr kern="0" dirty="0"/>
              <a:t>: </a:t>
            </a:r>
            <a:r>
              <a:rPr b="1" kern="0" dirty="0" err="1"/>
              <a:t>topic</a:t>
            </a:r>
            <a:r>
              <a:rPr kern="0" dirty="0"/>
              <a:t> en el mensaje, por ejemplo “shellyh&amp;t1”</a:t>
            </a:r>
          </a:p>
          <a:p>
            <a:pPr lvl="2" eaLnBrk="1" fontAlgn="auto" hangingPunct="1">
              <a:lnSpc>
                <a:spcPct val="100000"/>
              </a:lnSpc>
              <a:spcBef>
                <a:spcPts val="0"/>
              </a:spcBef>
              <a:spcAft>
                <a:spcPts val="0"/>
              </a:spcAft>
              <a:buFont typeface="Arial" pitchFamily="34"/>
              <a:buChar char="•"/>
              <a:defRPr/>
            </a:pPr>
            <a:r>
              <a:rPr kern="0" dirty="0"/>
              <a:t>Dirección IP y puerto 1883 del servidor MQTT</a:t>
            </a:r>
          </a:p>
          <a:p>
            <a:pPr lvl="2" eaLnBrk="1" fontAlgn="auto" hangingPunct="1">
              <a:lnSpc>
                <a:spcPct val="100000"/>
              </a:lnSpc>
              <a:spcBef>
                <a:spcPts val="0"/>
              </a:spcBef>
              <a:spcAft>
                <a:spcPts val="0"/>
              </a:spcAft>
              <a:buFont typeface="Arial" pitchFamily="34"/>
              <a:buChar char="•"/>
              <a:defRPr/>
            </a:pPr>
            <a:r>
              <a:rPr kern="0" dirty="0"/>
              <a:t>Nombre de usuario y </a:t>
            </a:r>
            <a:r>
              <a:rPr kern="0" dirty="0" err="1"/>
              <a:t>password</a:t>
            </a:r>
            <a:r>
              <a:rPr kern="0" dirty="0"/>
              <a:t> que escribiste cuando instalaste MQTT (opcional)</a:t>
            </a:r>
          </a:p>
          <a:p>
            <a:pPr lvl="2" eaLnBrk="1" fontAlgn="auto" hangingPunct="1">
              <a:lnSpc>
                <a:spcPct val="100000"/>
              </a:lnSpc>
              <a:spcBef>
                <a:spcPts val="0"/>
              </a:spcBef>
              <a:spcAft>
                <a:spcPts val="0"/>
              </a:spcAft>
              <a:buFont typeface="Arial" pitchFamily="34"/>
              <a:buChar char="•"/>
              <a:defRPr/>
            </a:pPr>
            <a:r>
              <a:rPr kern="0" dirty="0" err="1"/>
              <a:t>Save</a:t>
            </a:r>
            <a:r>
              <a:rPr kern="0" dirty="0"/>
              <a:t> </a:t>
            </a:r>
            <a:r>
              <a:rPr kern="0" dirty="0" err="1"/>
              <a:t>Settings</a:t>
            </a:r>
            <a:endParaRPr kern="0" dirty="0"/>
          </a:p>
          <a:p>
            <a:pPr marL="457200" lvl="1" indent="0" eaLnBrk="1" fontAlgn="auto" hangingPunct="1">
              <a:lnSpc>
                <a:spcPct val="80000"/>
              </a:lnSpc>
              <a:spcBef>
                <a:spcPts val="0"/>
              </a:spcBef>
              <a:spcAft>
                <a:spcPts val="0"/>
              </a:spcAft>
              <a:buFont typeface="Arial" pitchFamily="34"/>
              <a:buNone/>
              <a:defRPr/>
            </a:pPr>
            <a:endParaRPr sz="2000" kern="0" dirty="0"/>
          </a:p>
          <a:p>
            <a:pPr marL="0" indent="0" eaLnBrk="1" fontAlgn="auto" hangingPunct="1">
              <a:lnSpc>
                <a:spcPct val="80000"/>
              </a:lnSpc>
              <a:spcBef>
                <a:spcPts val="0"/>
              </a:spcBef>
              <a:spcAft>
                <a:spcPts val="0"/>
              </a:spcAft>
              <a:buFont typeface="Arial" pitchFamily="34"/>
              <a:buNone/>
              <a:defRPr/>
            </a:pPr>
            <a:endParaRPr sz="2000" kern="0" dirty="0"/>
          </a:p>
          <a:p>
            <a:pPr eaLnBrk="1" fontAlgn="auto" hangingPunct="1">
              <a:lnSpc>
                <a:spcPct val="70000"/>
              </a:lnSpc>
              <a:spcAft>
                <a:spcPts val="0"/>
              </a:spcAft>
              <a:buFont typeface="Arial" pitchFamily="34"/>
              <a:buChar char="•"/>
              <a:defRPr/>
            </a:pPr>
            <a:endParaRPr sz="2400" dirty="0"/>
          </a:p>
        </p:txBody>
      </p:sp>
      <p:sp>
        <p:nvSpPr>
          <p:cNvPr id="3" name="CuadroTexto 6">
            <a:extLst>
              <a:ext uri="{FF2B5EF4-FFF2-40B4-BE49-F238E27FC236}">
                <a16:creationId xmlns:a16="http://schemas.microsoft.com/office/drawing/2014/main" id="{E98D7453-701B-EF6B-E5BE-025F056AA8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F824412E-8DA9-887F-1B41-0D0E5A26558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
            <a:extLst>
              <a:ext uri="{FF2B5EF4-FFF2-40B4-BE49-F238E27FC236}">
                <a16:creationId xmlns:a16="http://schemas.microsoft.com/office/drawing/2014/main" id="{4EA3FC3F-41ED-4DF3-510F-48C0921225F7}"/>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1E0D271F-FEBA-BAE3-3BBB-8AAB4DF687E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AA56316-4C08-E2F1-454E-97EE7EDF620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5" name="CuadroTexto 7">
            <a:extLst>
              <a:ext uri="{FF2B5EF4-FFF2-40B4-BE49-F238E27FC236}">
                <a16:creationId xmlns:a16="http://schemas.microsoft.com/office/drawing/2014/main" id="{55229A44-1616-0A90-9CFD-9F7076F723F4}"/>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6" name="CuadroTexto 8">
            <a:extLst>
              <a:ext uri="{FF2B5EF4-FFF2-40B4-BE49-F238E27FC236}">
                <a16:creationId xmlns:a16="http://schemas.microsoft.com/office/drawing/2014/main" id="{2A2C30CA-2526-564A-0848-9B4B539F2AF1}"/>
              </a:ext>
            </a:extLst>
          </p:cNvPr>
          <p:cNvSpPr txBox="1"/>
          <p:nvPr/>
        </p:nvSpPr>
        <p:spPr>
          <a:xfrm>
            <a:off x="1343025" y="3438525"/>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rpc</a:t>
            </a:r>
            <a:r>
              <a:rPr lang="es-ES" kern="0" dirty="0">
                <a:solidFill>
                  <a:srgbClr val="000000"/>
                </a:solidFill>
                <a:latin typeface="Courier New" pitchFamily="49"/>
                <a:cs typeface="Courier New" pitchFamily="49"/>
              </a:rPr>
              <a:t> {"src":"shellyhtg3-ecda3bc36848","dst":"shellyhtg3/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method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NotifyFullStatus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params</a:t>
            </a:r>
            <a:r>
              <a:rPr lang="es-ES" kern="0" dirty="0">
                <a:solidFill>
                  <a:srgbClr val="000000"/>
                </a:solidFill>
                <a:latin typeface="Courier New" pitchFamily="49"/>
                <a:cs typeface="Courier New" pitchFamily="49"/>
              </a:rPr>
              <a:t>":{"ts":1714019822.12,"ble":{},"</a:t>
            </a:r>
            <a:r>
              <a:rPr lang="es-ES" kern="0" dirty="0" err="1">
                <a:solidFill>
                  <a:srgbClr val="000000"/>
                </a:solidFill>
                <a:latin typeface="Courier New" pitchFamily="49"/>
                <a:cs typeface="Courier New" pitchFamily="49"/>
              </a:rPr>
              <a:t>cloud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":false},"devicepower:0":{"id": 0,"battery":{"V":5.01, "percent":50},"</a:t>
            </a:r>
            <a:r>
              <a:rPr lang="es-ES" kern="0" dirty="0" err="1">
                <a:solidFill>
                  <a:srgbClr val="000000"/>
                </a:solidFill>
                <a:latin typeface="Courier New" pitchFamily="49"/>
                <a:cs typeface="Courier New" pitchFamily="49"/>
              </a:rPr>
              <a:t>external</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present</a:t>
            </a:r>
            <a:r>
              <a:rPr lang="es-ES" kern="0" dirty="0">
                <a:solidFill>
                  <a:srgbClr val="000000"/>
                </a:solidFill>
                <a:latin typeface="Courier New" pitchFamily="49"/>
                <a:cs typeface="Courier New" pitchFamily="49"/>
              </a:rPr>
              <a:t>":false}},"</a:t>
            </a:r>
            <a:r>
              <a:rPr lang="es-ES" kern="0" dirty="0" err="1">
                <a:solidFill>
                  <a:srgbClr val="000000"/>
                </a:solidFill>
                <a:latin typeface="Courier New" pitchFamily="49"/>
                <a:cs typeface="Courier New" pitchFamily="49"/>
              </a:rPr>
              <a:t>ht_ui</a:t>
            </a:r>
            <a:r>
              <a:rPr lang="es-ES" kern="0" dirty="0">
                <a:solidFill>
                  <a:srgbClr val="000000"/>
                </a:solidFill>
                <a:latin typeface="Courier New" pitchFamily="49"/>
                <a:cs typeface="Courier New" pitchFamily="49"/>
              </a:rPr>
              <a:t>":{},"humidity:0":{"id": 0,"rh":36.2},"</a:t>
            </a:r>
            <a:r>
              <a:rPr lang="es-ES" kern="0" dirty="0" err="1">
                <a:solidFill>
                  <a:srgbClr val="000000"/>
                </a:solidFill>
                <a:latin typeface="Courier New" pitchFamily="49"/>
                <a:cs typeface="Courier New" pitchFamily="49"/>
              </a:rPr>
              <a:t>mqtt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":true},"</a:t>
            </a:r>
            <a:r>
              <a:rPr lang="es-ES" kern="0" dirty="0" err="1">
                <a:solidFill>
                  <a:srgbClr val="000000"/>
                </a:solidFill>
                <a:latin typeface="Courier New" pitchFamily="49"/>
                <a:cs typeface="Courier New" pitchFamily="49"/>
              </a:rPr>
              <a:t>sys</a:t>
            </a:r>
            <a:r>
              <a:rPr lang="es-ES" kern="0" dirty="0">
                <a:solidFill>
                  <a:srgbClr val="000000"/>
                </a:solidFill>
                <a:latin typeface="Courier New" pitchFamily="49"/>
                <a:cs typeface="Courier New" pitchFamily="49"/>
              </a:rPr>
              <a:t>":{"mac":"ECDA3BC36848","restart_required":false,"time":"06:37","unixtime":1714019822,"uptime":2,"ram_size":255516,"ram_free":111856,"fs_size":1048576,"fs_free":757760,"cfg_rev":9,"kvs_rev":0,"webhook_rev":0,"available_updates":{},"</a:t>
            </a:r>
            <a:r>
              <a:rPr lang="es-ES" kern="0" dirty="0" err="1">
                <a:solidFill>
                  <a:srgbClr val="000000"/>
                </a:solidFill>
                <a:latin typeface="Courier New" pitchFamily="49"/>
                <a:cs typeface="Courier New" pitchFamily="49"/>
              </a:rPr>
              <a:t>wakeup_reason</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boot</a:t>
            </a:r>
            <a:r>
              <a:rPr lang="es-ES" kern="0" dirty="0">
                <a:solidFill>
                  <a:srgbClr val="000000"/>
                </a:solidFill>
                <a:latin typeface="Courier New" pitchFamily="49"/>
                <a:cs typeface="Courier New" pitchFamily="49"/>
              </a:rPr>
              <a:t>":"deepsleep_</a:t>
            </a:r>
            <a:r>
              <a:rPr lang="es-ES" kern="0" dirty="0" err="1">
                <a:solidFill>
                  <a:srgbClr val="000000"/>
                </a:solidFill>
                <a:latin typeface="Courier New" pitchFamily="49"/>
                <a:cs typeface="Courier New" pitchFamily="49"/>
              </a:rPr>
              <a:t>wake</a:t>
            </a:r>
            <a:r>
              <a:rPr lang="es-ES" kern="0" dirty="0">
                <a:solidFill>
                  <a:srgbClr val="000000"/>
                </a:solidFill>
                <a:latin typeface="Courier New" pitchFamily="49"/>
                <a:cs typeface="Courier New" pitchFamily="49"/>
              </a:rPr>
              <a:t>","cause":"</a:t>
            </a:r>
            <a:r>
              <a:rPr lang="es-ES" kern="0" dirty="0" err="1">
                <a:solidFill>
                  <a:srgbClr val="000000"/>
                </a:solidFill>
                <a:latin typeface="Courier New" pitchFamily="49"/>
                <a:cs typeface="Courier New" pitchFamily="49"/>
              </a:rPr>
              <a:t>status_update</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wakeu</a:t>
            </a:r>
            <a:r>
              <a:rPr lang="es-ES" kern="0" dirty="0">
                <a:solidFill>
                  <a:srgbClr val="000000"/>
                </a:solidFill>
                <a:latin typeface="Courier New" pitchFamily="49"/>
                <a:cs typeface="Courier New" pitchFamily="49"/>
              </a:rPr>
              <a:t> p_period":7200,"reset_reason":8},"temperature:0":{"id": 0,"tC":23.6, "tF":74.6},"wifi":{"sta_ip":"192.168.1.50","status":"got ip","ssid":"MOVISTAR_AC3A","rssi":-60},"</a:t>
            </a:r>
            <a:r>
              <a:rPr lang="es-ES" kern="0" dirty="0" err="1">
                <a:solidFill>
                  <a:srgbClr val="000000"/>
                </a:solidFill>
                <a:latin typeface="Courier New" pitchFamily="49"/>
                <a:cs typeface="Courier New" pitchFamily="49"/>
              </a:rPr>
              <a:t>ws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Extraer los datos del mensaje </a:t>
            </a:r>
            <a:r>
              <a:rPr sz="3200" b="1" kern="0" dirty="0">
                <a:solidFill>
                  <a:srgbClr val="0070C0"/>
                </a:solidFill>
              </a:rPr>
              <a:t>MQTT </a:t>
            </a:r>
            <a:r>
              <a:rPr sz="3200" kern="0" dirty="0">
                <a:solidFill>
                  <a:schemeClr val="tx1"/>
                </a:solidFill>
              </a:rPr>
              <a:t>para su </a:t>
            </a:r>
          </a:p>
          <a:p>
            <a:pPr marL="0" indent="0" eaLnBrk="1" fontAlgn="auto" hangingPunct="1">
              <a:lnSpc>
                <a:spcPct val="100000"/>
              </a:lnSpc>
              <a:spcBef>
                <a:spcPts val="0"/>
              </a:spcBef>
              <a:spcAft>
                <a:spcPts val="0"/>
              </a:spcAft>
              <a:buNone/>
              <a:defRPr/>
            </a:pPr>
            <a:r>
              <a:rPr lang="es-ES" sz="3200" kern="0" dirty="0">
                <a:solidFill>
                  <a:schemeClr val="tx1"/>
                </a:solidFill>
              </a:rPr>
              <a:t>   </a:t>
            </a:r>
            <a:r>
              <a:rPr sz="3200" kern="0" dirty="0">
                <a:solidFill>
                  <a:schemeClr val="tx1"/>
                </a:solidFill>
              </a:rPr>
              <a:t>visualización en HA, varias formas:</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 integración </a:t>
            </a:r>
            <a:r>
              <a:rPr sz="2800" b="1" kern="0" dirty="0">
                <a:solidFill>
                  <a:srgbClr val="0070C0"/>
                </a:solidFill>
              </a:rPr>
              <a:t>MQTT Sensor </a:t>
            </a:r>
            <a:r>
              <a:rPr sz="2800" kern="0" dirty="0"/>
              <a:t>de Home </a:t>
            </a:r>
            <a:r>
              <a:rPr sz="2800" kern="0" dirty="0" err="1"/>
              <a:t>Assistant</a:t>
            </a:r>
            <a:r>
              <a:rPr sz="2800" kern="0" dirty="0"/>
              <a:t> </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las </a:t>
            </a:r>
            <a:r>
              <a:rPr sz="2800" b="1" kern="0" dirty="0" err="1">
                <a:solidFill>
                  <a:srgbClr val="0070C0"/>
                </a:solidFill>
              </a:rPr>
              <a:t>Templates</a:t>
            </a:r>
            <a:r>
              <a:rPr sz="2800" b="1" kern="0" dirty="0"/>
              <a:t> </a:t>
            </a:r>
            <a:r>
              <a:rPr sz="2800" kern="0" dirty="0"/>
              <a:t>de </a:t>
            </a:r>
            <a:r>
              <a:rPr sz="2800" b="1" kern="0" dirty="0"/>
              <a:t>Herramientas del Desarrollador  </a:t>
            </a:r>
            <a:r>
              <a:rPr sz="2800" b="1" kern="0" dirty="0">
                <a:solidFill>
                  <a:srgbClr val="0070C0"/>
                </a:solidFill>
              </a:rPr>
              <a:t>[sesión 2]</a:t>
            </a:r>
          </a:p>
          <a:p>
            <a:pPr marL="457200" lvl="1" indent="0" eaLnBrk="1" fontAlgn="auto" hangingPunct="1">
              <a:lnSpc>
                <a:spcPct val="100000"/>
              </a:lnSpc>
              <a:spcBef>
                <a:spcPts val="0"/>
              </a:spcBef>
              <a:spcAft>
                <a:spcPts val="0"/>
              </a:spcAft>
              <a:buFont typeface="Arial" pitchFamily="34"/>
              <a:buNone/>
              <a:defRPr/>
            </a:pPr>
            <a:endParaRPr lang="es-ES" sz="3200" kern="0" dirty="0"/>
          </a:p>
          <a:p>
            <a:pPr eaLnBrk="1" fontAlgn="auto" hangingPunct="1">
              <a:lnSpc>
                <a:spcPct val="100000"/>
              </a:lnSpc>
              <a:spcBef>
                <a:spcPts val="0"/>
              </a:spcBef>
              <a:spcAft>
                <a:spcPts val="0"/>
              </a:spcAft>
              <a:buFont typeface="Arial" pitchFamily="34"/>
              <a:buChar char="•"/>
              <a:defRPr/>
            </a:pPr>
            <a:r>
              <a:rPr lang="es-ES" sz="3200" kern="0" dirty="0"/>
              <a:t>En ambos casos es necesario modificar el fichero </a:t>
            </a:r>
            <a:r>
              <a:rPr lang="es-ES" sz="3200" b="1" kern="0" dirty="0" err="1">
                <a:solidFill>
                  <a:srgbClr val="0070C0"/>
                </a:solidFill>
              </a:rPr>
              <a:t>configuration.yaml</a:t>
            </a:r>
            <a:endParaRPr sz="1800" b="1" kern="0" dirty="0">
              <a:solidFill>
                <a:srgbClr val="0070C0"/>
              </a:solidFill>
            </a:endParaRPr>
          </a:p>
          <a:p>
            <a:pPr eaLnBrk="1" fontAlgn="auto" hangingPunct="1">
              <a:spcAft>
                <a:spcPts val="0"/>
              </a:spcAft>
              <a:buFont typeface="Arial" pitchFamily="34"/>
              <a:buChar char="•"/>
              <a:defRPr/>
            </a:pPr>
            <a:endParaRPr dirty="0"/>
          </a:p>
        </p:txBody>
      </p:sp>
    </p:spTree>
    <p:extLst>
      <p:ext uri="{BB962C8B-B14F-4D97-AF65-F5344CB8AC3E}">
        <p14:creationId xmlns:p14="http://schemas.microsoft.com/office/powerpoint/2010/main" val="2343973891"/>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endParaRPr lang="es-ES" kern="0" dirty="0"/>
          </a:p>
          <a:p>
            <a:pPr marL="514350" indent="-514350" eaLnBrk="1" fontAlgn="auto" hangingPunct="1">
              <a:lnSpc>
                <a:spcPct val="100000"/>
              </a:lnSpc>
              <a:spcBef>
                <a:spcPts val="0"/>
              </a:spcBef>
              <a:spcAft>
                <a:spcPts val="0"/>
              </a:spcAft>
              <a:buFont typeface="Aptos Display"/>
              <a:buAutoNum type="arabicPeriod"/>
              <a:defRPr/>
            </a:pPr>
            <a:r>
              <a:rPr lang="es-ES" kern="0" dirty="0"/>
              <a:t>Utilizando la integración </a:t>
            </a:r>
            <a:r>
              <a:rPr lang="es-ES" b="1" kern="0" dirty="0">
                <a:solidFill>
                  <a:srgbClr val="0070C0"/>
                </a:solidFill>
              </a:rPr>
              <a:t>MQTT Sensor </a:t>
            </a:r>
            <a:r>
              <a:rPr lang="es-ES" kern="0" dirty="0"/>
              <a:t>de Home </a:t>
            </a:r>
            <a:r>
              <a:rPr lang="es-ES" kern="0" dirty="0" err="1"/>
              <a:t>Assistant</a:t>
            </a:r>
            <a:r>
              <a:rPr lang="es-ES" kern="0" dirty="0"/>
              <a:t> </a:t>
            </a:r>
          </a:p>
          <a:p>
            <a:pPr marL="514350" indent="-514350" eaLnBrk="1" fontAlgn="auto" hangingPunct="1">
              <a:lnSpc>
                <a:spcPct val="100000"/>
              </a:lnSpc>
              <a:spcBef>
                <a:spcPts val="0"/>
              </a:spcBef>
              <a:spcAft>
                <a:spcPts val="0"/>
              </a:spcAft>
              <a:buFont typeface="Aptos Display"/>
              <a:buAutoNum type="arabicPeriod"/>
              <a:defRPr/>
            </a:pPr>
            <a:endParaRPr lang="es-ES" kern="0" dirty="0"/>
          </a:p>
          <a:p>
            <a:pPr eaLnBrk="1" fontAlgn="auto" hangingPunct="1">
              <a:spcAft>
                <a:spcPts val="0"/>
              </a:spcAft>
              <a:buFont typeface="Arial" pitchFamily="34"/>
              <a:buChar char="•"/>
              <a:defRPr/>
            </a:pPr>
            <a:endParaRPr dirty="0"/>
          </a:p>
        </p:txBody>
      </p:sp>
      <p:sp>
        <p:nvSpPr>
          <p:cNvPr id="7" name="CuadroTexto 6">
            <a:extLst>
              <a:ext uri="{FF2B5EF4-FFF2-40B4-BE49-F238E27FC236}">
                <a16:creationId xmlns:a16="http://schemas.microsoft.com/office/drawing/2014/main" id="{B5762553-B2D8-02C0-CBFE-26DAF70AA085}"/>
              </a:ext>
            </a:extLst>
          </p:cNvPr>
          <p:cNvSpPr txBox="1"/>
          <p:nvPr/>
        </p:nvSpPr>
        <p:spPr>
          <a:xfrm>
            <a:off x="1441342" y="3051361"/>
            <a:ext cx="8648055" cy="2031325"/>
          </a:xfrm>
          <a:prstGeom prst="rect">
            <a:avLst/>
          </a:prstGeom>
          <a:solidFill>
            <a:srgbClr val="F2F2F2"/>
          </a:solidFill>
          <a:ln cap="flat">
            <a:noFill/>
          </a:ln>
        </p:spPr>
        <p:txBody>
          <a:bodyPr wrap="square">
            <a:spAutoFit/>
          </a:bodyPr>
          <a:lstStyle>
            <a:defPPr>
              <a:defRPr lang="es-ES"/>
            </a:defPPr>
            <a:lvl1pPr eaLnBrk="1" fontAlgn="auto" hangingPunct="1">
              <a:spcBef>
                <a:spcPts val="0"/>
              </a:spcBef>
              <a:spcAft>
                <a:spcPts val="0"/>
              </a:spcAft>
              <a:defRPr sz="1800" b="0" i="0" u="none" strike="noStrike" kern="0" cap="none" spc="0" baseline="0">
                <a:solidFill>
                  <a:srgbClr val="000000"/>
                </a:solidFill>
                <a:uFillTx/>
                <a:latin typeface="Courier New" pitchFamily="49"/>
                <a:cs typeface="Courier New" pitchFamily="49"/>
              </a:defRPr>
            </a:lvl1pPr>
          </a:lstStyle>
          <a:p>
            <a:r>
              <a:rPr lang="en-US" dirty="0"/>
              <a:t># Example </a:t>
            </a:r>
            <a:r>
              <a:rPr lang="en-US" dirty="0" err="1"/>
              <a:t>configuration.yaml</a:t>
            </a:r>
            <a:r>
              <a:rPr lang="en-US" dirty="0"/>
              <a:t> entry</a:t>
            </a:r>
          </a:p>
          <a:p>
            <a:r>
              <a:rPr lang="en-US" dirty="0" err="1">
                <a:solidFill>
                  <a:srgbClr val="0070C0"/>
                </a:solidFill>
              </a:rPr>
              <a:t>mqtt</a:t>
            </a:r>
            <a:r>
              <a:rPr lang="en-US" dirty="0">
                <a:solidFill>
                  <a:srgbClr val="0070C0"/>
                </a:solidFill>
              </a:rPr>
              <a:t>:</a:t>
            </a:r>
          </a:p>
          <a:p>
            <a:r>
              <a:rPr lang="en-US" dirty="0">
                <a:solidFill>
                  <a:srgbClr val="0070C0"/>
                </a:solidFill>
              </a:rPr>
              <a:t>  sensor:</a:t>
            </a:r>
          </a:p>
          <a:p>
            <a:r>
              <a:rPr lang="en-US" dirty="0">
                <a:solidFill>
                  <a:srgbClr val="0070C0"/>
                </a:solidFill>
              </a:rPr>
              <a:t>    - name: </a:t>
            </a:r>
            <a:r>
              <a:rPr lang="en-US" dirty="0"/>
              <a:t>"Bedroom Temperature"</a:t>
            </a:r>
          </a:p>
          <a:p>
            <a:r>
              <a:rPr lang="en-US" dirty="0"/>
              <a:t>      </a:t>
            </a:r>
            <a:r>
              <a:rPr lang="en-US" dirty="0" err="1">
                <a:solidFill>
                  <a:srgbClr val="0070C0"/>
                </a:solidFill>
              </a:rPr>
              <a:t>state_topic</a:t>
            </a:r>
            <a:r>
              <a:rPr lang="en-US" dirty="0"/>
              <a:t>: "home/bedroom/temperature“</a:t>
            </a:r>
          </a:p>
          <a:p>
            <a:r>
              <a:rPr lang="en-US" dirty="0">
                <a:solidFill>
                  <a:srgbClr val="0070C0"/>
                </a:solidFill>
              </a:rPr>
              <a:t>      </a:t>
            </a:r>
            <a:r>
              <a:rPr lang="en-US" dirty="0" err="1">
                <a:solidFill>
                  <a:srgbClr val="0070C0"/>
                </a:solidFill>
              </a:rPr>
              <a:t>value_template</a:t>
            </a:r>
            <a:r>
              <a:rPr lang="en-US" dirty="0">
                <a:solidFill>
                  <a:srgbClr val="0070C0"/>
                </a:solidFill>
              </a:rPr>
              <a:t>: </a:t>
            </a:r>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a:p>
            <a:endParaRPr lang="es-ES" dirty="0"/>
          </a:p>
        </p:txBody>
      </p:sp>
      <p:sp>
        <p:nvSpPr>
          <p:cNvPr id="11" name="CuadroTexto 10">
            <a:extLst>
              <a:ext uri="{FF2B5EF4-FFF2-40B4-BE49-F238E27FC236}">
                <a16:creationId xmlns:a16="http://schemas.microsoft.com/office/drawing/2014/main" id="{B95A215D-316E-7F8A-8919-F7861C33E4C1}"/>
              </a:ext>
            </a:extLst>
          </p:cNvPr>
          <p:cNvSpPr txBox="1"/>
          <p:nvPr/>
        </p:nvSpPr>
        <p:spPr>
          <a:xfrm>
            <a:off x="1441342" y="5260492"/>
            <a:ext cx="11065790" cy="923330"/>
          </a:xfrm>
          <a:prstGeom prst="rect">
            <a:avLst/>
          </a:prstGeom>
          <a:noFill/>
        </p:spPr>
        <p:txBody>
          <a:bodyPr wrap="square">
            <a:spAutoFit/>
          </a:bodyPr>
          <a:lstStyle/>
          <a:p>
            <a:r>
              <a:rPr lang="es-ES" sz="1800" b="1" kern="0" dirty="0"/>
              <a:t>“{{</a:t>
            </a:r>
            <a:r>
              <a:rPr lang="es-ES" sz="1800" b="1" kern="0" dirty="0" err="1"/>
              <a:t>value_json</a:t>
            </a:r>
            <a:r>
              <a:rPr lang="es-ES" sz="1800" b="1" kern="0" dirty="0"/>
              <a:t>.&lt;atributo1&gt;.&lt;atributo2&gt;…&lt;</a:t>
            </a:r>
            <a:r>
              <a:rPr lang="es-ES" sz="1800" b="1" kern="0" dirty="0" err="1"/>
              <a:t>atributon</a:t>
            </a:r>
            <a:r>
              <a:rPr lang="es-ES" sz="1800" b="1" kern="0" dirty="0"/>
              <a:t>&gt;}}”</a:t>
            </a:r>
          </a:p>
          <a:p>
            <a:r>
              <a:rPr lang="es-ES" sz="1800" kern="0" dirty="0"/>
              <a:t>Si el atributo es un conjunto de atributos (diccionario), debes escribirlo de esta forma </a:t>
            </a:r>
            <a:r>
              <a:rPr lang="es-ES" sz="1800" b="1" kern="0" dirty="0"/>
              <a:t>[‘atributo’]</a:t>
            </a:r>
            <a:endParaRPr lang="en-US" dirty="0">
              <a:hlinkClick r:id="rId3"/>
            </a:endParaRPr>
          </a:p>
          <a:p>
            <a:r>
              <a:rPr lang="en-US" dirty="0">
                <a:hlinkClick r:id="rId3"/>
              </a:rPr>
              <a:t>Templating - Home Assistant (home-assistant.io)</a:t>
            </a:r>
            <a:endParaRPr lang="es-ES" dirty="0"/>
          </a:p>
        </p:txBody>
      </p:sp>
    </p:spTree>
    <p:extLst>
      <p:ext uri="{BB962C8B-B14F-4D97-AF65-F5344CB8AC3E}">
        <p14:creationId xmlns:p14="http://schemas.microsoft.com/office/powerpoint/2010/main" val="270288242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841C71D0-097D-401A-A853-9CA5C2B4EEBE}"/>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Instalar </a:t>
            </a:r>
            <a:r>
              <a:rPr altLang="en-US" dirty="0" err="1">
                <a:latin typeface="Aptos Display" panose="020B0004020202020204" pitchFamily="34" charset="0"/>
              </a:rPr>
              <a:t>vscode</a:t>
            </a:r>
            <a:r>
              <a:rPr altLang="en-US" dirty="0">
                <a:latin typeface="Aptos Display" panose="020B0004020202020204" pitchFamily="34" charset="0"/>
              </a:rPr>
              <a:t> </a:t>
            </a:r>
          </a:p>
        </p:txBody>
      </p:sp>
      <p:sp>
        <p:nvSpPr>
          <p:cNvPr id="34819" name="Marcador de contenido 2">
            <a:extLst>
              <a:ext uri="{FF2B5EF4-FFF2-40B4-BE49-F238E27FC236}">
                <a16:creationId xmlns:a16="http://schemas.microsoft.com/office/drawing/2014/main" id="{6BBA2928-7D04-471B-0E04-CF3CC7727513}"/>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vscode</a:t>
            </a:r>
            <a:r>
              <a:rPr altLang="en-US" b="1" dirty="0">
                <a:solidFill>
                  <a:srgbClr val="0070C0"/>
                </a:solidFill>
                <a:latin typeface="Aptos" panose="020B0004020202020204" pitchFamily="34" charset="0"/>
              </a:rPr>
              <a:t> </a:t>
            </a:r>
            <a:r>
              <a:rPr altLang="en-US" dirty="0">
                <a:latin typeface="Aptos" panose="020B0004020202020204" pitchFamily="34" charset="0"/>
              </a:rPr>
              <a:t>vía</a:t>
            </a:r>
            <a:r>
              <a:rPr altLang="en-US" b="1" dirty="0">
                <a:solidFill>
                  <a:srgbClr val="0070C0"/>
                </a:solidFill>
                <a:latin typeface="Aptos" panose="020B0004020202020204" pitchFamily="34" charset="0"/>
              </a:rPr>
              <a:t> </a:t>
            </a:r>
            <a:r>
              <a:rPr altLang="en-US" b="1" dirty="0" err="1">
                <a:latin typeface="Aptos" panose="020B0004020202020204" pitchFamily="34" charset="0"/>
              </a:rPr>
              <a:t>docker-compose</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Acceder a </a:t>
            </a:r>
            <a:r>
              <a:rPr altLang="en-US" b="1" dirty="0" err="1">
                <a:solidFill>
                  <a:srgbClr val="0070C0"/>
                </a:solidFill>
                <a:latin typeface="Aptos" panose="020B0004020202020204" pitchFamily="34" charset="0"/>
              </a:rPr>
              <a:t>Portainer</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https://127.0.0.1:9443</a:t>
            </a:r>
            <a:endParaRPr altLang="en-US" dirty="0">
              <a:solidFill>
                <a:srgbClr val="0070C0"/>
              </a:solidFill>
              <a:latin typeface="Aptos" panose="020B0004020202020204" pitchFamily="34" charset="0"/>
            </a:endParaRPr>
          </a:p>
          <a:p>
            <a:pPr lvl="1" eaLnBrk="1" hangingPunct="1">
              <a:lnSpc>
                <a:spcPct val="80000"/>
              </a:lnSpc>
            </a:pPr>
            <a:r>
              <a:rPr altLang="en-US" dirty="0">
                <a:latin typeface="Aptos" panose="020B0004020202020204" pitchFamily="34" charset="0"/>
              </a:rPr>
              <a:t>Copiar el fichero </a:t>
            </a:r>
            <a:r>
              <a:rPr altLang="en-US" b="1" dirty="0" err="1">
                <a:solidFill>
                  <a:srgbClr val="0070C0"/>
                </a:solidFill>
                <a:latin typeface="Aptos" panose="020B0004020202020204" pitchFamily="34" charset="0"/>
              </a:rPr>
              <a:t>stack-codeserver.yaml</a:t>
            </a:r>
            <a:r>
              <a:rPr altLang="en-US" b="1" dirty="0">
                <a:solidFill>
                  <a:srgbClr val="0070C0"/>
                </a:solidFill>
                <a:latin typeface="Aptos" panose="020B0004020202020204" pitchFamily="34" charset="0"/>
              </a:rPr>
              <a:t> </a:t>
            </a:r>
            <a:r>
              <a:rPr altLang="en-US" dirty="0">
                <a:latin typeface="Aptos" panose="020B0004020202020204" pitchFamily="34" charset="0"/>
              </a:rPr>
              <a:t>dentro del </a:t>
            </a:r>
            <a:r>
              <a:rPr altLang="en-US" dirty="0" err="1">
                <a:latin typeface="Aptos" panose="020B0004020202020204" pitchFamily="34" charset="0"/>
              </a:rPr>
              <a:t>stack</a:t>
            </a:r>
            <a:r>
              <a:rPr altLang="en-US" dirty="0">
                <a:latin typeface="Aptos" panose="020B0004020202020204" pitchFamily="34" charset="0"/>
              </a:rPr>
              <a:t> “</a:t>
            </a:r>
            <a:r>
              <a:rPr altLang="en-US" dirty="0" err="1">
                <a:latin typeface="Aptos" panose="020B0004020202020204" pitchFamily="34" charset="0"/>
              </a:rPr>
              <a:t>Stack</a:t>
            </a:r>
            <a:r>
              <a:rPr altLang="en-US" dirty="0">
                <a:latin typeface="Aptos" panose="020B0004020202020204" pitchFamily="34" charset="0"/>
              </a:rPr>
              <a:t> HA”</a:t>
            </a:r>
          </a:p>
          <a:p>
            <a:pPr lvl="1" eaLnBrk="1" hangingPunct="1">
              <a:lnSpc>
                <a:spcPct val="80000"/>
              </a:lnSpc>
            </a:pPr>
            <a:r>
              <a:rPr altLang="en-US" dirty="0">
                <a:latin typeface="Aptos" panose="020B0004020202020204" pitchFamily="34" charset="0"/>
              </a:rPr>
              <a:t>Modificar el </a:t>
            </a:r>
            <a:r>
              <a:rPr altLang="en-US" dirty="0" err="1">
                <a:latin typeface="Aptos" panose="020B0004020202020204" pitchFamily="34" charset="0"/>
              </a:rPr>
              <a:t>stack</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latin typeface="Aptos" panose="020B0004020202020204" pitchFamily="34" charset="0"/>
              </a:rPr>
              <a:t>Deploy</a:t>
            </a:r>
            <a:r>
              <a:rPr altLang="en-US" b="1" dirty="0">
                <a:latin typeface="Aptos" panose="020B0004020202020204" pitchFamily="34" charset="0"/>
              </a:rPr>
              <a:t> </a:t>
            </a:r>
            <a:r>
              <a:rPr altLang="en-US" b="1" dirty="0" err="1">
                <a:latin typeface="Aptos" panose="020B0004020202020204" pitchFamily="34" charset="0"/>
              </a:rPr>
              <a:t>stack</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Verificar los logs</a:t>
            </a:r>
          </a:p>
          <a:p>
            <a:pPr lvl="1" eaLnBrk="1" hangingPunct="1">
              <a:lnSpc>
                <a:spcPct val="80000"/>
              </a:lnSpc>
            </a:pPr>
            <a:r>
              <a:rPr altLang="en-US" dirty="0">
                <a:latin typeface="Aptos" panose="020B0004020202020204" pitchFamily="34" charset="0"/>
              </a:rPr>
              <a:t>Acceder a </a:t>
            </a:r>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altLang="en-US" dirty="0">
                <a:solidFill>
                  <a:srgbClr val="0070C0"/>
                </a:solidFill>
                <a:latin typeface="Aptos" panose="020B0004020202020204" pitchFamily="34" charset="0"/>
                <a:hlinkClick r:id="rId4"/>
              </a:rPr>
              <a:t>https://127.0.0.1:8123</a:t>
            </a:r>
            <a:endParaRPr altLang="en-US"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En el menú de la izquierda </a:t>
            </a:r>
            <a:r>
              <a:rPr altLang="en-US" dirty="0">
                <a:latin typeface="Wingdings" panose="05000000000000000000" pitchFamily="2" charset="2"/>
              </a:rPr>
              <a:t></a:t>
            </a:r>
            <a:r>
              <a:rPr altLang="en-US" dirty="0">
                <a:latin typeface="Aptos" panose="020B0004020202020204" pitchFamily="34" charset="0"/>
              </a:rPr>
              <a:t> </a:t>
            </a:r>
            <a:r>
              <a:rPr altLang="en-US" b="1" dirty="0">
                <a:solidFill>
                  <a:srgbClr val="0070C0"/>
                </a:solidFill>
                <a:latin typeface="Aptos" panose="020B0004020202020204" pitchFamily="34" charset="0"/>
              </a:rPr>
              <a:t>Visual Studio </a:t>
            </a:r>
            <a:r>
              <a:rPr altLang="en-US" b="1" dirty="0" err="1">
                <a:solidFill>
                  <a:srgbClr val="0070C0"/>
                </a:solidFill>
                <a:latin typeface="Aptos" panose="020B0004020202020204" pitchFamily="34" charset="0"/>
              </a:rPr>
              <a:t>Code</a:t>
            </a:r>
            <a:endParaRPr altLang="en-US" b="1"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Instalar extensión para Home </a:t>
            </a:r>
            <a:r>
              <a:rPr altLang="en-US" dirty="0" err="1">
                <a:latin typeface="Aptos" panose="020B0004020202020204" pitchFamily="34" charset="0"/>
              </a:rPr>
              <a:t>Assistant</a:t>
            </a:r>
            <a:endParaRPr altLang="en-US" dirty="0">
              <a:latin typeface="Aptos" panose="020B0004020202020204" pitchFamily="34" charset="0"/>
            </a:endParaRPr>
          </a:p>
          <a:p>
            <a:pPr lvl="3" eaLnBrk="1" hangingPunct="1">
              <a:lnSpc>
                <a:spcPct val="80000"/>
              </a:lnSpc>
            </a:pPr>
            <a:r>
              <a:rPr altLang="en-US" sz="2200" dirty="0">
                <a:latin typeface="Aptos" panose="020B0004020202020204" pitchFamily="34" charset="0"/>
              </a:rPr>
              <a:t>Extensiones </a:t>
            </a:r>
            <a:r>
              <a:rPr altLang="en-US" sz="2200" dirty="0">
                <a:latin typeface="Wingdings" panose="05000000000000000000" pitchFamily="2" charset="2"/>
              </a:rPr>
              <a:t></a:t>
            </a:r>
            <a:r>
              <a:rPr altLang="en-US" sz="2200" dirty="0">
                <a:latin typeface="Aptos" panose="020B0004020202020204" pitchFamily="34" charset="0"/>
              </a:rPr>
              <a:t> Home </a:t>
            </a:r>
            <a:r>
              <a:rPr altLang="en-US" sz="2200" dirty="0" err="1">
                <a:latin typeface="Aptos" panose="020B0004020202020204" pitchFamily="34" charset="0"/>
              </a:rPr>
              <a:t>Assistant</a:t>
            </a:r>
            <a:endParaRPr altLang="en-US" sz="2200" dirty="0">
              <a:latin typeface="Aptos" panose="020B0004020202020204" pitchFamily="34" charset="0"/>
            </a:endParaRPr>
          </a:p>
        </p:txBody>
      </p:sp>
      <p:sp>
        <p:nvSpPr>
          <p:cNvPr id="4" name="CuadroTexto 6">
            <a:extLst>
              <a:ext uri="{FF2B5EF4-FFF2-40B4-BE49-F238E27FC236}">
                <a16:creationId xmlns:a16="http://schemas.microsoft.com/office/drawing/2014/main" id="{CCBE0B31-8703-68D0-DF8B-29CEDA3BAB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4">
            <a:extLst>
              <a:ext uri="{FF2B5EF4-FFF2-40B4-BE49-F238E27FC236}">
                <a16:creationId xmlns:a16="http://schemas.microsoft.com/office/drawing/2014/main" id="{A5AABC27-CA81-BD04-7439-E2941E8EF77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6794A69D-D823-3F22-9887-9ABE5554F727}"/>
              </a:ext>
            </a:extLst>
          </p:cNvPr>
          <p:cNvSpPr txBox="1">
            <a:spLocks noGrp="1"/>
          </p:cNvSpPr>
          <p:nvPr>
            <p:ph idx="1"/>
          </p:nvPr>
        </p:nvSpPr>
        <p:spPr/>
        <p:txBody>
          <a:bodyPr>
            <a:normAutofit lnSpcReduction="10000"/>
          </a:bodyPr>
          <a:lstStyle/>
          <a:p>
            <a:pPr eaLnBrk="1" fontAlgn="auto" hangingPunct="1">
              <a:spcBef>
                <a:spcPts val="0"/>
              </a:spcBef>
              <a:spcAft>
                <a:spcPts val="0"/>
              </a:spcAft>
              <a:buFont typeface="Arial" pitchFamily="34"/>
              <a:buChar char="•"/>
              <a:defRPr/>
            </a:pPr>
            <a:r>
              <a:rPr sz="3200" kern="0" dirty="0"/>
              <a:t>Obtener los datos del mensaje en Home </a:t>
            </a:r>
            <a:r>
              <a:rPr sz="3200" kern="0" dirty="0" err="1"/>
              <a:t>Assistant</a:t>
            </a:r>
            <a:endParaRPr sz="3200" kern="0" dirty="0"/>
          </a:p>
          <a:p>
            <a:pPr marL="971550" lvl="1" indent="-514350" eaLnBrk="1" fontAlgn="auto" hangingPunct="1">
              <a:spcBef>
                <a:spcPts val="0"/>
              </a:spcBef>
              <a:spcAft>
                <a:spcPts val="0"/>
              </a:spcAft>
              <a:buFont typeface="Aptos Display"/>
              <a:buAutoNum type="arabicPeriod"/>
              <a:defRPr/>
            </a:pPr>
            <a:r>
              <a:rPr kern="0" dirty="0"/>
              <a:t>Visual Studio </a:t>
            </a:r>
            <a:r>
              <a:rPr kern="0" dirty="0" err="1"/>
              <a:t>Code</a:t>
            </a:r>
            <a:r>
              <a:rPr kern="0" dirty="0"/>
              <a:t> </a:t>
            </a:r>
            <a:r>
              <a:rPr kern="0" dirty="0">
                <a:latin typeface="Wingdings" pitchFamily="2"/>
              </a:rPr>
              <a:t></a:t>
            </a:r>
            <a:r>
              <a:rPr b="1" kern="0" dirty="0" err="1">
                <a:solidFill>
                  <a:srgbClr val="0070C0"/>
                </a:solidFill>
              </a:rPr>
              <a:t>configuration.yaml</a:t>
            </a:r>
            <a:endParaRPr b="1" kern="0" dirty="0">
              <a:solidFill>
                <a:srgbClr val="0070C0"/>
              </a:solidFill>
            </a:endParaRPr>
          </a:p>
          <a:p>
            <a:pPr marL="971550" lvl="1" indent="-514350" eaLnBrk="1" fontAlgn="auto" hangingPunct="1">
              <a:spcBef>
                <a:spcPts val="0"/>
              </a:spcBef>
              <a:spcAft>
                <a:spcPts val="0"/>
              </a:spcAft>
              <a:buFont typeface="Aptos Display"/>
              <a:buAutoNum type="arabicPeriod"/>
              <a:defRPr/>
            </a:pPr>
            <a:r>
              <a:rPr kern="0" dirty="0"/>
              <a:t>Copiar el contenido del fichero </a:t>
            </a:r>
            <a:r>
              <a:rPr b="1" kern="0" dirty="0" err="1">
                <a:solidFill>
                  <a:srgbClr val="0070C0"/>
                </a:solidFill>
              </a:rPr>
              <a:t>shellyHT.yaml</a:t>
            </a:r>
            <a:r>
              <a:rPr b="1" kern="0" dirty="0">
                <a:solidFill>
                  <a:srgbClr val="0070C0"/>
                </a:solidFill>
              </a:rPr>
              <a:t> </a:t>
            </a:r>
            <a:r>
              <a:rPr kern="0" dirty="0"/>
              <a:t>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a:defRPr/>
            </a:pPr>
            <a:r>
              <a:rPr kern="0" dirty="0"/>
              <a:t>Modificar los campos:</a:t>
            </a:r>
          </a:p>
          <a:p>
            <a:pPr marL="457200" lvl="1" indent="0" eaLnBrk="1" fontAlgn="auto" hangingPunct="1">
              <a:spcBef>
                <a:spcPts val="0"/>
              </a:spcBef>
              <a:spcAft>
                <a:spcPts val="0"/>
              </a:spcAft>
              <a:buFont typeface="Arial" pitchFamily="34"/>
              <a:buNone/>
              <a:defRPr/>
            </a:pPr>
            <a:r>
              <a:rPr kern="0" dirty="0"/>
              <a:t>	</a:t>
            </a:r>
            <a:r>
              <a:rPr b="1" kern="0" dirty="0"/>
              <a:t>“</a:t>
            </a:r>
            <a:r>
              <a:rPr b="1" kern="0" dirty="0" err="1"/>
              <a:t>state_topic</a:t>
            </a:r>
            <a:r>
              <a:rPr b="1" kern="0" dirty="0"/>
              <a:t>” </a:t>
            </a:r>
            <a:r>
              <a:rPr kern="0" dirty="0"/>
              <a:t>y </a:t>
            </a:r>
            <a:r>
              <a:rPr b="1" kern="0" dirty="0"/>
              <a:t>“</a:t>
            </a:r>
            <a:r>
              <a:rPr b="1" kern="0" dirty="0" err="1"/>
              <a:t>value_template</a:t>
            </a:r>
            <a:r>
              <a:rPr b="1" kern="0" dirty="0"/>
              <a:t>” </a:t>
            </a:r>
            <a:r>
              <a:rPr kern="0" dirty="0"/>
              <a:t>con los valores correspondientes 	    </a:t>
            </a:r>
          </a:p>
          <a:p>
            <a:pPr marL="457200" lvl="1" indent="0" eaLnBrk="1" fontAlgn="auto" hangingPunct="1">
              <a:spcBef>
                <a:spcPts val="0"/>
              </a:spcBef>
              <a:spcAft>
                <a:spcPts val="0"/>
              </a:spcAft>
              <a:buFont typeface="Arial" pitchFamily="34"/>
              <a:buNone/>
              <a:defRPr/>
            </a:pPr>
            <a:r>
              <a:rPr lang="es-ES" kern="0" dirty="0"/>
              <a:t>        </a:t>
            </a:r>
            <a:r>
              <a:rPr kern="0" dirty="0"/>
              <a:t>en el mensaje</a:t>
            </a:r>
          </a:p>
          <a:p>
            <a:pPr marL="971550" lvl="1" indent="-514350" eaLnBrk="1" fontAlgn="auto" hangingPunct="1">
              <a:spcBef>
                <a:spcPts val="0"/>
              </a:spcBef>
              <a:spcAft>
                <a:spcPts val="0"/>
              </a:spcAft>
              <a:buFont typeface="Aptos Display"/>
              <a:buAutoNum type="arabicPeriod" startAt="4"/>
              <a:defRPr/>
            </a:pPr>
            <a:r>
              <a:rPr kern="0" dirty="0"/>
              <a:t>Comprobar que </a:t>
            </a:r>
            <a:r>
              <a:rPr b="1" kern="0" dirty="0" err="1">
                <a:solidFill>
                  <a:srgbClr val="0070C0"/>
                </a:solidFill>
              </a:rPr>
              <a:t>configuration.yaml</a:t>
            </a:r>
            <a:r>
              <a:rPr kern="0" dirty="0"/>
              <a:t> es correcto</a:t>
            </a:r>
          </a:p>
          <a:p>
            <a:pPr lvl="2" eaLnBrk="1" fontAlgn="auto" hangingPunct="1">
              <a:spcBef>
                <a:spcPts val="0"/>
              </a:spcBef>
              <a:spcAft>
                <a:spcPts val="0"/>
              </a:spcAft>
              <a:buFont typeface="Arial" pitchFamily="34"/>
              <a:buChar char="•"/>
              <a:defRPr/>
            </a:pPr>
            <a:r>
              <a:rPr sz="2400" b="1" kern="0" dirty="0" err="1"/>
              <a:t>Developer</a:t>
            </a:r>
            <a:r>
              <a:rPr sz="2400" b="1" kern="0" dirty="0"/>
              <a:t> Tools </a:t>
            </a:r>
            <a:r>
              <a:rPr sz="2400" b="1" kern="0" dirty="0">
                <a:latin typeface="Wingdings" pitchFamily="2"/>
              </a:rPr>
              <a:t></a:t>
            </a:r>
            <a:r>
              <a:rPr sz="2400" b="1" kern="0" dirty="0"/>
              <a:t>YAML </a:t>
            </a:r>
            <a:r>
              <a:rPr sz="2400" kern="0" dirty="0">
                <a:latin typeface="Wingdings" pitchFamily="2"/>
              </a:rPr>
              <a:t></a:t>
            </a:r>
            <a:r>
              <a:rPr sz="2400" kern="0" dirty="0"/>
              <a:t> </a:t>
            </a:r>
            <a:r>
              <a:rPr sz="2400" b="1" kern="0" dirty="0" err="1">
                <a:solidFill>
                  <a:srgbClr val="0070C0"/>
                </a:solidFill>
              </a:rPr>
              <a:t>Check</a:t>
            </a:r>
            <a:r>
              <a:rPr sz="2400" kern="0" dirty="0"/>
              <a:t> </a:t>
            </a:r>
          </a:p>
          <a:p>
            <a:pPr marL="971550" lvl="1" indent="-514350" eaLnBrk="1" fontAlgn="auto" hangingPunct="1">
              <a:spcBef>
                <a:spcPts val="0"/>
              </a:spcBef>
              <a:spcAft>
                <a:spcPts val="0"/>
              </a:spcAft>
              <a:buFont typeface="Aptos Display"/>
              <a:buAutoNum type="arabicPeriod" startAt="4"/>
              <a:defRPr/>
            </a:pPr>
            <a:r>
              <a:rPr kern="0" dirty="0"/>
              <a:t>Reiniciar Home </a:t>
            </a:r>
            <a:r>
              <a:rPr kern="0" dirty="0" err="1"/>
              <a:t>Assistant</a:t>
            </a:r>
            <a:endParaRPr kern="0" dirty="0"/>
          </a:p>
          <a:p>
            <a:pPr lvl="2" eaLnBrk="1" fontAlgn="auto" hangingPunct="1">
              <a:lnSpc>
                <a:spcPct val="80000"/>
              </a:lnSpc>
              <a:spcBef>
                <a:spcPts val="0"/>
              </a:spcBef>
              <a:spcAft>
                <a:spcPts val="0"/>
              </a:spcAft>
              <a:buFont typeface="Arial" pitchFamily="34"/>
              <a:buChar char="•"/>
              <a:defRPr/>
            </a:pPr>
            <a:r>
              <a:rPr sz="2400" kern="0" dirty="0"/>
              <a:t>En </a:t>
            </a:r>
            <a:r>
              <a:rPr sz="2400" b="1" kern="0" dirty="0" err="1">
                <a:solidFill>
                  <a:srgbClr val="0070C0"/>
                </a:solidFill>
              </a:rPr>
              <a:t>Devices</a:t>
            </a:r>
            <a:r>
              <a:rPr sz="2400" b="1" kern="0" dirty="0">
                <a:solidFill>
                  <a:srgbClr val="0070C0"/>
                </a:solidFill>
              </a:rPr>
              <a:t> </a:t>
            </a:r>
            <a:r>
              <a:rPr sz="2400" b="1" kern="0" dirty="0">
                <a:solidFill>
                  <a:srgbClr val="0070C0"/>
                </a:solidFill>
                <a:latin typeface="Wingdings" pitchFamily="2"/>
              </a:rPr>
              <a:t></a:t>
            </a:r>
            <a:r>
              <a:rPr sz="2400" b="1" kern="0" dirty="0">
                <a:solidFill>
                  <a:srgbClr val="0070C0"/>
                </a:solidFill>
              </a:rPr>
              <a:t> </a:t>
            </a:r>
            <a:r>
              <a:rPr sz="2400" b="1" kern="0" dirty="0" err="1">
                <a:solidFill>
                  <a:srgbClr val="0070C0"/>
                </a:solidFill>
              </a:rPr>
              <a:t>Settings</a:t>
            </a:r>
            <a:r>
              <a:rPr sz="2400" b="1" kern="0" dirty="0">
                <a:solidFill>
                  <a:srgbClr val="0070C0"/>
                </a:solidFill>
              </a:rPr>
              <a:t> </a:t>
            </a:r>
            <a:r>
              <a:rPr sz="2400" kern="0" dirty="0"/>
              <a:t>aparece el dispositivo y entidades</a:t>
            </a:r>
          </a:p>
          <a:p>
            <a:pPr lvl="2" eaLnBrk="1" fontAlgn="auto" hangingPunct="1">
              <a:lnSpc>
                <a:spcPct val="80000"/>
              </a:lnSpc>
              <a:spcBef>
                <a:spcPts val="0"/>
              </a:spcBef>
              <a:spcAft>
                <a:spcPts val="0"/>
              </a:spcAft>
              <a:buFont typeface="Arial" pitchFamily="34"/>
              <a:buChar char="•"/>
              <a:defRPr/>
            </a:pPr>
            <a:r>
              <a:rPr sz="2400" kern="0" dirty="0"/>
              <a:t>En el </a:t>
            </a:r>
            <a:r>
              <a:rPr sz="2400" kern="0" dirty="0" err="1"/>
              <a:t>Dashboard</a:t>
            </a:r>
            <a:r>
              <a:rPr sz="2400" kern="0" dirty="0"/>
              <a:t> principal (</a:t>
            </a:r>
            <a:r>
              <a:rPr sz="2400" b="1" kern="0" dirty="0" err="1">
                <a:solidFill>
                  <a:srgbClr val="0070C0"/>
                </a:solidFill>
              </a:rPr>
              <a:t>Overview</a:t>
            </a:r>
            <a:r>
              <a:rPr sz="2400" kern="0" dirty="0"/>
              <a:t>) se muestran los valores de las entidades</a:t>
            </a:r>
          </a:p>
          <a:p>
            <a:pPr marL="971550" lvl="1" indent="-514350" eaLnBrk="1" fontAlgn="auto" hangingPunct="1">
              <a:spcBef>
                <a:spcPts val="0"/>
              </a:spcBef>
              <a:spcAft>
                <a:spcPts val="0"/>
              </a:spcAft>
              <a:buFont typeface="Aptos Display"/>
              <a:buAutoNum type="arabicPeriod" startAt="4"/>
              <a:defRPr/>
            </a:pPr>
            <a:endParaRPr kern="0" dirty="0"/>
          </a:p>
          <a:p>
            <a:pPr marL="457200" lvl="1" indent="0" eaLnBrk="1" fontAlgn="auto" hangingPunct="1">
              <a:spcBef>
                <a:spcPts val="0"/>
              </a:spcBef>
              <a:spcAft>
                <a:spcPts val="0"/>
              </a:spcAft>
              <a:buFont typeface="Arial" pitchFamily="34"/>
              <a:buNone/>
              <a:defRPr/>
            </a:pPr>
            <a:endParaRPr sz="2800" kern="0" dirty="0"/>
          </a:p>
          <a:p>
            <a:pPr marL="457200" lvl="1" indent="0" eaLnBrk="1" fontAlgn="auto" hangingPunct="1">
              <a:spcBef>
                <a:spcPts val="0"/>
              </a:spcBef>
              <a:spcAft>
                <a:spcPts val="0"/>
              </a:spcAft>
              <a:buFont typeface="Arial" pitchFamily="34"/>
              <a:buNone/>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C1BEFD26-A2EB-8D3B-5742-A7460EEB353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E84B3503-92DF-B426-08BB-E04AB58802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24A01C19-484D-6DD8-9FC5-A32BF42EA158}"/>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37890" name="Marcador de contenido 2">
            <a:extLst>
              <a:ext uri="{FF2B5EF4-FFF2-40B4-BE49-F238E27FC236}">
                <a16:creationId xmlns:a16="http://schemas.microsoft.com/office/drawing/2014/main" id="{4F333248-C8AF-46E5-CC04-3BC737815544}"/>
              </a:ext>
            </a:extLst>
          </p:cNvPr>
          <p:cNvSpPr txBox="1">
            <a:spLocks noGrp="1" noChangeArrowheads="1"/>
          </p:cNvSpPr>
          <p:nvPr>
            <p:ph idx="1"/>
          </p:nvPr>
        </p:nvSpPr>
        <p:spPr/>
        <p:txBody>
          <a:bodyPr/>
          <a:lstStyle/>
          <a:p>
            <a:pPr eaLnBrk="1" hangingPunct="1"/>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eaLnBrk="1" hangingPunct="1"/>
            <a:r>
              <a:rPr altLang="en-US" b="1" dirty="0" err="1">
                <a:latin typeface="Aptos" panose="020B0004020202020204" pitchFamily="34" charset="0"/>
              </a:rPr>
              <a:t>Integrations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ADD INTEGRATION</a:t>
            </a:r>
            <a:r>
              <a:rPr altLang="en-US" dirty="0">
                <a:latin typeface="Wingdings" panose="05000000000000000000" pitchFamily="2" charset="2"/>
              </a:rPr>
              <a:t></a:t>
            </a:r>
            <a:r>
              <a:rPr altLang="en-US" b="1" dirty="0">
                <a:solidFill>
                  <a:srgbClr val="0070C0"/>
                </a:solidFill>
                <a:latin typeface="Aptos" panose="020B0004020202020204" pitchFamily="34" charset="0"/>
              </a:rPr>
              <a:t>AEMET </a:t>
            </a:r>
            <a:r>
              <a:rPr altLang="en-US" b="1" dirty="0" err="1">
                <a:solidFill>
                  <a:srgbClr val="0070C0"/>
                </a:solidFill>
                <a:latin typeface="Aptos" panose="020B0004020202020204" pitchFamily="34" charset="0"/>
              </a:rPr>
              <a:t>OpenData</a:t>
            </a:r>
            <a:endParaRPr altLang="en-US" b="1" dirty="0">
              <a:solidFill>
                <a:srgbClr val="0070C0"/>
              </a:solidFill>
              <a:latin typeface="Aptos" panose="020B0004020202020204" pitchFamily="34" charset="0"/>
            </a:endParaRPr>
          </a:p>
          <a:p>
            <a:pPr lvl="1" eaLnBrk="1" hangingPunct="1"/>
            <a:r>
              <a:rPr altLang="en-US" dirty="0">
                <a:latin typeface="Aptos" panose="020B0004020202020204" pitchFamily="34" charset="0"/>
              </a:rPr>
              <a:t>Generar un </a:t>
            </a:r>
            <a:r>
              <a:rPr altLang="en-US" b="1" dirty="0">
                <a:solidFill>
                  <a:srgbClr val="0070C0"/>
                </a:solidFill>
                <a:latin typeface="Aptos" panose="020B0004020202020204" pitchFamily="34" charset="0"/>
              </a:rPr>
              <a:t>API Key </a:t>
            </a:r>
            <a:r>
              <a:rPr altLang="en-US" dirty="0">
                <a:latin typeface="Aptos" panose="020B0004020202020204" pitchFamily="34" charset="0"/>
              </a:rPr>
              <a:t>o token de acceso: </a:t>
            </a:r>
          </a:p>
          <a:p>
            <a:pPr lvl="2" eaLnBrk="1" hangingPunct="1"/>
            <a:r>
              <a:rPr altLang="en-US" dirty="0" err="1">
                <a:latin typeface="Aptos" panose="020B0004020202020204" pitchFamily="34" charset="0"/>
              </a:rPr>
              <a:t>Click</a:t>
            </a:r>
            <a:r>
              <a:rPr altLang="en-US" dirty="0">
                <a:latin typeface="Aptos" panose="020B0004020202020204" pitchFamily="34" charset="0"/>
              </a:rPr>
              <a:t> sobre la URL y proporcionar correo electrónico</a:t>
            </a:r>
          </a:p>
          <a:p>
            <a:pPr lvl="2" eaLnBrk="1" hangingPunct="1"/>
            <a:r>
              <a:rPr altLang="en-US" dirty="0">
                <a:latin typeface="Aptos" panose="020B0004020202020204" pitchFamily="34" charset="0"/>
              </a:rPr>
              <a:t>Confirmar el enlace y obtener de un segundo correo con el token</a:t>
            </a:r>
          </a:p>
          <a:p>
            <a:pPr lvl="2" eaLnBrk="1" hangingPunct="1"/>
            <a:r>
              <a:rPr altLang="en-US" dirty="0">
                <a:latin typeface="Aptos" panose="020B0004020202020204" pitchFamily="34" charset="0"/>
              </a:rPr>
              <a:t>Copiar el token y llévalo a Home </a:t>
            </a:r>
            <a:r>
              <a:rPr altLang="en-US" dirty="0" err="1">
                <a:latin typeface="Aptos" panose="020B0004020202020204" pitchFamily="34" charset="0"/>
              </a:rPr>
              <a:t>Assistant</a:t>
            </a:r>
            <a:r>
              <a:rPr altLang="en-US" dirty="0">
                <a:latin typeface="Aptos" panose="020B0004020202020204" pitchFamily="34" charset="0"/>
              </a:rPr>
              <a:t>  </a:t>
            </a:r>
          </a:p>
          <a:p>
            <a:pPr lvl="2" eaLnBrk="1" hangingPunct="1"/>
            <a:r>
              <a:rPr altLang="en-US" dirty="0">
                <a:latin typeface="Aptos" panose="020B0004020202020204" pitchFamily="34" charset="0"/>
              </a:rPr>
              <a:t>Establecer las coordenadas geográficas de tu zona</a:t>
            </a:r>
          </a:p>
          <a:p>
            <a:pPr eaLnBrk="1" hangingPunct="1"/>
            <a:r>
              <a:rPr altLang="en-US" dirty="0">
                <a:latin typeface="Aptos" panose="020B0004020202020204" pitchFamily="34" charset="0"/>
              </a:rPr>
              <a:t>Verificar Entidades</a:t>
            </a:r>
          </a:p>
          <a:p>
            <a:pPr lvl="1" eaLnBrk="1" hangingPunct="1"/>
            <a:r>
              <a:rPr altLang="en-US" b="1" dirty="0" err="1">
                <a:latin typeface="Aptos" panose="020B0004020202020204" pitchFamily="34" charset="0"/>
              </a:rPr>
              <a:t>Developer</a:t>
            </a:r>
            <a:r>
              <a:rPr altLang="en-US" b="1" dirty="0">
                <a:latin typeface="Aptos" panose="020B0004020202020204" pitchFamily="34" charset="0"/>
              </a:rPr>
              <a:t> </a:t>
            </a:r>
            <a:r>
              <a:rPr altLang="en-US" b="1" dirty="0" err="1">
                <a:latin typeface="Aptos" panose="020B0004020202020204" pitchFamily="34" charset="0"/>
              </a:rPr>
              <a:t>tools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t>
            </a:r>
            <a:r>
              <a:rPr altLang="en-US" b="1" dirty="0" err="1">
                <a:latin typeface="Aptos" panose="020B0004020202020204" pitchFamily="34" charset="0"/>
              </a:rPr>
              <a:t>States</a:t>
            </a:r>
            <a:r>
              <a:rPr altLang="en-US" b="1"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weather.aemet</a:t>
            </a:r>
            <a:endParaRPr altLang="en-US" b="1" dirty="0">
              <a:solidFill>
                <a:srgbClr val="0070C0"/>
              </a:solidFill>
              <a:latin typeface="Aptos" panose="020B0004020202020204" pitchFamily="34" charset="0"/>
            </a:endParaRPr>
          </a:p>
        </p:txBody>
      </p:sp>
      <p:sp>
        <p:nvSpPr>
          <p:cNvPr id="5" name="CuadroTexto 6">
            <a:extLst>
              <a:ext uri="{FF2B5EF4-FFF2-40B4-BE49-F238E27FC236}">
                <a16:creationId xmlns:a16="http://schemas.microsoft.com/office/drawing/2014/main" id="{E566687B-8BD7-98AD-14A7-88A2CDBD37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8">
            <a:extLst>
              <a:ext uri="{FF2B5EF4-FFF2-40B4-BE49-F238E27FC236}">
                <a16:creationId xmlns:a16="http://schemas.microsoft.com/office/drawing/2014/main" id="{CC2A7FBA-EACE-9983-A198-0144ECB36C4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del servicio AEMET</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4. </a:t>
            </a:r>
            <a:r>
              <a:rPr sz="2400" b="1" dirty="0">
                <a:solidFill>
                  <a:srgbClr val="0070C0"/>
                </a:solidFill>
                <a:highlight>
                  <a:srgbClr val="FFFF00"/>
                </a:highlight>
                <a:latin typeface="Aptos Display"/>
              </a:rPr>
              <a:t>Elementos básicos de Home </a:t>
            </a:r>
            <a:r>
              <a:rPr sz="2400" b="1" dirty="0" err="1">
                <a:solidFill>
                  <a:srgbClr val="0070C0"/>
                </a:solidFill>
                <a:highlight>
                  <a:srgbClr val="FFFF00"/>
                </a:highlight>
                <a:latin typeface="Aptos Display"/>
              </a:rPr>
              <a:t>Assistant</a:t>
            </a:r>
            <a:r>
              <a:rPr sz="2400" b="1" dirty="0">
                <a:solidFill>
                  <a:srgbClr val="0070C0"/>
                </a:solidFill>
                <a:highlight>
                  <a:srgbClr val="FFFF00"/>
                </a:highlight>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83181332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85DF81-6DD1-2D1A-3E15-6129B0B53010}"/>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dirty="0"/>
              <a:t>Una </a:t>
            </a:r>
            <a:r>
              <a:rPr b="1" dirty="0">
                <a:solidFill>
                  <a:srgbClr val="0070C0"/>
                </a:solidFill>
              </a:rPr>
              <a:t>integración </a:t>
            </a:r>
            <a:r>
              <a:rPr dirty="0"/>
              <a:t>es una pieza de software escrita en Python que permite la instalación de un dispositivo en Home </a:t>
            </a:r>
            <a:r>
              <a:rPr dirty="0" err="1"/>
              <a:t>Assistant</a:t>
            </a:r>
            <a:endParaRPr dirty="0"/>
          </a:p>
          <a:p>
            <a:pPr eaLnBrk="1" fontAlgn="auto" hangingPunct="1">
              <a:spcAft>
                <a:spcPts val="0"/>
              </a:spcAft>
              <a:buFont typeface="Arial" pitchFamily="34"/>
              <a:buChar char="•"/>
              <a:defRPr/>
            </a:pPr>
            <a:r>
              <a:rPr dirty="0"/>
              <a:t>Tipos de integraciones en </a:t>
            </a:r>
            <a:r>
              <a:rPr b="1" dirty="0"/>
              <a:t>Home </a:t>
            </a:r>
            <a:r>
              <a:rPr b="1" dirty="0" err="1"/>
              <a:t>Assistant</a:t>
            </a:r>
            <a:r>
              <a:rPr dirty="0"/>
              <a:t>:</a:t>
            </a:r>
          </a:p>
          <a:p>
            <a:pPr lvl="1" eaLnBrk="1" fontAlgn="auto" hangingPunct="1">
              <a:spcAft>
                <a:spcPts val="0"/>
              </a:spcAft>
              <a:buFont typeface="Arial" pitchFamily="34"/>
              <a:buChar char="•"/>
              <a:defRPr/>
            </a:pPr>
            <a:r>
              <a:rPr b="1" dirty="0">
                <a:solidFill>
                  <a:srgbClr val="0070C0"/>
                </a:solidFill>
              </a:rPr>
              <a:t>Core </a:t>
            </a:r>
            <a:r>
              <a:rPr b="1" dirty="0" err="1">
                <a:solidFill>
                  <a:srgbClr val="0070C0"/>
                </a:solidFill>
              </a:rPr>
              <a:t>integrations</a:t>
            </a:r>
            <a:r>
              <a:rPr b="1" dirty="0">
                <a:solidFill>
                  <a:srgbClr val="0070C0"/>
                </a:solidFill>
              </a:rPr>
              <a:t>: </a:t>
            </a:r>
            <a:r>
              <a:rPr dirty="0"/>
              <a:t>integraciones </a:t>
            </a:r>
            <a:r>
              <a:rPr b="1" dirty="0"/>
              <a:t>oficiales</a:t>
            </a:r>
            <a:r>
              <a:rPr dirty="0"/>
              <a:t> creadas y desarrolladas por el equipo de desarrolladores de Home </a:t>
            </a:r>
            <a:r>
              <a:rPr dirty="0" err="1"/>
              <a:t>Assistant</a:t>
            </a:r>
            <a:endParaRPr dirty="0"/>
          </a:p>
          <a:p>
            <a:pPr lvl="2" eaLnBrk="1" fontAlgn="auto" hangingPunct="1">
              <a:spcAft>
                <a:spcPts val="0"/>
              </a:spcAft>
              <a:buFont typeface="Arial" pitchFamily="34"/>
              <a:buChar char="•"/>
              <a:defRPr/>
            </a:pPr>
            <a:r>
              <a:rPr sz="2400" dirty="0">
                <a:solidFill>
                  <a:srgbClr val="0070C0"/>
                </a:solidFill>
                <a:hlinkClick r:id="rId2"/>
              </a:rPr>
              <a:t>https://www.home-assistant.io/integrations</a:t>
            </a:r>
            <a:endParaRPr sz="2400" dirty="0">
              <a:solidFill>
                <a:srgbClr val="0070C0"/>
              </a:solidFill>
            </a:endParaRPr>
          </a:p>
          <a:p>
            <a:pPr lvl="1" eaLnBrk="1" fontAlgn="auto" hangingPunct="1">
              <a:spcAft>
                <a:spcPts val="0"/>
              </a:spcAft>
              <a:buFont typeface="Arial" pitchFamily="34"/>
              <a:buChar char="•"/>
              <a:defRPr/>
            </a:pPr>
            <a:endParaRPr dirty="0"/>
          </a:p>
          <a:p>
            <a:pPr lvl="1" eaLnBrk="1" fontAlgn="auto" hangingPunct="1">
              <a:spcAft>
                <a:spcPts val="0"/>
              </a:spcAft>
              <a:buFont typeface="Arial" pitchFamily="34"/>
              <a:buChar char="•"/>
              <a:defRPr/>
            </a:pPr>
            <a:r>
              <a:rPr b="1" dirty="0" err="1">
                <a:solidFill>
                  <a:srgbClr val="0070C0"/>
                </a:solidFill>
              </a:rPr>
              <a:t>Custom</a:t>
            </a:r>
            <a:r>
              <a:rPr b="1" dirty="0">
                <a:solidFill>
                  <a:srgbClr val="0070C0"/>
                </a:solidFill>
              </a:rPr>
              <a:t> </a:t>
            </a:r>
            <a:r>
              <a:rPr b="1" dirty="0" err="1">
                <a:solidFill>
                  <a:srgbClr val="0070C0"/>
                </a:solidFill>
              </a:rPr>
              <a:t>integrations</a:t>
            </a:r>
            <a:r>
              <a:rPr dirty="0"/>
              <a:t>: integraciones </a:t>
            </a:r>
            <a:r>
              <a:rPr b="1" dirty="0"/>
              <a:t>no-oficiales</a:t>
            </a:r>
            <a:r>
              <a:rPr dirty="0"/>
              <a:t> creadas y desarrolladas por fabricantes, usuarios o terceros</a:t>
            </a:r>
          </a:p>
          <a:p>
            <a:pPr lvl="2" eaLnBrk="1" fontAlgn="auto" hangingPunct="1">
              <a:spcAft>
                <a:spcPts val="0"/>
              </a:spcAft>
              <a:buFont typeface="Arial" pitchFamily="34"/>
              <a:buChar char="•"/>
              <a:defRPr/>
            </a:pPr>
            <a:r>
              <a:rPr sz="2400" b="1" dirty="0"/>
              <a:t>Home </a:t>
            </a:r>
            <a:r>
              <a:rPr sz="2400" b="1" dirty="0" err="1"/>
              <a:t>Assistant</a:t>
            </a:r>
            <a:r>
              <a:rPr sz="2400" b="1" dirty="0"/>
              <a:t> </a:t>
            </a:r>
            <a:r>
              <a:rPr sz="2400" b="1" dirty="0" err="1"/>
              <a:t>Community</a:t>
            </a:r>
            <a:r>
              <a:rPr sz="2400" b="1" dirty="0"/>
              <a:t> Store (HACS): </a:t>
            </a:r>
            <a:r>
              <a:rPr sz="2400" dirty="0"/>
              <a:t>t</a:t>
            </a:r>
            <a:r>
              <a:rPr sz="2400" dirty="0">
                <a:solidFill>
                  <a:srgbClr val="3A3A3A"/>
                </a:solidFill>
                <a:highlight>
                  <a:srgbClr val="FFFFFF"/>
                </a:highlight>
                <a:latin typeface="Arial" pitchFamily="34"/>
              </a:rPr>
              <a:t>ienda de componentes de terceros con complementos personalizados (</a:t>
            </a:r>
            <a:r>
              <a:rPr sz="2400" dirty="0" err="1">
                <a:solidFill>
                  <a:srgbClr val="3A3A3A"/>
                </a:solidFill>
                <a:highlight>
                  <a:srgbClr val="FFFFFF"/>
                </a:highlight>
                <a:latin typeface="Arial" pitchFamily="34"/>
              </a:rPr>
              <a:t>add-ons</a:t>
            </a:r>
            <a:r>
              <a:rPr sz="2400" dirty="0">
                <a:solidFill>
                  <a:srgbClr val="3A3A3A"/>
                </a:solidFill>
                <a:highlight>
                  <a:srgbClr val="FFFFFF"/>
                </a:highlight>
                <a:latin typeface="Arial" pitchFamily="34"/>
              </a:rPr>
              <a:t>), tarjetas o plantillas </a:t>
            </a:r>
            <a:endParaRPr sz="2400" dirty="0"/>
          </a:p>
          <a:p>
            <a:pPr eaLnBrk="1" fontAlgn="auto" hangingPunct="1">
              <a:lnSpc>
                <a:spcPct val="10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9EFFCEC-BDF2-9EE5-AA0C-801FD5AFF26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EAF4878-2D68-18F3-D8A6-E82DC7AFC5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97218410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1. </a:t>
            </a:r>
            <a:r>
              <a:rPr sz="2400" b="1" dirty="0">
                <a:solidFill>
                  <a:srgbClr val="0070C0"/>
                </a:solidFill>
                <a:highlight>
                  <a:srgbClr val="FFFF00"/>
                </a:highlight>
                <a:latin typeface="Aptos Display"/>
              </a:rPr>
              <a:t>Introducción a Home </a:t>
            </a:r>
            <a:r>
              <a:rPr sz="2400" b="1" dirty="0" err="1">
                <a:solidFill>
                  <a:srgbClr val="0070C0"/>
                </a:solidFill>
                <a:highlight>
                  <a:srgbClr val="FFFF00"/>
                </a:highlight>
                <a:latin typeface="Aptos Display"/>
              </a:rPr>
              <a:t>Assistant</a:t>
            </a:r>
            <a:endParaRPr sz="2400" b="1" dirty="0">
              <a:solidFill>
                <a:srgbClr val="0070C0"/>
              </a:solidFill>
              <a:highlight>
                <a:srgbClr val="FFFF00"/>
              </a:highlight>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622488222"/>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83791ED8-FDD8-1118-4A87-E13D248218F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3" name="CuadroTexto 7">
            <a:extLst>
              <a:ext uri="{FF2B5EF4-FFF2-40B4-BE49-F238E27FC236}">
                <a16:creationId xmlns:a16="http://schemas.microsoft.com/office/drawing/2014/main" id="{2FA2728C-7142-A2FB-A5D7-F4ED819E304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4" name="CuadroTexto 6">
            <a:extLst>
              <a:ext uri="{FF2B5EF4-FFF2-40B4-BE49-F238E27FC236}">
                <a16:creationId xmlns:a16="http://schemas.microsoft.com/office/drawing/2014/main" id="{8BF6F41E-2426-3143-B09C-85F381217A4A}"/>
              </a:ext>
            </a:extLst>
          </p:cNvPr>
          <p:cNvSpPr txBox="1">
            <a:spLocks noChangeArrowheads="1"/>
          </p:cNvSpPr>
          <p:nvPr/>
        </p:nvSpPr>
        <p:spPr bwMode="auto">
          <a:xfrm>
            <a:off x="7399104" y="1581739"/>
            <a:ext cx="4938933" cy="1825371"/>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soporte proporcionado por Home </a:t>
            </a:r>
            <a:r>
              <a:rPr lang="es-ES" altLang="en-US" sz="2000" b="1" dirty="0" err="1"/>
              <a:t>Assistant</a:t>
            </a:r>
            <a:r>
              <a:rPr lang="es-ES" altLang="en-US" sz="2000" b="1" dirty="0"/>
              <a:t>, </a:t>
            </a:r>
            <a:r>
              <a:rPr lang="es-ES" altLang="en-US" sz="2000" dirty="0"/>
              <a:t>las integraciones se pueden dividir en dos grupos:</a:t>
            </a:r>
          </a:p>
          <a:p>
            <a:pPr marL="342900" indent="-342900" eaLnBrk="1" hangingPunct="1">
              <a:lnSpc>
                <a:spcPct val="80000"/>
              </a:lnSpc>
              <a:buFontTx/>
              <a:buAutoNum type="arabicParenR"/>
              <a:defRPr/>
            </a:pPr>
            <a:r>
              <a:rPr lang="es-ES" altLang="en-US" sz="2000" dirty="0"/>
              <a:t>Oficiales</a:t>
            </a:r>
          </a:p>
          <a:p>
            <a:pPr marL="342900" indent="-342900" eaLnBrk="1" hangingPunct="1">
              <a:lnSpc>
                <a:spcPct val="80000"/>
              </a:lnSpc>
              <a:buFontTx/>
              <a:buAutoNum type="arabicParenR"/>
              <a:defRPr/>
            </a:pPr>
            <a:r>
              <a:rPr lang="es-ES" altLang="en-US" sz="2000" dirty="0"/>
              <a:t>No-oficiales y HACS (tienda de complementos equivalente a </a:t>
            </a:r>
            <a:r>
              <a:rPr lang="es-ES" altLang="en-US" sz="2000" dirty="0" err="1"/>
              <a:t>add-ons</a:t>
            </a:r>
            <a:r>
              <a:rPr lang="es-ES" altLang="en-US" sz="2000" dirty="0"/>
              <a:t>) </a:t>
            </a:r>
          </a:p>
        </p:txBody>
      </p:sp>
      <p:sp>
        <p:nvSpPr>
          <p:cNvPr id="6" name="CuadroTexto 6">
            <a:extLst>
              <a:ext uri="{FF2B5EF4-FFF2-40B4-BE49-F238E27FC236}">
                <a16:creationId xmlns:a16="http://schemas.microsoft.com/office/drawing/2014/main" id="{699CEAA6-7F30-5D63-68E4-820E9686614C}"/>
              </a:ext>
            </a:extLst>
          </p:cNvPr>
          <p:cNvSpPr txBox="1">
            <a:spLocks noChangeArrowheads="1"/>
          </p:cNvSpPr>
          <p:nvPr/>
        </p:nvSpPr>
        <p:spPr bwMode="auto">
          <a:xfrm>
            <a:off x="7399104" y="3549746"/>
            <a:ext cx="4792896" cy="2071593"/>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modo de instalación</a:t>
            </a:r>
            <a:r>
              <a:rPr lang="es-ES" altLang="en-US" sz="2000" dirty="0"/>
              <a:t>, las instalaciones se pueden dividir en tres grupos:</a:t>
            </a:r>
          </a:p>
          <a:p>
            <a:pPr marL="342900" indent="-342900" eaLnBrk="1" hangingPunct="1">
              <a:lnSpc>
                <a:spcPct val="80000"/>
              </a:lnSpc>
              <a:buFontTx/>
              <a:buAutoNum type="arabicParenR"/>
              <a:defRPr/>
            </a:pPr>
            <a:r>
              <a:rPr lang="es-ES" altLang="en-US" sz="2000" dirty="0"/>
              <a:t>Instalación a través del IU</a:t>
            </a:r>
          </a:p>
          <a:p>
            <a:pPr marL="540000" lvl="1" indent="0" eaLnBrk="1" hangingPunct="1">
              <a:lnSpc>
                <a:spcPct val="80000"/>
              </a:lnSpc>
              <a:buFont typeface="Arial" panose="020B0604020202020204" pitchFamily="34" charset="0"/>
              <a:buChar char="•"/>
              <a:defRPr/>
            </a:pPr>
            <a:r>
              <a:rPr lang="es-ES" altLang="en-US" sz="2000" dirty="0"/>
              <a:t>  Detección automática</a:t>
            </a:r>
          </a:p>
          <a:p>
            <a:pPr marL="540000" lvl="1" indent="0" eaLnBrk="1" hangingPunct="1">
              <a:lnSpc>
                <a:spcPct val="80000"/>
              </a:lnSpc>
              <a:buFont typeface="Arial" panose="020B0604020202020204" pitchFamily="34" charset="0"/>
              <a:buChar char="•"/>
              <a:defRPr/>
            </a:pPr>
            <a:r>
              <a:rPr lang="es-ES" altLang="en-US" sz="2000" dirty="0"/>
              <a:t>  Detección manual</a:t>
            </a:r>
          </a:p>
          <a:p>
            <a:pPr marL="342900" indent="-342900" eaLnBrk="1" hangingPunct="1">
              <a:lnSpc>
                <a:spcPct val="80000"/>
              </a:lnSpc>
              <a:buFontTx/>
              <a:buAutoNum type="arabicParenR"/>
              <a:defRPr/>
            </a:pPr>
            <a:r>
              <a:rPr lang="es-ES" altLang="en-US" sz="2000" dirty="0"/>
              <a:t>Instalación a través de YAML</a:t>
            </a:r>
          </a:p>
          <a:p>
            <a:pPr marL="342900" indent="-342900" eaLnBrk="1" hangingPunct="1">
              <a:lnSpc>
                <a:spcPct val="80000"/>
              </a:lnSpc>
              <a:buFontTx/>
              <a:buAutoNum type="arabicParenR"/>
              <a:defRPr/>
            </a:pPr>
            <a:r>
              <a:rPr lang="es-ES" altLang="en-US" sz="2000" dirty="0"/>
              <a:t>Instalación personalizada</a:t>
            </a:r>
          </a:p>
        </p:txBody>
      </p:sp>
      <p:pic>
        <p:nvPicPr>
          <p:cNvPr id="1026" name="Picture 2" descr="what-are-home-assistant-integrations">
            <a:extLst>
              <a:ext uri="{FF2B5EF4-FFF2-40B4-BE49-F238E27FC236}">
                <a16:creationId xmlns:a16="http://schemas.microsoft.com/office/drawing/2014/main" id="{E4A3F993-2083-741D-0A5C-A058FCE50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0954"/>
            <a:ext cx="7399104" cy="410216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26F9D6B-2664-8B20-A630-230929EB3611}"/>
              </a:ext>
            </a:extLst>
          </p:cNvPr>
          <p:cNvSpPr txBox="1"/>
          <p:nvPr/>
        </p:nvSpPr>
        <p:spPr>
          <a:xfrm>
            <a:off x="0" y="5621339"/>
            <a:ext cx="6196912" cy="369332"/>
          </a:xfrm>
          <a:prstGeom prst="rect">
            <a:avLst/>
          </a:prstGeom>
          <a:noFill/>
        </p:spPr>
        <p:txBody>
          <a:bodyPr wrap="square">
            <a:spAutoFit/>
          </a:bodyPr>
          <a:lstStyle/>
          <a:p>
            <a:r>
              <a:rPr lang="en-US" dirty="0">
                <a:hlinkClick r:id="rId4"/>
              </a:rPr>
              <a:t>Integrations - Home Assistant (home-assistant.io)</a:t>
            </a:r>
            <a:endParaRPr lang="es-ES" dirty="0"/>
          </a:p>
        </p:txBody>
      </p:sp>
    </p:spTree>
    <p:extLst>
      <p:ext uri="{BB962C8B-B14F-4D97-AF65-F5344CB8AC3E}">
        <p14:creationId xmlns:p14="http://schemas.microsoft.com/office/powerpoint/2010/main" val="302679886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Marcador de contenido 2">
            <a:extLst>
              <a:ext uri="{FF2B5EF4-FFF2-40B4-BE49-F238E27FC236}">
                <a16:creationId xmlns:a16="http://schemas.microsoft.com/office/drawing/2014/main" id="{8FA41E53-F245-1F49-507F-ABAFFE02767B}"/>
              </a:ext>
            </a:extLst>
          </p:cNvPr>
          <p:cNvSpPr txBox="1">
            <a:spLocks noGrp="1" noChangeArrowheads="1"/>
          </p:cNvSpPr>
          <p:nvPr>
            <p:ph idx="1"/>
          </p:nvPr>
        </p:nvSpPr>
        <p:spPr/>
        <p:txBody>
          <a:bodyPr/>
          <a:lstStyle/>
          <a:p>
            <a:pPr eaLnBrk="1" hangingPunct="1">
              <a:lnSpc>
                <a:spcPct val="100000"/>
              </a:lnSpc>
            </a:pPr>
            <a:r>
              <a:rPr altLang="en-US" sz="2400" b="1" dirty="0">
                <a:latin typeface="Aptos" panose="020B0004020202020204" pitchFamily="34" charset="0"/>
              </a:rPr>
              <a:t>Instalar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b="1" dirty="0" err="1">
                <a:latin typeface="Aptos" panose="020B0004020202020204" pitchFamily="34" charset="0"/>
              </a:rPr>
              <a:t>Community</a:t>
            </a:r>
            <a:r>
              <a:rPr altLang="en-US" sz="2400" b="1" dirty="0">
                <a:latin typeface="Aptos" panose="020B0004020202020204" pitchFamily="34" charset="0"/>
              </a:rPr>
              <a:t> Store (HACS)</a:t>
            </a:r>
          </a:p>
          <a:p>
            <a:pPr eaLnBrk="1" hangingPunct="1">
              <a:lnSpc>
                <a:spcPct val="100000"/>
              </a:lnSpc>
            </a:pPr>
            <a:r>
              <a:rPr altLang="en-US" sz="2400" dirty="0">
                <a:latin typeface="Aptos" panose="020B0004020202020204" pitchFamily="34" charset="0"/>
              </a:rPr>
              <a:t>Acceder a </a:t>
            </a:r>
            <a:r>
              <a:rPr altLang="en-US" sz="2400" dirty="0">
                <a:latin typeface="Aptos" panose="020B0004020202020204" pitchFamily="34" charset="0"/>
                <a:hlinkClick r:id="rId2"/>
              </a:rPr>
              <a:t>https://hacs.xyz/docs/setup/download</a:t>
            </a:r>
            <a:endParaRPr altLang="en-US" sz="2400" dirty="0">
              <a:latin typeface="Aptos" panose="020B0004020202020204" pitchFamily="34" charset="0"/>
            </a:endParaRPr>
          </a:p>
          <a:p>
            <a:pPr lvl="1" eaLnBrk="1" hangingPunct="1">
              <a:lnSpc>
                <a:spcPct val="100000"/>
              </a:lnSpc>
            </a:pPr>
            <a:r>
              <a:rPr altLang="en-US" sz="2000" dirty="0">
                <a:latin typeface="Aptos" panose="020B0004020202020204" pitchFamily="34" charset="0"/>
              </a:rPr>
              <a:t>Seleccionar “</a:t>
            </a:r>
            <a:r>
              <a:rPr altLang="en-US" sz="2000" b="1" dirty="0">
                <a:latin typeface="Aptos" panose="020B0004020202020204" pitchFamily="34" charset="0"/>
              </a:rPr>
              <a:t>Container</a:t>
            </a:r>
            <a:r>
              <a:rPr altLang="en-US" sz="2000" dirty="0">
                <a:latin typeface="Aptos" panose="020B0004020202020204" pitchFamily="34" charset="0"/>
              </a:rPr>
              <a:t>” y seguir las instrucciones de instalación</a:t>
            </a:r>
          </a:p>
          <a:p>
            <a:pPr lvl="1" eaLnBrk="1" hangingPunct="1">
              <a:lnSpc>
                <a:spcPct val="100000"/>
              </a:lnSpc>
            </a:pPr>
            <a:endParaRPr altLang="en-US" sz="2000" dirty="0">
              <a:latin typeface="Aptos" panose="020B0004020202020204" pitchFamily="34" charset="0"/>
            </a:endParaRPr>
          </a:p>
          <a:p>
            <a:pPr eaLnBrk="1" hangingPunct="1">
              <a:lnSpc>
                <a:spcPct val="100000"/>
              </a:lnSpc>
            </a:pPr>
            <a:r>
              <a:rPr altLang="en-US" sz="2400" dirty="0">
                <a:latin typeface="Aptos" panose="020B0004020202020204" pitchFamily="34" charset="0"/>
              </a:rPr>
              <a:t>La instalación creará una carpeta </a:t>
            </a:r>
            <a:r>
              <a:rPr altLang="en-US" sz="2400" b="1" dirty="0" err="1">
                <a:latin typeface="Aptos" panose="020B0004020202020204" pitchFamily="34" charset="0"/>
              </a:rPr>
              <a:t>custom_components</a:t>
            </a:r>
            <a:r>
              <a:rPr altLang="en-US" sz="2400" b="1" dirty="0">
                <a:latin typeface="Aptos" panose="020B0004020202020204" pitchFamily="34" charset="0"/>
              </a:rPr>
              <a:t>/</a:t>
            </a:r>
            <a:r>
              <a:rPr altLang="en-US" sz="2400" b="1" dirty="0" err="1">
                <a:latin typeface="Aptos" panose="020B0004020202020204" pitchFamily="34" charset="0"/>
              </a:rPr>
              <a:t>hacs</a:t>
            </a:r>
            <a:r>
              <a:rPr altLang="en-US" sz="2400" b="1" dirty="0">
                <a:latin typeface="Aptos" panose="020B0004020202020204" pitchFamily="34" charset="0"/>
              </a:rPr>
              <a:t> </a:t>
            </a:r>
            <a:r>
              <a:rPr altLang="en-US" sz="2400" dirty="0">
                <a:latin typeface="Aptos" panose="020B0004020202020204" pitchFamily="34" charset="0"/>
              </a:rPr>
              <a:t>en</a:t>
            </a:r>
            <a:r>
              <a:rPr altLang="en-US" sz="2400" b="1" dirty="0">
                <a:latin typeface="Aptos" panose="020B0004020202020204" pitchFamily="34" charset="0"/>
              </a:rPr>
              <a:t> /</a:t>
            </a:r>
            <a:r>
              <a:rPr altLang="en-US" sz="2400" b="1" dirty="0" err="1">
                <a:latin typeface="Aptos" panose="020B0004020202020204" pitchFamily="34" charset="0"/>
              </a:rPr>
              <a:t>docker</a:t>
            </a:r>
            <a:r>
              <a:rPr altLang="en-US" sz="2400" b="1" dirty="0">
                <a:latin typeface="Aptos" panose="020B0004020202020204" pitchFamily="34" charset="0"/>
              </a:rPr>
              <a:t>/</a:t>
            </a:r>
            <a:r>
              <a:rPr altLang="en-US" sz="2400" b="1" dirty="0" err="1">
                <a:latin typeface="Aptos" panose="020B0004020202020204" pitchFamily="34" charset="0"/>
              </a:rPr>
              <a:t>homeassistant</a:t>
            </a:r>
            <a:endParaRPr altLang="en-US" sz="2400" dirty="0">
              <a:latin typeface="Aptos" panose="020B0004020202020204" pitchFamily="34" charset="0"/>
            </a:endParaRPr>
          </a:p>
          <a:p>
            <a:pPr eaLnBrk="1" hangingPunct="1">
              <a:lnSpc>
                <a:spcPct val="100000"/>
              </a:lnSpc>
            </a:pPr>
            <a:r>
              <a:rPr altLang="en-US" sz="2400" dirty="0">
                <a:latin typeface="Aptos" panose="020B0004020202020204" pitchFamily="34" charset="0"/>
              </a:rPr>
              <a:t>Reiniciar</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y borrar la caché del navegador (</a:t>
            </a:r>
            <a:r>
              <a:rPr altLang="en-US" sz="2400" b="1" dirty="0">
                <a:solidFill>
                  <a:srgbClr val="0070C0"/>
                </a:solidFill>
                <a:latin typeface="Aptos" panose="020B0004020202020204" pitchFamily="34" charset="0"/>
              </a:rPr>
              <a:t>obligatorio</a:t>
            </a:r>
            <a:r>
              <a:rPr altLang="en-US" sz="2400" dirty="0">
                <a:latin typeface="Aptos" panose="020B0004020202020204" pitchFamily="34" charset="0"/>
              </a:rPr>
              <a:t>)</a:t>
            </a:r>
          </a:p>
          <a:p>
            <a:pPr eaLnBrk="1" hangingPunct="1">
              <a:lnSpc>
                <a:spcPct val="100000"/>
              </a:lnSpc>
            </a:pPr>
            <a:r>
              <a:rPr altLang="en-US" sz="2400" dirty="0">
                <a:latin typeface="Aptos" panose="020B0004020202020204" pitchFamily="34" charset="0"/>
              </a:rPr>
              <a:t>En</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añadir la</a:t>
            </a:r>
            <a:r>
              <a:rPr altLang="en-US" sz="2400" b="1" dirty="0">
                <a:latin typeface="Aptos" panose="020B0004020202020204" pitchFamily="34" charset="0"/>
              </a:rPr>
              <a:t> integración HACS</a:t>
            </a:r>
          </a:p>
          <a:p>
            <a:pPr lvl="1" eaLnBrk="1" hangingPunct="1">
              <a:lnSpc>
                <a:spcPct val="100000"/>
              </a:lnSpc>
            </a:pPr>
            <a:r>
              <a:rPr altLang="en-US" sz="2000"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dirty="0" err="1">
                <a:latin typeface="Aptos" panose="020B0004020202020204" pitchFamily="34" charset="0"/>
              </a:rPr>
              <a:t>Devices</a:t>
            </a:r>
            <a:r>
              <a:rPr altLang="en-US" sz="2000" dirty="0">
                <a:latin typeface="Aptos" panose="020B0004020202020204" pitchFamily="34" charset="0"/>
              </a:rPr>
              <a:t> &amp; </a:t>
            </a:r>
            <a:r>
              <a:rPr altLang="en-US" sz="2000" dirty="0" err="1">
                <a:latin typeface="Aptos" panose="020B0004020202020204" pitchFamily="34" charset="0"/>
              </a:rPr>
              <a:t>Services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b="1" dirty="0">
                <a:solidFill>
                  <a:srgbClr val="0070C0"/>
                </a:solidFill>
                <a:latin typeface="Aptos" panose="020B0004020202020204" pitchFamily="34" charset="0"/>
              </a:rPr>
              <a:t>ADD INTEGRATION</a:t>
            </a:r>
            <a:r>
              <a:rPr altLang="en-US" sz="2000" dirty="0">
                <a:latin typeface="Aptos" panose="020B0004020202020204" pitchFamily="34" charset="0"/>
              </a:rPr>
              <a:t> y buscar HACS</a:t>
            </a:r>
          </a:p>
          <a:p>
            <a:pPr lvl="1" eaLnBrk="1" hangingPunct="1">
              <a:lnSpc>
                <a:spcPct val="100000"/>
              </a:lnSpc>
            </a:pPr>
            <a:r>
              <a:rPr altLang="en-US" sz="2000" dirty="0">
                <a:latin typeface="Aptos" panose="020B0004020202020204" pitchFamily="34" charset="0"/>
              </a:rPr>
              <a:t>Dejar opciones por defecto</a:t>
            </a:r>
          </a:p>
        </p:txBody>
      </p:sp>
      <p:sp>
        <p:nvSpPr>
          <p:cNvPr id="3" name="CuadroTexto 6">
            <a:extLst>
              <a:ext uri="{FF2B5EF4-FFF2-40B4-BE49-F238E27FC236}">
                <a16:creationId xmlns:a16="http://schemas.microsoft.com/office/drawing/2014/main" id="{63EE9A0C-E594-E873-41B9-BBC92A602D9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2EB21022-C6D9-DDD3-1E8F-AF69790DA0B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7" name="CuadroTexto 10">
            <a:extLst>
              <a:ext uri="{FF2B5EF4-FFF2-40B4-BE49-F238E27FC236}">
                <a16:creationId xmlns:a16="http://schemas.microsoft.com/office/drawing/2014/main" id="{A543C6C2-4DA4-EE09-782B-86FCF085FB6D}"/>
              </a:ext>
            </a:extLst>
          </p:cNvPr>
          <p:cNvSpPr txBox="1"/>
          <p:nvPr/>
        </p:nvSpPr>
        <p:spPr>
          <a:xfrm>
            <a:off x="1571625" y="3103563"/>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wget -0 – </a:t>
            </a:r>
            <a:r>
              <a:rPr lang="es-ES" sz="2400" kern="0">
                <a:solidFill>
                  <a:srgbClr val="000000"/>
                </a:solidFill>
                <a:latin typeface="Courier New" pitchFamily="49"/>
                <a:cs typeface="Courier New" pitchFamily="49"/>
                <a:hlinkClick r:id="rId3"/>
              </a:rPr>
              <a:t>https://get.hacs.xyz</a:t>
            </a:r>
            <a:r>
              <a:rPr lang="es-ES" sz="2400" kern="0">
                <a:solidFill>
                  <a:srgbClr val="000000"/>
                </a:solidFill>
                <a:latin typeface="Courier New" pitchFamily="49"/>
                <a:cs typeface="Courier New" pitchFamily="49"/>
              </a:rPr>
              <a:t> | bash – </a:t>
            </a:r>
          </a:p>
        </p:txBody>
      </p:sp>
    </p:spTree>
    <p:extLst>
      <p:ext uri="{BB962C8B-B14F-4D97-AF65-F5344CB8AC3E}">
        <p14:creationId xmlns:p14="http://schemas.microsoft.com/office/powerpoint/2010/main" val="182030039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Marcador de contenido 2">
            <a:extLst>
              <a:ext uri="{FF2B5EF4-FFF2-40B4-BE49-F238E27FC236}">
                <a16:creationId xmlns:a16="http://schemas.microsoft.com/office/drawing/2014/main" id="{DD888A87-4CA2-A87E-6E99-B6ACBD521FA8}"/>
              </a:ext>
            </a:extLst>
          </p:cNvPr>
          <p:cNvSpPr txBox="1">
            <a:spLocks noGrp="1" noChangeArrowheads="1"/>
          </p:cNvSpPr>
          <p:nvPr>
            <p:ph idx="1"/>
          </p:nvPr>
        </p:nvSpPr>
        <p:spPr/>
        <p:txBody>
          <a:bodyPr/>
          <a:lstStyle/>
          <a:p>
            <a:pPr eaLnBrk="1" hangingPunct="1"/>
            <a:r>
              <a:rPr altLang="en-US" dirty="0">
                <a:latin typeface="Aptos" panose="020B0004020202020204" pitchFamily="34" charset="0"/>
              </a:rPr>
              <a:t>Activación de </a:t>
            </a:r>
            <a:r>
              <a:rPr altLang="en-US" b="1" dirty="0">
                <a:solidFill>
                  <a:srgbClr val="0070C0"/>
                </a:solidFill>
                <a:latin typeface="Aptos" panose="020B0004020202020204" pitchFamily="34" charset="0"/>
              </a:rPr>
              <a:t>GitHub</a:t>
            </a:r>
          </a:p>
          <a:p>
            <a:pPr lvl="1" eaLnBrk="1" hangingPunct="1"/>
            <a:r>
              <a:rPr altLang="en-US" dirty="0">
                <a:latin typeface="Aptos" panose="020B0004020202020204" pitchFamily="34" charset="0"/>
              </a:rPr>
              <a:t>Para usar </a:t>
            </a:r>
            <a:r>
              <a:rPr altLang="en-US" b="1" dirty="0">
                <a:solidFill>
                  <a:srgbClr val="0070C0"/>
                </a:solidFill>
                <a:latin typeface="Aptos" panose="020B0004020202020204" pitchFamily="34" charset="0"/>
              </a:rPr>
              <a:t>HACS</a:t>
            </a:r>
            <a:r>
              <a:rPr altLang="en-US" dirty="0">
                <a:latin typeface="Aptos" panose="020B0004020202020204" pitchFamily="34" charset="0"/>
              </a:rPr>
              <a:t>, se necesita una </a:t>
            </a:r>
            <a:r>
              <a:rPr altLang="en-US" b="1" dirty="0">
                <a:latin typeface="Aptos" panose="020B0004020202020204" pitchFamily="34" charset="0"/>
              </a:rPr>
              <a:t>cuenta en GitHub, </a:t>
            </a:r>
            <a:r>
              <a:rPr altLang="en-US" dirty="0">
                <a:latin typeface="Aptos" panose="020B0004020202020204" pitchFamily="34" charset="0"/>
              </a:rPr>
              <a:t>dado que todas las integraciones HACS se basan en repositorios GitHub</a:t>
            </a:r>
          </a:p>
          <a:p>
            <a:pPr lvl="2" eaLnBrk="1" hangingPunct="1"/>
            <a:r>
              <a:rPr altLang="en-US" dirty="0">
                <a:latin typeface="Aptos" panose="020B0004020202020204" pitchFamily="34" charset="0"/>
              </a:rPr>
              <a:t>Seguir los pasos para acceder a la cuenta de GitHub: acceder a la página y pegar el token para autorizar HACS en GitHub</a:t>
            </a:r>
          </a:p>
          <a:p>
            <a:pPr lvl="2" eaLnBrk="1" hangingPunct="1"/>
            <a:r>
              <a:rPr altLang="en-US" dirty="0">
                <a:latin typeface="Aptos" panose="020B0004020202020204" pitchFamily="34" charset="0"/>
              </a:rPr>
              <a:t>Reiniciar </a:t>
            </a:r>
            <a:r>
              <a:rPr altLang="en-US" dirty="0" err="1">
                <a:latin typeface="Aptos" panose="020B0004020202020204" pitchFamily="34" charset="0"/>
              </a:rPr>
              <a:t>HomeAssistant</a:t>
            </a:r>
            <a:endParaRPr altLang="en-US" dirty="0">
              <a:latin typeface="Aptos" panose="020B0004020202020204" pitchFamily="34" charset="0"/>
            </a:endParaRPr>
          </a:p>
          <a:p>
            <a:pPr eaLnBrk="1" hangingPunct="1"/>
            <a:r>
              <a:rPr altLang="en-US" dirty="0">
                <a:latin typeface="Aptos" panose="020B0004020202020204" pitchFamily="34" charset="0"/>
              </a:rPr>
              <a:t>Configurar </a:t>
            </a:r>
            <a:r>
              <a:rPr altLang="en-US" b="1" dirty="0">
                <a:solidFill>
                  <a:srgbClr val="0070C0"/>
                </a:solidFill>
                <a:latin typeface="Aptos" panose="020B0004020202020204" pitchFamily="34" charset="0"/>
              </a:rPr>
              <a:t>HACS</a:t>
            </a:r>
          </a:p>
          <a:p>
            <a:pPr lvl="1" eaLnBrk="1" hangingPunct="1"/>
            <a:r>
              <a:rPr altLang="en-US"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Devices</a:t>
            </a:r>
            <a:r>
              <a:rPr altLang="en-US" dirty="0">
                <a:latin typeface="Aptos" panose="020B0004020202020204" pitchFamily="34" charset="0"/>
              </a:rPr>
              <a:t> &amp; </a:t>
            </a:r>
            <a:r>
              <a:rPr altLang="en-US" dirty="0" err="1">
                <a:latin typeface="Aptos" panose="020B0004020202020204" pitchFamily="34" charset="0"/>
              </a:rPr>
              <a:t>Services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HACS </a:t>
            </a:r>
            <a:r>
              <a:rPr altLang="en-US" dirty="0">
                <a:latin typeface="Wingdings" panose="05000000000000000000" pitchFamily="2" charset="2"/>
              </a:rPr>
              <a:t></a:t>
            </a:r>
            <a:r>
              <a:rPr altLang="en-US" dirty="0" err="1">
                <a:latin typeface="Aptos" panose="020B0004020202020204" pitchFamily="34" charset="0"/>
              </a:rPr>
              <a:t>Integration</a:t>
            </a:r>
            <a:r>
              <a:rPr altLang="en-US" dirty="0">
                <a:latin typeface="Aptos" panose="020B0004020202020204" pitchFamily="34" charset="0"/>
              </a:rPr>
              <a:t> </a:t>
            </a:r>
            <a:r>
              <a:rPr altLang="en-US" dirty="0" err="1">
                <a:latin typeface="Aptos" panose="020B0004020202020204" pitchFamily="34" charset="0"/>
              </a:rPr>
              <a:t>entries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Configure</a:t>
            </a:r>
          </a:p>
          <a:p>
            <a:pPr lvl="1" eaLnBrk="1" hangingPunct="1"/>
            <a:r>
              <a:rPr altLang="en-US" dirty="0">
                <a:latin typeface="Aptos" panose="020B0004020202020204" pitchFamily="34" charset="0"/>
              </a:rPr>
              <a:t>Deshabilitar “</a:t>
            </a:r>
            <a:r>
              <a:rPr altLang="en-US" b="1" dirty="0" err="1">
                <a:solidFill>
                  <a:srgbClr val="0070C0"/>
                </a:solidFill>
                <a:latin typeface="Aptos" panose="020B0004020202020204" pitchFamily="34" charset="0"/>
              </a:rPr>
              <a:t>Enable</a:t>
            </a:r>
            <a:r>
              <a:rPr altLang="en-US" b="1" dirty="0">
                <a:solidFill>
                  <a:srgbClr val="0070C0"/>
                </a:solidFill>
                <a:latin typeface="Aptos" panose="020B0004020202020204" pitchFamily="34" charset="0"/>
              </a:rPr>
              <a:t> experimental </a:t>
            </a:r>
            <a:r>
              <a:rPr altLang="en-US" b="1" dirty="0" err="1">
                <a:solidFill>
                  <a:srgbClr val="0070C0"/>
                </a:solidFill>
                <a:latin typeface="Aptos" panose="020B0004020202020204" pitchFamily="34" charset="0"/>
              </a:rPr>
              <a:t>Features</a:t>
            </a:r>
            <a:r>
              <a:rPr altLang="en-US" dirty="0">
                <a:latin typeface="Aptos" panose="020B0004020202020204" pitchFamily="34" charset="0"/>
              </a:rPr>
              <a:t>”</a:t>
            </a:r>
          </a:p>
        </p:txBody>
      </p:sp>
      <p:sp>
        <p:nvSpPr>
          <p:cNvPr id="5" name="CuadroTexto 6">
            <a:extLst>
              <a:ext uri="{FF2B5EF4-FFF2-40B4-BE49-F238E27FC236}">
                <a16:creationId xmlns:a16="http://schemas.microsoft.com/office/drawing/2014/main" id="{BC978A42-E646-14F3-B744-DD714408D2E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6" name="CuadroTexto 8">
            <a:extLst>
              <a:ext uri="{FF2B5EF4-FFF2-40B4-BE49-F238E27FC236}">
                <a16:creationId xmlns:a16="http://schemas.microsoft.com/office/drawing/2014/main" id="{687BE1F9-3C56-CFBE-4B15-8CE826B14BC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57506187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009EDE-A6FA-F41B-A669-CDC72E6065F1}"/>
              </a:ext>
            </a:extLst>
          </p:cNvPr>
          <p:cNvSpPr txBox="1">
            <a:spLocks noGrp="1"/>
          </p:cNvSpPr>
          <p:nvPr>
            <p:ph idx="1"/>
          </p:nvPr>
        </p:nvSpPr>
        <p:spPr/>
        <p:txBody>
          <a:bodyPr>
            <a:normAutofit/>
          </a:bodyPr>
          <a:lstStyle/>
          <a:p>
            <a:pPr eaLnBrk="1" fontAlgn="auto" hangingPunct="1">
              <a:lnSpc>
                <a:spcPct val="100000"/>
              </a:lnSpc>
              <a:spcAft>
                <a:spcPts val="0"/>
              </a:spcAft>
              <a:buFont typeface="Arial" pitchFamily="34"/>
              <a:buChar char="•"/>
              <a:defRPr/>
            </a:pPr>
            <a:r>
              <a:rPr dirty="0"/>
              <a:t>Home </a:t>
            </a:r>
            <a:r>
              <a:rPr dirty="0" err="1"/>
              <a:t>Assistant</a:t>
            </a:r>
            <a:r>
              <a:rPr dirty="0"/>
              <a:t> guarda los datos en una </a:t>
            </a:r>
            <a:r>
              <a:rPr b="1" dirty="0"/>
              <a:t>Base de Datos </a:t>
            </a:r>
            <a:r>
              <a:rPr b="1" dirty="0">
                <a:solidFill>
                  <a:srgbClr val="0070C0"/>
                </a:solidFill>
              </a:rPr>
              <a:t>SQLite</a:t>
            </a:r>
          </a:p>
          <a:p>
            <a:pPr lvl="1" eaLnBrk="1" fontAlgn="auto" hangingPunct="1">
              <a:lnSpc>
                <a:spcPct val="100000"/>
              </a:lnSpc>
              <a:spcAft>
                <a:spcPts val="0"/>
              </a:spcAft>
              <a:buFont typeface="Arial" pitchFamily="34"/>
              <a:buChar char="•"/>
              <a:defRPr/>
            </a:pPr>
            <a:r>
              <a:rPr b="1" dirty="0">
                <a:solidFill>
                  <a:srgbClr val="0070C0"/>
                </a:solidFill>
              </a:rPr>
              <a:t>Problemas</a:t>
            </a:r>
            <a:r>
              <a:rPr dirty="0"/>
              <a:t>: lenta y propensa a errores</a:t>
            </a:r>
          </a:p>
          <a:p>
            <a:pPr lvl="1" eaLnBrk="1" fontAlgn="auto" hangingPunct="1">
              <a:lnSpc>
                <a:spcPct val="100000"/>
              </a:lnSpc>
              <a:spcAft>
                <a:spcPts val="0"/>
              </a:spcAft>
              <a:buFont typeface="Arial" pitchFamily="34"/>
              <a:buChar char="•"/>
              <a:defRPr/>
            </a:pPr>
            <a:r>
              <a:rPr b="1" dirty="0">
                <a:solidFill>
                  <a:srgbClr val="0070C0"/>
                </a:solidFill>
              </a:rPr>
              <a:t>Ventaja</a:t>
            </a:r>
            <a:r>
              <a:rPr dirty="0"/>
              <a:t>: fácil configuración (BD por defecto </a:t>
            </a:r>
            <a:r>
              <a:rPr b="1" dirty="0"/>
              <a:t>no se necesita hacer nada</a:t>
            </a:r>
            <a:r>
              <a:rPr dirty="0"/>
              <a:t>)</a:t>
            </a:r>
          </a:p>
          <a:p>
            <a:pPr eaLnBrk="1" fontAlgn="auto" hangingPunct="1">
              <a:lnSpc>
                <a:spcPct val="100000"/>
              </a:lnSpc>
              <a:spcAft>
                <a:spcPts val="0"/>
              </a:spcAft>
              <a:buFont typeface="Arial" pitchFamily="34"/>
              <a:buChar char="•"/>
              <a:defRPr/>
            </a:pPr>
            <a:r>
              <a:rPr b="1" dirty="0">
                <a:solidFill>
                  <a:srgbClr val="0070C0"/>
                </a:solidFill>
              </a:rPr>
              <a:t>Conceptos básicos:</a:t>
            </a:r>
          </a:p>
          <a:p>
            <a:pPr lvl="1" eaLnBrk="1" fontAlgn="auto" hangingPunct="1">
              <a:lnSpc>
                <a:spcPct val="100000"/>
              </a:lnSpc>
              <a:spcAft>
                <a:spcPts val="0"/>
              </a:spcAft>
              <a:buFont typeface="Arial" pitchFamily="34"/>
              <a:buChar char="•"/>
              <a:defRPr/>
            </a:pPr>
            <a:r>
              <a:rPr b="1" dirty="0" err="1">
                <a:solidFill>
                  <a:srgbClr val="0070C0"/>
                </a:solidFill>
              </a:rPr>
              <a:t>Recorder</a:t>
            </a:r>
            <a:r>
              <a:rPr dirty="0"/>
              <a:t>: integración que se encarga de gestionar la BD</a:t>
            </a:r>
          </a:p>
          <a:p>
            <a:pPr lvl="1" eaLnBrk="1" fontAlgn="auto" hangingPunct="1">
              <a:lnSpc>
                <a:spcPct val="100000"/>
              </a:lnSpc>
              <a:spcAft>
                <a:spcPts val="0"/>
              </a:spcAft>
              <a:buFont typeface="Arial" pitchFamily="34"/>
              <a:buChar char="•"/>
              <a:defRPr/>
            </a:pPr>
            <a:r>
              <a:rPr b="1" dirty="0" err="1">
                <a:solidFill>
                  <a:srgbClr val="0070C0"/>
                </a:solidFill>
              </a:rPr>
              <a:t>History</a:t>
            </a:r>
            <a:r>
              <a:rPr dirty="0"/>
              <a:t>: integración que se encarga de monitorizar Home </a:t>
            </a:r>
            <a:r>
              <a:rPr dirty="0" err="1"/>
              <a:t>Assistant</a:t>
            </a:r>
            <a:r>
              <a:rPr dirty="0"/>
              <a:t> para almacenar históricos de datos en BD</a:t>
            </a:r>
          </a:p>
          <a:p>
            <a:pPr lvl="1" eaLnBrk="1" fontAlgn="auto" hangingPunct="1">
              <a:lnSpc>
                <a:spcPct val="100000"/>
              </a:lnSpc>
              <a:spcAft>
                <a:spcPts val="0"/>
              </a:spcAft>
              <a:buFont typeface="Arial" pitchFamily="34"/>
              <a:buChar char="•"/>
              <a:defRPr/>
            </a:pPr>
            <a:r>
              <a:rPr b="1" dirty="0" err="1">
                <a:solidFill>
                  <a:srgbClr val="0070C0"/>
                </a:solidFill>
              </a:rPr>
              <a:t>mariadb</a:t>
            </a:r>
            <a:r>
              <a:rPr dirty="0"/>
              <a:t>: motor de base de datos relacional open </a:t>
            </a:r>
            <a:r>
              <a:rPr dirty="0" err="1"/>
              <a:t>source</a:t>
            </a:r>
            <a:r>
              <a:rPr dirty="0"/>
              <a:t> compatible con MySQL soportado por Home </a:t>
            </a:r>
            <a:r>
              <a:rPr dirty="0" err="1"/>
              <a:t>Assistant</a:t>
            </a:r>
            <a:endParaRPr dirty="0"/>
          </a:p>
          <a:p>
            <a:pPr marL="457200" lvl="1" indent="0" eaLnBrk="1" fontAlgn="auto" hangingPunct="1">
              <a:lnSpc>
                <a:spcPct val="70000"/>
              </a:lnSpc>
              <a:spcAft>
                <a:spcPts val="0"/>
              </a:spcAft>
              <a:buFont typeface="Arial" pitchFamily="34"/>
              <a:buNone/>
              <a:defRPr/>
            </a:pPr>
            <a:endParaRPr dirty="0"/>
          </a:p>
        </p:txBody>
      </p:sp>
      <p:sp>
        <p:nvSpPr>
          <p:cNvPr id="4" name="CuadroTexto 6">
            <a:extLst>
              <a:ext uri="{FF2B5EF4-FFF2-40B4-BE49-F238E27FC236}">
                <a16:creationId xmlns:a16="http://schemas.microsoft.com/office/drawing/2014/main" id="{9796C2FB-F950-E6C2-9F4F-D43AEF7EC0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288306BA-372E-18E4-1A12-8FC0A16552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305957092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7">
            <a:extLst>
              <a:ext uri="{FF2B5EF4-FFF2-40B4-BE49-F238E27FC236}">
                <a16:creationId xmlns:a16="http://schemas.microsoft.com/office/drawing/2014/main" id="{62B52407-228A-18F6-9DCE-74EDE0AA983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62467" name="Marcador de contenido 2">
            <a:extLst>
              <a:ext uri="{FF2B5EF4-FFF2-40B4-BE49-F238E27FC236}">
                <a16:creationId xmlns:a16="http://schemas.microsoft.com/office/drawing/2014/main" id="{4313AAB8-E3BD-57FB-00B9-4F8BD2B04445}"/>
              </a:ext>
            </a:extLst>
          </p:cNvPr>
          <p:cNvSpPr txBox="1">
            <a:spLocks noGrp="1" noChangeArrowheads="1"/>
          </p:cNvSpPr>
          <p:nvPr>
            <p:ph idx="1"/>
          </p:nvPr>
        </p:nvSpPr>
        <p:spPr>
          <a:xfrm>
            <a:off x="838200" y="1406525"/>
            <a:ext cx="10515600" cy="4770438"/>
          </a:xfrm>
        </p:spPr>
        <p:txBody>
          <a:bodyPr/>
          <a:lstStyle/>
          <a:p>
            <a:pPr eaLnBrk="1" hangingPunct="1">
              <a:lnSpc>
                <a:spcPct val="80000"/>
              </a:lnSpc>
            </a:pPr>
            <a:r>
              <a:rPr altLang="en-US" sz="2600" b="1" dirty="0">
                <a:highlight>
                  <a:srgbClr val="FFFF00"/>
                </a:highlight>
                <a:latin typeface="Aptos" panose="020B0004020202020204" pitchFamily="34" charset="0"/>
              </a:rPr>
              <a:t>¡IMPORTANTE!</a:t>
            </a:r>
            <a:r>
              <a:rPr altLang="en-US" sz="2600" dirty="0">
                <a:highlight>
                  <a:srgbClr val="FFFF00"/>
                </a:highlight>
                <a:latin typeface="Aptos" panose="020B0004020202020204" pitchFamily="34" charset="0"/>
              </a:rPr>
              <a:t> </a:t>
            </a:r>
            <a:r>
              <a:rPr altLang="en-US" sz="2600" dirty="0">
                <a:latin typeface="Aptos" panose="020B0004020202020204" pitchFamily="34" charset="0"/>
              </a:rPr>
              <a:t>Al instalar </a:t>
            </a:r>
            <a:r>
              <a:rPr altLang="en-US" sz="2600" b="1" dirty="0" err="1">
                <a:solidFill>
                  <a:srgbClr val="0070C0"/>
                </a:solidFill>
                <a:latin typeface="Aptos" panose="020B0004020202020204" pitchFamily="34" charset="0"/>
              </a:rPr>
              <a:t>mariadb</a:t>
            </a:r>
            <a:r>
              <a:rPr altLang="en-US" sz="2600" dirty="0">
                <a:latin typeface="Aptos" panose="020B0004020202020204" pitchFamily="34" charset="0"/>
              </a:rPr>
              <a:t> perderemos los datos de SQLite</a:t>
            </a:r>
          </a:p>
          <a:p>
            <a:pPr eaLnBrk="1" hangingPunct="1">
              <a:lnSpc>
                <a:spcPct val="80000"/>
              </a:lnSpc>
            </a:pPr>
            <a:r>
              <a:rPr altLang="en-US" sz="2600" dirty="0">
                <a:latin typeface="Aptos" panose="020B0004020202020204" pitchFamily="34" charset="0"/>
              </a:rPr>
              <a:t>Instalar </a:t>
            </a:r>
            <a:r>
              <a:rPr altLang="en-US" sz="2600" b="1" dirty="0" err="1">
                <a:solidFill>
                  <a:srgbClr val="0070C0"/>
                </a:solidFill>
                <a:latin typeface="Aptos" panose="020B0004020202020204" pitchFamily="34" charset="0"/>
              </a:rPr>
              <a:t>mariadb</a:t>
            </a:r>
            <a:r>
              <a:rPr altLang="en-US" sz="2600" b="1" dirty="0">
                <a:solidFill>
                  <a:srgbClr val="0070C0"/>
                </a:solidFill>
                <a:latin typeface="Aptos" panose="020B0004020202020204" pitchFamily="34" charset="0"/>
              </a:rPr>
              <a:t> </a:t>
            </a:r>
            <a:r>
              <a:rPr altLang="en-US" sz="2600" dirty="0">
                <a:latin typeface="Aptos" panose="020B0004020202020204" pitchFamily="34" charset="0"/>
              </a:rPr>
              <a:t>vía </a:t>
            </a:r>
            <a:r>
              <a:rPr altLang="en-US" sz="2600" b="1" dirty="0" err="1">
                <a:latin typeface="Aptos" panose="020B0004020202020204" pitchFamily="34" charset="0"/>
              </a:rPr>
              <a:t>docker-compose</a:t>
            </a:r>
            <a:r>
              <a:rPr altLang="en-US" sz="2600" dirty="0">
                <a:latin typeface="Aptos" panose="020B0004020202020204" pitchFamily="34" charset="0"/>
              </a:rPr>
              <a:t> desde Docker Hub </a:t>
            </a:r>
          </a:p>
          <a:p>
            <a:pPr lvl="1" eaLnBrk="1" hangingPunct="1">
              <a:lnSpc>
                <a:spcPct val="80000"/>
              </a:lnSpc>
            </a:pPr>
            <a:r>
              <a:rPr lang="es-ES" altLang="en-US" sz="2200" dirty="0">
                <a:latin typeface="Aptos" panose="020B0004020202020204" pitchFamily="34" charset="0"/>
              </a:rPr>
              <a:t>Acceder a </a:t>
            </a:r>
            <a:r>
              <a:rPr lang="es-ES" altLang="en-US" sz="2200" b="1" dirty="0" err="1">
                <a:solidFill>
                  <a:srgbClr val="0070C0"/>
                </a:solidFill>
                <a:latin typeface="Aptos" panose="020B0004020202020204" pitchFamily="34" charset="0"/>
              </a:rPr>
              <a:t>Portainer</a:t>
            </a:r>
            <a:r>
              <a:rPr lang="es-ES" altLang="en-US" sz="2200" b="1" dirty="0">
                <a:solidFill>
                  <a:srgbClr val="0070C0"/>
                </a:solidFill>
                <a:latin typeface="Aptos" panose="020B0004020202020204" pitchFamily="34" charset="0"/>
              </a:rPr>
              <a:t> </a:t>
            </a:r>
            <a:r>
              <a:rPr lang="es-ES" altLang="en-US" sz="2200" dirty="0" err="1">
                <a:latin typeface="Aptos" panose="020B0004020202020204" pitchFamily="34" charset="0"/>
              </a:rPr>
              <a:t>via</a:t>
            </a:r>
            <a:r>
              <a:rPr lang="es-ES" altLang="en-US" sz="2200" dirty="0">
                <a:latin typeface="Aptos" panose="020B0004020202020204" pitchFamily="34" charset="0"/>
              </a:rPr>
              <a:t> la URL </a:t>
            </a:r>
            <a:r>
              <a:rPr lang="es-ES" altLang="en-US" sz="2200" dirty="0">
                <a:solidFill>
                  <a:srgbClr val="0070C0"/>
                </a:solidFill>
                <a:latin typeface="Aptos" panose="020B0004020202020204" pitchFamily="34" charset="0"/>
                <a:hlinkClick r:id="rId2"/>
              </a:rPr>
              <a:t>https://127.0.0.1:9443</a:t>
            </a:r>
            <a:endParaRPr lang="es-ES" altLang="en-US" sz="2200" dirty="0">
              <a:solidFill>
                <a:srgbClr val="0070C0"/>
              </a:solidFill>
              <a:latin typeface="Aptos" panose="020B0004020202020204" pitchFamily="34" charset="0"/>
            </a:endParaRPr>
          </a:p>
          <a:p>
            <a:pPr lvl="1" eaLnBrk="1" hangingPunct="1">
              <a:lnSpc>
                <a:spcPct val="80000"/>
              </a:lnSpc>
            </a:pPr>
            <a:r>
              <a:rPr altLang="en-US" sz="2200" dirty="0">
                <a:latin typeface="Aptos" panose="020B0004020202020204" pitchFamily="34" charset="0"/>
              </a:rPr>
              <a:t>Copiar el fichero </a:t>
            </a:r>
            <a:r>
              <a:rPr altLang="en-US" sz="2200" b="1" dirty="0" err="1">
                <a:solidFill>
                  <a:srgbClr val="0070C0"/>
                </a:solidFill>
                <a:latin typeface="Aptos" panose="020B0004020202020204" pitchFamily="34" charset="0"/>
              </a:rPr>
              <a:t>stack-mariadb.yaml</a:t>
            </a:r>
            <a:r>
              <a:rPr altLang="en-US" sz="2200" dirty="0">
                <a:latin typeface="Aptos" panose="020B0004020202020204" pitchFamily="34" charset="0"/>
              </a:rPr>
              <a:t> dentro del </a:t>
            </a:r>
            <a:r>
              <a:rPr altLang="en-US" sz="2200" dirty="0" err="1">
                <a:latin typeface="Aptos" panose="020B0004020202020204" pitchFamily="34" charset="0"/>
              </a:rPr>
              <a:t>stack</a:t>
            </a:r>
            <a:r>
              <a:rPr altLang="en-US" sz="2200" dirty="0">
                <a:latin typeface="Aptos" panose="020B0004020202020204" pitchFamily="34" charset="0"/>
              </a:rPr>
              <a:t> "</a:t>
            </a:r>
            <a:r>
              <a:rPr altLang="en-US" sz="2200" dirty="0" err="1">
                <a:latin typeface="Aptos" panose="020B0004020202020204" pitchFamily="34" charset="0"/>
              </a:rPr>
              <a:t>Stack</a:t>
            </a:r>
            <a:r>
              <a:rPr altLang="en-US" sz="2200" dirty="0">
                <a:latin typeface="Aptos" panose="020B0004020202020204" pitchFamily="34" charset="0"/>
              </a:rPr>
              <a:t> HA"</a:t>
            </a:r>
          </a:p>
          <a:p>
            <a:pPr lvl="1" eaLnBrk="1" hangingPunct="1">
              <a:lnSpc>
                <a:spcPct val="80000"/>
              </a:lnSpc>
            </a:pPr>
            <a:r>
              <a:rPr altLang="en-US" sz="2200" dirty="0">
                <a:latin typeface="Aptos" panose="020B0004020202020204" pitchFamily="34" charset="0"/>
              </a:rPr>
              <a:t>Modificar el </a:t>
            </a:r>
            <a:r>
              <a:rPr altLang="en-US" sz="2200" dirty="0" err="1">
                <a:latin typeface="Aptos" panose="020B0004020202020204" pitchFamily="34" charset="0"/>
              </a:rPr>
              <a:t>stack</a:t>
            </a:r>
            <a:r>
              <a:rPr altLang="en-US" sz="2200" dirty="0">
                <a:latin typeface="Aptos" panose="020B0004020202020204" pitchFamily="34" charset="0"/>
              </a:rPr>
              <a:t> </a:t>
            </a:r>
            <a:r>
              <a:rPr lang="es-ES" altLang="en-US" sz="2200" dirty="0">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Deploy</a:t>
            </a:r>
            <a:r>
              <a:rPr lang="es-ES" altLang="en-US" sz="2200" b="1" dirty="0">
                <a:solidFill>
                  <a:srgbClr val="0070C0"/>
                </a:solidFill>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stack</a:t>
            </a:r>
            <a:endParaRPr altLang="en-US" sz="2200" b="1" dirty="0">
              <a:solidFill>
                <a:srgbClr val="0070C0"/>
              </a:solidFill>
              <a:latin typeface="Aptos" panose="020B0004020202020204" pitchFamily="34" charset="0"/>
            </a:endParaRPr>
          </a:p>
          <a:p>
            <a:pPr lvl="1" eaLnBrk="1" hangingPunct="1">
              <a:lnSpc>
                <a:spcPct val="80000"/>
              </a:lnSpc>
            </a:pPr>
            <a:r>
              <a:rPr lang="es-ES" altLang="en-US" sz="2200" dirty="0">
                <a:latin typeface="Aptos" panose="020B0004020202020204" pitchFamily="34" charset="0"/>
              </a:rPr>
              <a:t>V</a:t>
            </a:r>
            <a:r>
              <a:rPr altLang="en-US" sz="2200" dirty="0">
                <a:latin typeface="Aptos" panose="020B0004020202020204" pitchFamily="34" charset="0"/>
              </a:rPr>
              <a:t>erificar que arranca correctamente</a:t>
            </a:r>
          </a:p>
          <a:p>
            <a:pPr lvl="1" eaLnBrk="1" hangingPunct="1">
              <a:lnSpc>
                <a:spcPct val="80000"/>
              </a:lnSpc>
            </a:pPr>
            <a:r>
              <a:rPr altLang="en-US" sz="2200" dirty="0">
                <a:latin typeface="Aptos" panose="020B0004020202020204" pitchFamily="34" charset="0"/>
              </a:rPr>
              <a:t>Añadir la nueva configuración para </a:t>
            </a:r>
            <a:r>
              <a:rPr altLang="en-US" sz="2200" b="1" dirty="0" err="1">
                <a:solidFill>
                  <a:srgbClr val="0070C0"/>
                </a:solidFill>
                <a:latin typeface="Aptos" panose="020B0004020202020204" pitchFamily="34" charset="0"/>
              </a:rPr>
              <a:t>recorder</a:t>
            </a:r>
            <a:r>
              <a:rPr altLang="en-US" sz="2200" dirty="0">
                <a:latin typeface="Aptos" panose="020B0004020202020204" pitchFamily="34" charset="0"/>
              </a:rPr>
              <a:t> en </a:t>
            </a:r>
            <a:r>
              <a:rPr altLang="en-US" sz="2200" b="1" dirty="0" err="1">
                <a:solidFill>
                  <a:srgbClr val="0070C0"/>
                </a:solidFill>
                <a:latin typeface="Aptos" panose="020B0004020202020204" pitchFamily="34" charset="0"/>
              </a:rPr>
              <a:t>configuration.yaml</a:t>
            </a:r>
            <a:endParaRPr altLang="en-US" sz="2200" b="1" dirty="0">
              <a:solidFill>
                <a:srgbClr val="0070C0"/>
              </a:solidFill>
              <a:latin typeface="Aptos" panose="020B0004020202020204" pitchFamily="34" charset="0"/>
            </a:endParaRPr>
          </a:p>
          <a:p>
            <a:pPr lvl="2" eaLnBrk="1" hangingPunct="1">
              <a:lnSpc>
                <a:spcPct val="80000"/>
              </a:lnSpc>
            </a:pPr>
            <a:r>
              <a:rPr lang="pt-BR" altLang="en-US" sz="1800" dirty="0">
                <a:latin typeface="Aptos" panose="020B0004020202020204" pitchFamily="34" charset="0"/>
              </a:rPr>
              <a:t>Desde IU de Home </a:t>
            </a:r>
            <a:r>
              <a:rPr lang="pt-BR" altLang="en-US" sz="1800" dirty="0" err="1">
                <a:latin typeface="Aptos" panose="020B0004020202020204" pitchFamily="34" charset="0"/>
              </a:rPr>
              <a:t>Assistant</a:t>
            </a:r>
            <a:r>
              <a:rPr lang="pt-BR" altLang="en-US" sz="1800" dirty="0">
                <a:latin typeface="Aptos" panose="020B0004020202020204" pitchFamily="34" charset="0"/>
              </a:rPr>
              <a:t> </a:t>
            </a:r>
            <a:r>
              <a:rPr lang="pt-BR" altLang="en-US" sz="1800" dirty="0">
                <a:latin typeface="Wingdings" panose="05000000000000000000" pitchFamily="2" charset="2"/>
              </a:rPr>
              <a:t></a:t>
            </a:r>
            <a:r>
              <a:rPr lang="pt-BR" altLang="en-US" sz="1800" b="1" dirty="0">
                <a:latin typeface="Aptos" panose="020B0004020202020204" pitchFamily="34" charset="0"/>
              </a:rPr>
              <a:t>Visual Studio </a:t>
            </a:r>
            <a:r>
              <a:rPr lang="pt-BR" altLang="en-US" sz="1800" b="1" dirty="0" err="1">
                <a:latin typeface="Aptos" panose="020B0004020202020204" pitchFamily="34" charset="0"/>
              </a:rPr>
              <a:t>Code</a:t>
            </a:r>
            <a:r>
              <a:rPr lang="pt-BR" altLang="en-US" sz="1800" b="1" dirty="0">
                <a:latin typeface="Aptos" panose="020B0004020202020204" pitchFamily="34" charset="0"/>
              </a:rPr>
              <a:t> </a:t>
            </a:r>
            <a:r>
              <a:rPr lang="pt-BR" altLang="en-US" sz="1800" b="1" dirty="0">
                <a:latin typeface="Aptos" panose="020B0004020202020204" pitchFamily="34" charset="0"/>
                <a:sym typeface="Wingdings" panose="05000000000000000000" pitchFamily="2" charset="2"/>
              </a:rPr>
              <a:t> </a:t>
            </a:r>
            <a:r>
              <a:rPr lang="pt-BR" altLang="en-US" sz="1800" b="1" dirty="0" err="1">
                <a:latin typeface="Aptos" panose="020B0004020202020204" pitchFamily="34" charset="0"/>
                <a:sym typeface="Wingdings" panose="05000000000000000000" pitchFamily="2" charset="2"/>
              </a:rPr>
              <a:t>configuration.yaml</a:t>
            </a:r>
            <a:endParaRPr lang="pt-BR" altLang="en-US" sz="1800" b="1" dirty="0">
              <a:latin typeface="Aptos" panose="020B0004020202020204" pitchFamily="34" charset="0"/>
            </a:endParaRPr>
          </a:p>
          <a:p>
            <a:pPr lvl="2" eaLnBrk="1" hangingPunct="1">
              <a:lnSpc>
                <a:spcPct val="80000"/>
              </a:lnSpc>
            </a:pPr>
            <a:r>
              <a:rPr altLang="en-US" sz="1800" dirty="0">
                <a:latin typeface="Aptos" panose="020B0004020202020204" pitchFamily="34" charset="0"/>
              </a:rPr>
              <a:t>Sustituir "</a:t>
            </a:r>
            <a:r>
              <a:rPr altLang="en-US" sz="1800" dirty="0" err="1">
                <a:latin typeface="Aptos" panose="020B0004020202020204" pitchFamily="34" charset="0"/>
              </a:rPr>
              <a:t>user</a:t>
            </a:r>
            <a:r>
              <a:rPr altLang="en-US" sz="1800" dirty="0">
                <a:latin typeface="Aptos" panose="020B0004020202020204" pitchFamily="34" charset="0"/>
              </a:rPr>
              <a:t>" y “</a:t>
            </a:r>
            <a:r>
              <a:rPr altLang="en-US" sz="1800" dirty="0" err="1">
                <a:latin typeface="Aptos" panose="020B0004020202020204" pitchFamily="34" charset="0"/>
              </a:rPr>
              <a:t>password</a:t>
            </a:r>
            <a:r>
              <a:rPr altLang="en-US" sz="1800" dirty="0">
                <a:latin typeface="Aptos" panose="020B0004020202020204" pitchFamily="34" charset="0"/>
              </a:rPr>
              <a:t>” por el usuario/</a:t>
            </a:r>
            <a:r>
              <a:rPr altLang="en-US" sz="1800" dirty="0" err="1">
                <a:latin typeface="Aptos" panose="020B0004020202020204" pitchFamily="34" charset="0"/>
              </a:rPr>
              <a:t>password</a:t>
            </a:r>
            <a:r>
              <a:rPr altLang="en-US" sz="1800" dirty="0">
                <a:latin typeface="Aptos" panose="020B0004020202020204" pitchFamily="34" charset="0"/>
              </a:rPr>
              <a:t> en el fichero </a:t>
            </a:r>
            <a:r>
              <a:rPr altLang="en-US" sz="1800" dirty="0" err="1">
                <a:latin typeface="Aptos" panose="020B0004020202020204" pitchFamily="34" charset="0"/>
              </a:rPr>
              <a:t>stack-mariadb.yaml</a:t>
            </a:r>
            <a:endParaRPr altLang="en-US" sz="1800" dirty="0">
              <a:latin typeface="Aptos" panose="020B0004020202020204" pitchFamily="34" charset="0"/>
            </a:endParaRPr>
          </a:p>
          <a:p>
            <a:pPr lvl="2" eaLnBrk="1" hangingPunct="1">
              <a:lnSpc>
                <a:spcPct val="80000"/>
              </a:lnSpc>
            </a:pPr>
            <a:r>
              <a:rPr lang="es-ES" altLang="en-US" sz="1800" dirty="0">
                <a:latin typeface="Aptos" panose="020B0004020202020204" pitchFamily="34" charset="0"/>
              </a:rPr>
              <a:t>Sustituir “</a:t>
            </a:r>
            <a:r>
              <a:rPr lang="es-ES" altLang="en-US" sz="1800" dirty="0" err="1">
                <a:latin typeface="Aptos" panose="020B0004020202020204" pitchFamily="34" charset="0"/>
              </a:rPr>
              <a:t>database</a:t>
            </a:r>
            <a:r>
              <a:rPr lang="es-ES" altLang="en-US" sz="1800" dirty="0">
                <a:latin typeface="Aptos" panose="020B0004020202020204" pitchFamily="34" charset="0"/>
              </a:rPr>
              <a:t>” por el nombre de la base de datos en el fichero </a:t>
            </a:r>
            <a:r>
              <a:rPr lang="es-ES" altLang="en-US" sz="1800" dirty="0" err="1">
                <a:latin typeface="Aptos" panose="020B0004020202020204" pitchFamily="34" charset="0"/>
              </a:rPr>
              <a:t>stack-mariadb.yaml</a:t>
            </a:r>
            <a:endParaRPr altLang="en-US" sz="18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r>
              <a:rPr altLang="en-US" sz="2200" dirty="0">
                <a:latin typeface="Aptos" panose="020B0004020202020204" pitchFamily="34" charset="0"/>
              </a:rPr>
              <a:t>Reiniciar Home </a:t>
            </a:r>
            <a:r>
              <a:rPr altLang="en-US" sz="2200" dirty="0" err="1">
                <a:latin typeface="Aptos" panose="020B0004020202020204" pitchFamily="34" charset="0"/>
              </a:rPr>
              <a:t>Assistant</a:t>
            </a:r>
            <a:r>
              <a:rPr altLang="en-US" sz="2200" dirty="0">
                <a:latin typeface="Aptos" panose="020B0004020202020204" pitchFamily="34" charset="0"/>
              </a:rPr>
              <a:t> y verificar logs</a:t>
            </a:r>
          </a:p>
          <a:p>
            <a:pPr lvl="1" eaLnBrk="1" hangingPunct="1">
              <a:lnSpc>
                <a:spcPct val="80000"/>
              </a:lnSpc>
            </a:pPr>
            <a:endParaRPr altLang="en-US" sz="2200" dirty="0">
              <a:latin typeface="Aptos" panose="020B0004020202020204" pitchFamily="34" charset="0"/>
            </a:endParaRPr>
          </a:p>
        </p:txBody>
      </p:sp>
      <p:sp>
        <p:nvSpPr>
          <p:cNvPr id="62468" name="CuadroTexto 3">
            <a:extLst>
              <a:ext uri="{FF2B5EF4-FFF2-40B4-BE49-F238E27FC236}">
                <a16:creationId xmlns:a16="http://schemas.microsoft.com/office/drawing/2014/main" id="{66BD376D-7CCB-AF26-7A50-2002B00F1AAC}"/>
              </a:ext>
            </a:extLst>
          </p:cNvPr>
          <p:cNvSpPr txBox="1">
            <a:spLocks noChangeArrowheads="1"/>
          </p:cNvSpPr>
          <p:nvPr/>
        </p:nvSpPr>
        <p:spPr bwMode="auto">
          <a:xfrm>
            <a:off x="1279525" y="4765676"/>
            <a:ext cx="10321925" cy="5857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600" dirty="0" err="1">
                <a:latin typeface="Courier New" panose="02070309020205020404" pitchFamily="49" charset="0"/>
                <a:cs typeface="Courier New" panose="02070309020205020404" pitchFamily="49" charset="0"/>
              </a:rPr>
              <a:t>recorder</a:t>
            </a:r>
            <a:r>
              <a:rPr lang="es-ES" altLang="en-US" sz="1600" dirty="0">
                <a:latin typeface="Courier New" panose="02070309020205020404" pitchFamily="49" charset="0"/>
                <a:cs typeface="Courier New" panose="02070309020205020404" pitchFamily="49" charset="0"/>
              </a:rPr>
              <a:t>:</a:t>
            </a:r>
          </a:p>
          <a:p>
            <a:pPr eaLnBrk="1" hangingPunct="1">
              <a:lnSpc>
                <a:spcPct val="100000"/>
              </a:lnSpc>
              <a:spcBef>
                <a:spcPct val="0"/>
              </a:spcBef>
              <a:buSzTx/>
              <a:buFontTx/>
              <a:buNone/>
            </a:pPr>
            <a:r>
              <a:rPr lang="es-ES" altLang="en-US" sz="1600" dirty="0">
                <a:latin typeface="Courier New" panose="02070309020205020404" pitchFamily="49" charset="0"/>
                <a:cs typeface="Courier New" panose="02070309020205020404" pitchFamily="49" charset="0"/>
              </a:rPr>
              <a:t>   </a:t>
            </a:r>
            <a:r>
              <a:rPr lang="es-ES" altLang="en-US" sz="1600" dirty="0" err="1">
                <a:latin typeface="Courier New" panose="02070309020205020404" pitchFamily="49" charset="0"/>
                <a:cs typeface="Courier New" panose="02070309020205020404" pitchFamily="49" charset="0"/>
              </a:rPr>
              <a:t>db_url</a:t>
            </a:r>
            <a:r>
              <a:rPr lang="es-ES" altLang="en-US" sz="1600" dirty="0">
                <a:latin typeface="Courier New" panose="02070309020205020404" pitchFamily="49" charset="0"/>
                <a:cs typeface="Courier New" panose="02070309020205020404" pitchFamily="49" charset="0"/>
              </a:rPr>
              <a:t>: mysql://user:password@127.0.0.1/database?charset=utf8mb4 </a:t>
            </a:r>
          </a:p>
        </p:txBody>
      </p:sp>
      <p:sp>
        <p:nvSpPr>
          <p:cNvPr id="5" name="CuadroTexto 6">
            <a:extLst>
              <a:ext uri="{FF2B5EF4-FFF2-40B4-BE49-F238E27FC236}">
                <a16:creationId xmlns:a16="http://schemas.microsoft.com/office/drawing/2014/main" id="{A3163E12-7A36-ED8D-A4A7-FA059E87457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Tree>
    <p:extLst>
      <p:ext uri="{BB962C8B-B14F-4D97-AF65-F5344CB8AC3E}">
        <p14:creationId xmlns:p14="http://schemas.microsoft.com/office/powerpoint/2010/main" val="110612036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defRPr/>
            </a:pPr>
            <a:r>
              <a:rPr altLang="en-US" b="1" dirty="0">
                <a:solidFill>
                  <a:srgbClr val="0070C0"/>
                </a:solidFill>
                <a:latin typeface="Aptos" pitchFamily="34" charset="0"/>
              </a:rPr>
              <a:t>Lovelace </a:t>
            </a:r>
            <a:r>
              <a:rPr altLang="en-US" dirty="0">
                <a:solidFill>
                  <a:schemeClr val="tx1"/>
                </a:solidFill>
                <a:latin typeface="Aptos" pitchFamily="34" charset="0"/>
              </a:rPr>
              <a:t>es la </a:t>
            </a:r>
            <a:r>
              <a:rPr altLang="en-US" b="1" dirty="0">
                <a:solidFill>
                  <a:srgbClr val="0070C0"/>
                </a:solidFill>
                <a:latin typeface="Aptos" pitchFamily="34" charset="0"/>
              </a:rPr>
              <a:t>interfaz gráfica </a:t>
            </a:r>
            <a:r>
              <a:rPr altLang="en-US" dirty="0">
                <a:latin typeface="Aptos" pitchFamily="34" charset="0"/>
              </a:rPr>
              <a:t>por defecto de Home </a:t>
            </a:r>
            <a:r>
              <a:rPr altLang="en-US" dirty="0" err="1">
                <a:latin typeface="Aptos" pitchFamily="34" charset="0"/>
              </a:rPr>
              <a:t>Assistant</a:t>
            </a:r>
            <a:r>
              <a:rPr altLang="en-US" dirty="0">
                <a:latin typeface="Aptos" pitchFamily="34" charset="0"/>
              </a:rPr>
              <a:t> desde la versión 0.86 (enero 2019)</a:t>
            </a:r>
          </a:p>
          <a:p>
            <a:pPr lvl="1" eaLnBrk="1" hangingPunct="1">
              <a:defRPr/>
            </a:pPr>
            <a:r>
              <a:rPr altLang="en-US" dirty="0">
                <a:latin typeface="Aptos" pitchFamily="34" charset="0"/>
              </a:rPr>
              <a:t>24 tarjetas personalizables</a:t>
            </a:r>
          </a:p>
          <a:p>
            <a:pPr lvl="1" eaLnBrk="1" hangingPunct="1">
              <a:defRPr/>
            </a:pPr>
            <a:r>
              <a:rPr altLang="en-US" dirty="0">
                <a:latin typeface="Aptos" pitchFamily="34" charset="0"/>
              </a:rPr>
              <a:t>editor de Interfaces de Usuario (IU)</a:t>
            </a:r>
          </a:p>
          <a:p>
            <a:pPr lvl="1" eaLnBrk="1" hangingPunct="1">
              <a:defRPr/>
            </a:pPr>
            <a:r>
              <a:rPr altLang="en-US" dirty="0">
                <a:latin typeface="Aptos" pitchFamily="34" charset="0"/>
              </a:rPr>
              <a:t>Rápido y personalizable</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07323368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416194635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074" name="Picture 2">
            <a:extLst>
              <a:ext uri="{FF2B5EF4-FFF2-40B4-BE49-F238E27FC236}">
                <a16:creationId xmlns:a16="http://schemas.microsoft.com/office/drawing/2014/main" id="{C11DF4BD-8E1C-F94C-BFB5-8BF62DA87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012" y="1502848"/>
            <a:ext cx="1855788" cy="471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4017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5110844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6146" name="Picture 2">
            <a:extLst>
              <a:ext uri="{FF2B5EF4-FFF2-40B4-BE49-F238E27FC236}">
                <a16:creationId xmlns:a16="http://schemas.microsoft.com/office/drawing/2014/main" id="{281702C0-119F-4311-3EC5-96E3D0A72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3649662"/>
            <a:ext cx="12192000" cy="70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5489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pic>
        <p:nvPicPr>
          <p:cNvPr id="1028" name="Picture 4" descr="Home - TL Tech Transforming Lives with Smart Home Technologies">
            <a:extLst>
              <a:ext uri="{FF2B5EF4-FFF2-40B4-BE49-F238E27FC236}">
                <a16:creationId xmlns:a16="http://schemas.microsoft.com/office/drawing/2014/main" id="{E1FACCAC-11C9-8A19-DF19-75A3B47DB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007" y="2423606"/>
            <a:ext cx="5509089" cy="2448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F65CE75-433C-A72C-89C2-ACBDCDDBB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379" y="4456989"/>
            <a:ext cx="2717284" cy="17353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Forma&#10;&#10;Descripción generada automáticamente con confianza media">
            <a:extLst>
              <a:ext uri="{FF2B5EF4-FFF2-40B4-BE49-F238E27FC236}">
                <a16:creationId xmlns:a16="http://schemas.microsoft.com/office/drawing/2014/main" id="{D2580544-E5D9-604F-3522-D6BBF8743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431" y="1823462"/>
            <a:ext cx="4344238" cy="920389"/>
          </a:xfrm>
          <a:prstGeom prst="rect">
            <a:avLst/>
          </a:prstGeom>
        </p:spPr>
      </p:pic>
      <p:pic>
        <p:nvPicPr>
          <p:cNvPr id="1040" name="Picture 16" descr="The Home Kit Framework – Details on Apple’s Home Automation Protocol ...">
            <a:extLst>
              <a:ext uri="{FF2B5EF4-FFF2-40B4-BE49-F238E27FC236}">
                <a16:creationId xmlns:a16="http://schemas.microsoft.com/office/drawing/2014/main" id="{BB0F8DFA-2840-BF1F-4A2E-2FD254461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338" y="4364831"/>
            <a:ext cx="1990725" cy="16906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 Alexa Logo - PNG y Vector">
            <a:extLst>
              <a:ext uri="{FF2B5EF4-FFF2-40B4-BE49-F238E27FC236}">
                <a16:creationId xmlns:a16="http://schemas.microsoft.com/office/drawing/2014/main" id="{FCF1CA9B-5F56-0C4B-433F-C9672DF4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3994" y="4898281"/>
            <a:ext cx="2772749" cy="11892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e Smart Home Guide: How to Work With the Smart Home IFTTT Platform">
            <a:extLst>
              <a:ext uri="{FF2B5EF4-FFF2-40B4-BE49-F238E27FC236}">
                <a16:creationId xmlns:a16="http://schemas.microsoft.com/office/drawing/2014/main" id="{89B8675E-09D7-76CA-E2B7-F8F084EC5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83" y="2185982"/>
            <a:ext cx="2979506" cy="19873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ubitat logo">
            <a:extLst>
              <a:ext uri="{FF2B5EF4-FFF2-40B4-BE49-F238E27FC236}">
                <a16:creationId xmlns:a16="http://schemas.microsoft.com/office/drawing/2014/main" id="{9334AE81-61FA-B9FA-18EE-4366B9F37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441" y="1458689"/>
            <a:ext cx="2915648" cy="7872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83FA489-03E1-7161-6F22-EA54898C3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9724" y="3167819"/>
            <a:ext cx="2857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vailable in the US, UK and Canada for the First Time, Homey Pro Smart ...">
            <a:extLst>
              <a:ext uri="{FF2B5EF4-FFF2-40B4-BE49-F238E27FC236}">
                <a16:creationId xmlns:a16="http://schemas.microsoft.com/office/drawing/2014/main" id="{5ACDCEF2-85CB-4361-4C08-835E3E9CFA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2474" y="1776035"/>
            <a:ext cx="2834269" cy="1015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rove Brain Health | Shop BEACON40 To Optimize Your Memory">
            <a:extLst>
              <a:ext uri="{FF2B5EF4-FFF2-40B4-BE49-F238E27FC236}">
                <a16:creationId xmlns:a16="http://schemas.microsoft.com/office/drawing/2014/main" id="{3036A34A-721D-D53B-98D4-B563B838E4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048" y="3840583"/>
            <a:ext cx="2586617" cy="229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9039"/>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77497708"/>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 name="Imagen 2" descr="Interfaz de usuario gráfica, Texto, Aplicación&#10;&#10;Descripción generada automáticamente">
            <a:extLst>
              <a:ext uri="{FF2B5EF4-FFF2-40B4-BE49-F238E27FC236}">
                <a16:creationId xmlns:a16="http://schemas.microsoft.com/office/drawing/2014/main" id="{67DAFE12-B528-0457-6754-49B8D79F2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497" y="1479551"/>
            <a:ext cx="3813528" cy="4697412"/>
          </a:xfrm>
          <a:prstGeom prst="rect">
            <a:avLst/>
          </a:prstGeom>
        </p:spPr>
      </p:pic>
    </p:spTree>
    <p:extLst>
      <p:ext uri="{BB962C8B-B14F-4D97-AF65-F5344CB8AC3E}">
        <p14:creationId xmlns:p14="http://schemas.microsoft.com/office/powerpoint/2010/main" val="3982565934"/>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225987428"/>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91522416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8194" name="Picture 2">
            <a:extLst>
              <a:ext uri="{FF2B5EF4-FFF2-40B4-BE49-F238E27FC236}">
                <a16:creationId xmlns:a16="http://schemas.microsoft.com/office/drawing/2014/main" id="{E2EFECBE-C38A-DBA6-807F-48A650F3B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0" y="1335312"/>
            <a:ext cx="3295650" cy="501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3771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Screenshot of the masonry view with different types of cards">
            <a:extLst>
              <a:ext uri="{FF2B5EF4-FFF2-40B4-BE49-F238E27FC236}">
                <a16:creationId xmlns:a16="http://schemas.microsoft.com/office/drawing/2014/main" id="{B766513E-099D-0986-BC30-90B923FF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1243013"/>
            <a:ext cx="686117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1A0893B-F920-A029-70E6-8C3FACEEA28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3">
            <a:extLst>
              <a:ext uri="{FF2B5EF4-FFF2-40B4-BE49-F238E27FC236}">
                <a16:creationId xmlns:a16="http://schemas.microsoft.com/office/drawing/2014/main" id="{E058DA7F-844A-ADE2-A300-63C52EF82AE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39943" name="CuadroTexto 6">
            <a:extLst>
              <a:ext uri="{FF2B5EF4-FFF2-40B4-BE49-F238E27FC236}">
                <a16:creationId xmlns:a16="http://schemas.microsoft.com/office/drawing/2014/main" id="{5383845F-9CE2-9487-6FDB-7EED64CBFAE4}"/>
              </a:ext>
            </a:extLst>
          </p:cNvPr>
          <p:cNvSpPr txBox="1">
            <a:spLocks noChangeArrowheads="1"/>
          </p:cNvSpPr>
          <p:nvPr/>
        </p:nvSpPr>
        <p:spPr bwMode="auto">
          <a:xfrm>
            <a:off x="8634413" y="1489075"/>
            <a:ext cx="3535362"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Cuando un dispositivo se añade a Home Assistant, una tarjeta con sus entidades se añade al Dashboard principal (Overview)</a:t>
            </a:r>
          </a:p>
        </p:txBody>
      </p:sp>
      <p:sp>
        <p:nvSpPr>
          <p:cNvPr id="39944" name="CuadroTexto 7">
            <a:extLst>
              <a:ext uri="{FF2B5EF4-FFF2-40B4-BE49-F238E27FC236}">
                <a16:creationId xmlns:a16="http://schemas.microsoft.com/office/drawing/2014/main" id="{7E12527D-5F50-D4BE-F011-0830703B2EC3}"/>
              </a:ext>
            </a:extLst>
          </p:cNvPr>
          <p:cNvSpPr txBox="1">
            <a:spLocks noChangeArrowheads="1"/>
          </p:cNvSpPr>
          <p:nvPr/>
        </p:nvSpPr>
        <p:spPr bwMode="auto">
          <a:xfrm>
            <a:off x="8634413" y="2673350"/>
            <a:ext cx="35353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Pronto, se volverá inmanejable: necesidad de crear nuestros propios dashboards</a:t>
            </a:r>
          </a:p>
        </p:txBody>
      </p:sp>
      <p:sp>
        <p:nvSpPr>
          <p:cNvPr id="2" name="CuadroTexto 7">
            <a:extLst>
              <a:ext uri="{FF2B5EF4-FFF2-40B4-BE49-F238E27FC236}">
                <a16:creationId xmlns:a16="http://schemas.microsoft.com/office/drawing/2014/main" id="{6345472A-4A42-C905-3382-C79EEB120E2D}"/>
              </a:ext>
            </a:extLst>
          </p:cNvPr>
          <p:cNvSpPr txBox="1">
            <a:spLocks noChangeArrowheads="1"/>
          </p:cNvSpPr>
          <p:nvPr/>
        </p:nvSpPr>
        <p:spPr bwMode="auto">
          <a:xfrm>
            <a:off x="-1588" y="1536700"/>
            <a:ext cx="2014538" cy="2266950"/>
          </a:xfrm>
          <a:prstGeom prst="rect">
            <a:avLst/>
          </a:prstGeom>
          <a:noFill/>
          <a:ln>
            <a:noFill/>
          </a:ln>
        </p:spPr>
        <p:txBody>
          <a:bodyPr>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1600" b="1" dirty="0"/>
              <a:t>En </a:t>
            </a:r>
            <a:r>
              <a:rPr lang="es-ES" altLang="en-US" sz="1600" b="1" i="1" dirty="0" err="1"/>
              <a:t>sidebar</a:t>
            </a:r>
            <a:r>
              <a:rPr lang="es-ES" altLang="en-US" sz="1600" b="1" i="1" dirty="0"/>
              <a:t>:</a:t>
            </a:r>
          </a:p>
          <a:p>
            <a:pPr marL="285750" indent="-285750" eaLnBrk="1" hangingPunct="1">
              <a:lnSpc>
                <a:spcPct val="80000"/>
              </a:lnSpc>
              <a:buFontTx/>
              <a:buChar char="-"/>
              <a:defRPr/>
            </a:pPr>
            <a:r>
              <a:rPr lang="es-ES" altLang="en-US" sz="1600" b="1" i="1" dirty="0" err="1"/>
              <a:t>Dashboards</a:t>
            </a:r>
            <a:endParaRPr lang="es-ES" altLang="en-US" sz="1600" b="1" i="1" dirty="0"/>
          </a:p>
          <a:p>
            <a:pPr marL="285750" indent="-285750" eaLnBrk="1" hangingPunct="1">
              <a:lnSpc>
                <a:spcPct val="80000"/>
              </a:lnSpc>
              <a:buFontTx/>
              <a:buChar char="-"/>
              <a:defRPr/>
            </a:pPr>
            <a:r>
              <a:rPr lang="es-ES" altLang="en-US" sz="1600" b="1" dirty="0"/>
              <a:t>Herramientas del desarrollador</a:t>
            </a:r>
          </a:p>
          <a:p>
            <a:pPr marL="285750" indent="-285750" eaLnBrk="1" hangingPunct="1">
              <a:lnSpc>
                <a:spcPct val="80000"/>
              </a:lnSpc>
              <a:buFontTx/>
              <a:buChar char="-"/>
              <a:defRPr/>
            </a:pPr>
            <a:r>
              <a:rPr lang="es-ES" altLang="en-US" sz="1600" b="1" dirty="0"/>
              <a:t>Configuración</a:t>
            </a:r>
          </a:p>
          <a:p>
            <a:pPr marL="285750" indent="-285750" eaLnBrk="1" hangingPunct="1">
              <a:lnSpc>
                <a:spcPct val="80000"/>
              </a:lnSpc>
              <a:buFontTx/>
              <a:buChar char="-"/>
              <a:defRPr/>
            </a:pPr>
            <a:r>
              <a:rPr lang="es-ES" altLang="en-US" sz="1600" b="1" dirty="0"/>
              <a:t>Notificaciones</a:t>
            </a:r>
          </a:p>
          <a:p>
            <a:pPr marL="285750" indent="-285750" eaLnBrk="1" hangingPunct="1">
              <a:lnSpc>
                <a:spcPct val="80000"/>
              </a:lnSpc>
              <a:buFontTx/>
              <a:buChar char="-"/>
              <a:defRPr/>
            </a:pPr>
            <a:r>
              <a:rPr lang="es-ES" altLang="en-US" sz="1600" b="1" dirty="0"/>
              <a:t>Perfil del usuario</a:t>
            </a:r>
          </a:p>
          <a:p>
            <a:pPr marL="285750" indent="-285750" eaLnBrk="1" hangingPunct="1">
              <a:lnSpc>
                <a:spcPct val="80000"/>
              </a:lnSpc>
              <a:buFontTx/>
              <a:buChar char="-"/>
              <a:defRPr/>
            </a:pPr>
            <a:endParaRPr lang="es-ES" altLang="en-US" sz="1600" b="1" dirty="0"/>
          </a:p>
          <a:p>
            <a:pPr marL="285750" indent="-285750" eaLnBrk="1" hangingPunct="1">
              <a:lnSpc>
                <a:spcPct val="80000"/>
              </a:lnSpc>
              <a:buFontTx/>
              <a:buChar char="-"/>
              <a:defRPr/>
            </a:pPr>
            <a:endParaRPr lang="es-ES" altLang="en-US" sz="1600" b="1" dirty="0"/>
          </a:p>
        </p:txBody>
      </p:sp>
    </p:spTree>
    <p:extLst>
      <p:ext uri="{BB962C8B-B14F-4D97-AF65-F5344CB8AC3E}">
        <p14:creationId xmlns:p14="http://schemas.microsoft.com/office/powerpoint/2010/main" val="2836687699"/>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Marcador de contenido 2">
            <a:extLst>
              <a:ext uri="{FF2B5EF4-FFF2-40B4-BE49-F238E27FC236}">
                <a16:creationId xmlns:a16="http://schemas.microsoft.com/office/drawing/2014/main" id="{515CAC2D-024E-1715-EC66-6603B72BA9EC}"/>
              </a:ext>
            </a:extLst>
          </p:cNvPr>
          <p:cNvSpPr txBox="1">
            <a:spLocks noGrp="1" noChangeArrowheads="1"/>
          </p:cNvSpPr>
          <p:nvPr>
            <p:ph idx="1"/>
          </p:nvPr>
        </p:nvSpPr>
        <p:spPr>
          <a:xfrm>
            <a:off x="838200" y="1660525"/>
            <a:ext cx="10515600" cy="4351338"/>
          </a:xfrm>
        </p:spPr>
        <p:txBody>
          <a:bodyPr/>
          <a:lstStyle/>
          <a:p>
            <a:pPr eaLnBrk="1" hangingPunct="1"/>
            <a:r>
              <a:rPr altLang="en-US" b="1">
                <a:solidFill>
                  <a:srgbClr val="0070C0"/>
                </a:solidFill>
                <a:latin typeface="Aptos" panose="020B0004020202020204" pitchFamily="34" charset="0"/>
              </a:rPr>
              <a:t>Dashboard</a:t>
            </a:r>
            <a:r>
              <a:rPr altLang="en-US" b="1">
                <a:latin typeface="Aptos" panose="020B0004020202020204" pitchFamily="34" charset="0"/>
              </a:rPr>
              <a:t>: </a:t>
            </a:r>
            <a:r>
              <a:rPr altLang="en-US">
                <a:latin typeface="Aptos" panose="020B0004020202020204" pitchFamily="34" charset="0"/>
              </a:rPr>
              <a:t>visualizan información sobre tu </a:t>
            </a:r>
            <a:r>
              <a:rPr altLang="en-US" b="1">
                <a:latin typeface="Aptos" panose="020B0004020202020204" pitchFamily="34" charset="0"/>
              </a:rPr>
              <a:t>smart home</a:t>
            </a:r>
          </a:p>
          <a:p>
            <a:pPr lvl="1" eaLnBrk="1" hangingPunct="1"/>
            <a:r>
              <a:rPr altLang="en-US">
                <a:latin typeface="Aptos" panose="020B0004020202020204" pitchFamily="34" charset="0"/>
              </a:rPr>
              <a:t>Personalizables con </a:t>
            </a:r>
            <a:r>
              <a:rPr altLang="en-US" b="1">
                <a:solidFill>
                  <a:srgbClr val="0070C0"/>
                </a:solidFill>
                <a:latin typeface="Aptos" panose="020B0004020202020204" pitchFamily="34" charset="0"/>
              </a:rPr>
              <a:t>vistas</a:t>
            </a:r>
            <a:r>
              <a:rPr altLang="en-US">
                <a:latin typeface="Aptos" panose="020B0004020202020204" pitchFamily="34" charset="0"/>
              </a:rPr>
              <a:t>, </a:t>
            </a:r>
            <a:r>
              <a:rPr altLang="en-US" b="1">
                <a:solidFill>
                  <a:srgbClr val="0070C0"/>
                </a:solidFill>
                <a:latin typeface="Aptos" panose="020B0004020202020204" pitchFamily="34" charset="0"/>
              </a:rPr>
              <a:t>tarjetas</a:t>
            </a:r>
            <a:r>
              <a:rPr altLang="en-US">
                <a:latin typeface="Aptos" panose="020B0004020202020204" pitchFamily="34" charset="0"/>
              </a:rPr>
              <a:t>, temas, nombres e iconos</a:t>
            </a:r>
          </a:p>
        </p:txBody>
      </p:sp>
      <p:sp>
        <p:nvSpPr>
          <p:cNvPr id="8" name="CuadroTexto 6">
            <a:extLst>
              <a:ext uri="{FF2B5EF4-FFF2-40B4-BE49-F238E27FC236}">
                <a16:creationId xmlns:a16="http://schemas.microsoft.com/office/drawing/2014/main" id="{EF54431F-4465-3632-6E0F-89EA16F757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2FA59A9-4E6D-F80E-E9FD-C7E2FBE042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0967" name="Picture 2" descr="The three basic view layouts: Panel, sidebar, and masonry">
            <a:extLst>
              <a:ext uri="{FF2B5EF4-FFF2-40B4-BE49-F238E27FC236}">
                <a16:creationId xmlns:a16="http://schemas.microsoft.com/office/drawing/2014/main" id="{7D13C045-47D5-281D-09F6-4700E959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38" y="4773613"/>
            <a:ext cx="4967287"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4" descr="Screenshot of a light view tab on the Overview dashboard">
            <a:extLst>
              <a:ext uri="{FF2B5EF4-FFF2-40B4-BE49-F238E27FC236}">
                <a16:creationId xmlns:a16="http://schemas.microsoft.com/office/drawing/2014/main" id="{10153A2A-D9C8-8E93-2EA0-22ADEC2F8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2749550"/>
            <a:ext cx="579437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CuadroTexto 12">
            <a:extLst>
              <a:ext uri="{FF2B5EF4-FFF2-40B4-BE49-F238E27FC236}">
                <a16:creationId xmlns:a16="http://schemas.microsoft.com/office/drawing/2014/main" id="{B9C9D60D-C32B-EC42-2F1F-FF5B83C66CE7}"/>
              </a:ext>
            </a:extLst>
          </p:cNvPr>
          <p:cNvSpPr txBox="1">
            <a:spLocks noChangeArrowheads="1"/>
          </p:cNvSpPr>
          <p:nvPr/>
        </p:nvSpPr>
        <p:spPr bwMode="auto">
          <a:xfrm>
            <a:off x="190500" y="2716213"/>
            <a:ext cx="225107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Home </a:t>
            </a:r>
            <a:r>
              <a:rPr lang="es-ES" altLang="en-US" sz="1600" b="1" dirty="0" err="1">
                <a:solidFill>
                  <a:schemeClr val="tx1"/>
                </a:solidFill>
              </a:rPr>
              <a:t>Assistant</a:t>
            </a:r>
            <a:r>
              <a:rPr lang="es-ES" altLang="en-US" sz="1600" b="1" dirty="0">
                <a:solidFill>
                  <a:schemeClr val="tx1"/>
                </a:solidFill>
              </a:rPr>
              <a:t> existen </a:t>
            </a:r>
            <a:r>
              <a:rPr lang="es-ES" altLang="en-US" sz="1600" b="1" u="sng" dirty="0" err="1">
                <a:solidFill>
                  <a:schemeClr val="tx1"/>
                </a:solidFill>
              </a:rPr>
              <a:t>dashboards</a:t>
            </a:r>
            <a:r>
              <a:rPr lang="es-ES" altLang="en-US" sz="1600" b="1" dirty="0">
                <a:solidFill>
                  <a:schemeClr val="tx1"/>
                </a:solidFill>
              </a:rPr>
              <a:t> por defecto:</a:t>
            </a:r>
          </a:p>
          <a:p>
            <a:pPr eaLnBrk="1" hangingPunct="1">
              <a:lnSpc>
                <a:spcPct val="80000"/>
              </a:lnSpc>
              <a:spcBef>
                <a:spcPct val="0"/>
              </a:spcBef>
              <a:buSzTx/>
              <a:buFontTx/>
              <a:buNone/>
            </a:pPr>
            <a:r>
              <a:rPr lang="es-ES" altLang="en-US" sz="1600" b="1" dirty="0" err="1">
                <a:solidFill>
                  <a:schemeClr val="tx1"/>
                </a:solidFill>
              </a:rPr>
              <a:t>Overview</a:t>
            </a:r>
            <a:r>
              <a:rPr lang="es-ES" altLang="en-US" sz="1600" b="1" dirty="0">
                <a:solidFill>
                  <a:schemeClr val="tx1"/>
                </a:solidFill>
              </a:rPr>
              <a:t>, Energy, </a:t>
            </a:r>
            <a:r>
              <a:rPr lang="es-ES" altLang="en-US" sz="1600" b="1" dirty="0" err="1">
                <a:solidFill>
                  <a:schemeClr val="tx1"/>
                </a:solidFill>
              </a:rPr>
              <a:t>Map</a:t>
            </a:r>
            <a:r>
              <a:rPr lang="es-ES" altLang="en-US" sz="1600" b="1" dirty="0">
                <a:solidFill>
                  <a:schemeClr val="tx1"/>
                </a:solidFill>
              </a:rPr>
              <a:t>, </a:t>
            </a:r>
            <a:r>
              <a:rPr lang="es-ES" altLang="en-US" sz="1600" b="1" dirty="0" err="1">
                <a:solidFill>
                  <a:schemeClr val="tx1"/>
                </a:solidFill>
              </a:rPr>
              <a:t>Logbook</a:t>
            </a:r>
            <a:r>
              <a:rPr lang="es-ES" altLang="en-US" sz="1600" b="1" dirty="0">
                <a:solidFill>
                  <a:schemeClr val="tx1"/>
                </a:solidFill>
              </a:rPr>
              <a:t>, </a:t>
            </a:r>
            <a:r>
              <a:rPr lang="es-ES" altLang="en-US" sz="1600" b="1" dirty="0" err="1">
                <a:solidFill>
                  <a:schemeClr val="tx1"/>
                </a:solidFill>
              </a:rPr>
              <a:t>History</a:t>
            </a:r>
            <a:r>
              <a:rPr lang="es-ES" altLang="en-US" sz="1600" b="1" dirty="0">
                <a:solidFill>
                  <a:schemeClr val="tx1"/>
                </a:solidFill>
              </a:rPr>
              <a:t>, </a:t>
            </a:r>
            <a:r>
              <a:rPr lang="es-ES" altLang="en-US" sz="1600" b="1" dirty="0" err="1">
                <a:solidFill>
                  <a:schemeClr val="tx1"/>
                </a:solidFill>
              </a:rPr>
              <a:t>To</a:t>
            </a:r>
            <a:r>
              <a:rPr lang="es-ES" altLang="en-US" sz="1600" b="1" dirty="0">
                <a:solidFill>
                  <a:schemeClr val="tx1"/>
                </a:solidFill>
              </a:rPr>
              <a:t>-do </a:t>
            </a:r>
            <a:r>
              <a:rPr lang="es-ES" altLang="en-US" sz="1600" b="1" dirty="0" err="1">
                <a:solidFill>
                  <a:schemeClr val="tx1"/>
                </a:solidFill>
              </a:rPr>
              <a:t>lists</a:t>
            </a:r>
            <a:endParaRPr lang="es-ES" altLang="en-US" sz="1600" b="1" dirty="0">
              <a:solidFill>
                <a:schemeClr val="tx1"/>
              </a:solidFill>
            </a:endParaRPr>
          </a:p>
        </p:txBody>
      </p:sp>
      <p:sp>
        <p:nvSpPr>
          <p:cNvPr id="40970" name="CuadroTexto 14">
            <a:extLst>
              <a:ext uri="{FF2B5EF4-FFF2-40B4-BE49-F238E27FC236}">
                <a16:creationId xmlns:a16="http://schemas.microsoft.com/office/drawing/2014/main" id="{6B6FEB15-5251-5FB7-D112-DB8C4E25C34A}"/>
              </a:ext>
            </a:extLst>
          </p:cNvPr>
          <p:cNvSpPr txBox="1">
            <a:spLocks noChangeArrowheads="1"/>
          </p:cNvSpPr>
          <p:nvPr/>
        </p:nvSpPr>
        <p:spPr bwMode="auto">
          <a:xfrm>
            <a:off x="8256588" y="2797175"/>
            <a:ext cx="353536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 dashboard contiene 1 o varias </a:t>
            </a:r>
            <a:r>
              <a:rPr lang="es-ES" altLang="en-US" sz="1600" b="1" u="sng">
                <a:solidFill>
                  <a:schemeClr val="tx1"/>
                </a:solidFill>
              </a:rPr>
              <a:t>vistas</a:t>
            </a:r>
            <a:r>
              <a:rPr lang="es-ES" altLang="en-US" sz="1600" b="1">
                <a:solidFill>
                  <a:schemeClr val="tx1"/>
                </a:solidFill>
              </a:rPr>
              <a:t>, cada una tiene una organización y tema </a:t>
            </a:r>
          </a:p>
        </p:txBody>
      </p:sp>
      <p:sp>
        <p:nvSpPr>
          <p:cNvPr id="40971" name="CuadroTexto 16">
            <a:extLst>
              <a:ext uri="{FF2B5EF4-FFF2-40B4-BE49-F238E27FC236}">
                <a16:creationId xmlns:a16="http://schemas.microsoft.com/office/drawing/2014/main" id="{CA895D25-C3EC-D978-77A9-C24AEA95CF01}"/>
              </a:ext>
            </a:extLst>
          </p:cNvPr>
          <p:cNvSpPr txBox="1">
            <a:spLocks noChangeArrowheads="1"/>
          </p:cNvSpPr>
          <p:nvPr/>
        </p:nvSpPr>
        <p:spPr bwMode="auto">
          <a:xfrm>
            <a:off x="8235950" y="3783013"/>
            <a:ext cx="31178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Una vista contiene 1 o varias </a:t>
            </a:r>
            <a:r>
              <a:rPr lang="es-ES" altLang="en-US" sz="1600" b="1" u="sng">
                <a:solidFill>
                  <a:schemeClr val="tx1"/>
                </a:solidFill>
              </a:rPr>
              <a:t>tarjetas</a:t>
            </a:r>
          </a:p>
        </p:txBody>
      </p:sp>
      <p:sp>
        <p:nvSpPr>
          <p:cNvPr id="18" name="CuadroTexto 11">
            <a:extLst>
              <a:ext uri="{FF2B5EF4-FFF2-40B4-BE49-F238E27FC236}">
                <a16:creationId xmlns:a16="http://schemas.microsoft.com/office/drawing/2014/main" id="{FE7740EC-9635-F85C-8DF3-5306C7DF9A0D}"/>
              </a:ext>
            </a:extLst>
          </p:cNvPr>
          <p:cNvSpPr txBox="1"/>
          <p:nvPr/>
        </p:nvSpPr>
        <p:spPr>
          <a:xfrm>
            <a:off x="8256588" y="4724400"/>
            <a:ext cx="3332162" cy="1570038"/>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b="1" kern="0" dirty="0">
                <a:solidFill>
                  <a:srgbClr val="000000"/>
                </a:solidFill>
                <a:latin typeface="+mj-lt"/>
              </a:rPr>
              <a:t>Una vista debe tener un “</a:t>
            </a:r>
            <a:r>
              <a:rPr lang="es-ES" sz="1600" b="1" kern="0" dirty="0" err="1">
                <a:solidFill>
                  <a:srgbClr val="000000"/>
                </a:solidFill>
                <a:latin typeface="+mj-lt"/>
              </a:rPr>
              <a:t>layout</a:t>
            </a:r>
            <a:r>
              <a:rPr lang="es-ES" sz="1600" b="1" kern="0" dirty="0">
                <a:solidFill>
                  <a:srgbClr val="000000"/>
                </a:solidFill>
                <a:latin typeface="+mj-lt"/>
              </a:rPr>
              <a:t>”: panel (solo 1 tarjeta); </a:t>
            </a:r>
            <a:r>
              <a:rPr lang="es-ES" sz="1600" b="1" kern="0" dirty="0" err="1">
                <a:solidFill>
                  <a:srgbClr val="000000"/>
                </a:solidFill>
                <a:latin typeface="+mj-lt"/>
              </a:rPr>
              <a:t>sidebar</a:t>
            </a:r>
            <a:r>
              <a:rPr lang="es-ES" sz="1600" b="1" kern="0" dirty="0">
                <a:solidFill>
                  <a:srgbClr val="000000"/>
                </a:solidFill>
                <a:latin typeface="+mj-lt"/>
              </a:rPr>
              <a:t> (2 columnas, una de ellas, el doble de ancha que la otra), o </a:t>
            </a:r>
            <a:r>
              <a:rPr lang="es-ES" sz="1600" b="1" kern="0" dirty="0" err="1">
                <a:solidFill>
                  <a:srgbClr val="000000"/>
                </a:solidFill>
                <a:latin typeface="+mj-lt"/>
              </a:rPr>
              <a:t>masonry</a:t>
            </a:r>
            <a:r>
              <a:rPr lang="es-ES" sz="1600" b="1" kern="0" dirty="0">
                <a:solidFill>
                  <a:srgbClr val="000000"/>
                </a:solidFill>
                <a:latin typeface="+mj-lt"/>
              </a:rPr>
              <a:t> (organización basada en el ancho de la columna)</a:t>
            </a:r>
          </a:p>
        </p:txBody>
      </p:sp>
    </p:spTree>
    <p:extLst>
      <p:ext uri="{BB962C8B-B14F-4D97-AF65-F5344CB8AC3E}">
        <p14:creationId xmlns:p14="http://schemas.microsoft.com/office/powerpoint/2010/main" val="2648134572"/>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1995F1-C124-54CF-1A06-DD7610E5880C}"/>
              </a:ext>
            </a:extLst>
          </p:cNvPr>
          <p:cNvSpPr txBox="1">
            <a:spLocks noGrp="1"/>
          </p:cNvSpPr>
          <p:nvPr>
            <p:ph idx="1"/>
          </p:nvPr>
        </p:nvSpPr>
        <p:spPr>
          <a:xfrm>
            <a:off x="788988" y="1614488"/>
            <a:ext cx="10515600" cy="4779962"/>
          </a:xfrm>
        </p:spPr>
        <p:txBody>
          <a:bodyPr>
            <a:normAutofit fontScale="92500" lnSpcReduction="20000"/>
          </a:bodyPr>
          <a:lstStyle/>
          <a:p>
            <a:pPr eaLnBrk="1" fontAlgn="auto" hangingPunct="1">
              <a:lnSpc>
                <a:spcPct val="120000"/>
              </a:lnSpc>
              <a:spcAft>
                <a:spcPts val="0"/>
              </a:spcAft>
              <a:buFont typeface="Arial" pitchFamily="34"/>
              <a:buChar char="•"/>
              <a:defRPr/>
            </a:pPr>
            <a:r>
              <a:rPr sz="2600" dirty="0"/>
              <a:t>Gestión de </a:t>
            </a:r>
            <a:r>
              <a:rPr sz="2600" b="1" dirty="0" err="1">
                <a:solidFill>
                  <a:srgbClr val="0070C0"/>
                </a:solidFill>
              </a:rPr>
              <a:t>dashboards</a:t>
            </a:r>
            <a:r>
              <a:rPr sz="2600" dirty="0"/>
              <a:t> personalizados</a:t>
            </a:r>
          </a:p>
          <a:p>
            <a:pPr lvl="1" eaLnBrk="1" fontAlgn="auto" hangingPunct="1">
              <a:lnSpc>
                <a:spcPct val="120000"/>
              </a:lnSpc>
              <a:spcAft>
                <a:spcPts val="0"/>
              </a:spcAft>
              <a:buFont typeface="Arial" pitchFamily="34"/>
              <a:buChar char="•"/>
              <a:defRPr/>
            </a:pPr>
            <a:r>
              <a:rPr sz="2200" dirty="0"/>
              <a:t>Crear un </a:t>
            </a:r>
            <a:r>
              <a:rPr sz="2200" dirty="0" err="1"/>
              <a:t>dashboard</a:t>
            </a:r>
            <a:r>
              <a:rPr sz="2200" dirty="0"/>
              <a:t>: </a:t>
            </a:r>
            <a:r>
              <a:rPr sz="2200" b="1" dirty="0" err="1"/>
              <a:t>Settings</a:t>
            </a:r>
            <a:r>
              <a:rPr sz="2200" dirty="0" err="1">
                <a:sym typeface="Wingdings" panose="05000000000000000000" pitchFamily="2" charset="2"/>
              </a:rPr>
              <a:t></a:t>
            </a:r>
            <a:r>
              <a:rPr sz="2200" b="1" dirty="0" err="1">
                <a:solidFill>
                  <a:srgbClr val="0070C0"/>
                </a:solidFill>
              </a:rPr>
              <a:t>Dashboards</a:t>
            </a:r>
            <a:r>
              <a:rPr sz="2200" dirty="0">
                <a:solidFill>
                  <a:srgbClr val="0070C0"/>
                </a:solidFill>
              </a:rPr>
              <a:t> </a:t>
            </a:r>
            <a:r>
              <a:rPr sz="2200" dirty="0">
                <a:solidFill>
                  <a:srgbClr val="0070C0"/>
                </a:solidFill>
                <a:sym typeface="Wingdings" panose="05000000000000000000" pitchFamily="2" charset="2"/>
              </a:rPr>
              <a:t></a:t>
            </a:r>
            <a:r>
              <a:rPr sz="2200" b="1" dirty="0">
                <a:solidFill>
                  <a:srgbClr val="0070C0"/>
                </a:solidFill>
              </a:rPr>
              <a:t>ADD DASHBOARD</a:t>
            </a:r>
          </a:p>
          <a:p>
            <a:pPr lvl="2" eaLnBrk="1" fontAlgn="auto" hangingPunct="1">
              <a:lnSpc>
                <a:spcPct val="120000"/>
              </a:lnSpc>
              <a:spcAft>
                <a:spcPts val="0"/>
              </a:spcAft>
              <a:buFont typeface="Arial" pitchFamily="34"/>
              <a:buChar char="•"/>
              <a:defRPr/>
            </a:pPr>
            <a:r>
              <a:rPr sz="1900" dirty="0"/>
              <a:t>Tipo: Default </a:t>
            </a:r>
            <a:r>
              <a:rPr sz="1900" dirty="0" err="1"/>
              <a:t>dashboard</a:t>
            </a:r>
            <a:r>
              <a:rPr sz="1900" dirty="0"/>
              <a:t> , New </a:t>
            </a:r>
            <a:r>
              <a:rPr sz="1900" dirty="0" err="1"/>
              <a:t>dashboard</a:t>
            </a:r>
            <a:r>
              <a:rPr sz="1900" dirty="0"/>
              <a:t> </a:t>
            </a:r>
            <a:r>
              <a:rPr sz="1900" dirty="0" err="1"/>
              <a:t>from</a:t>
            </a:r>
            <a:r>
              <a:rPr sz="1900" dirty="0"/>
              <a:t> </a:t>
            </a:r>
            <a:r>
              <a:rPr sz="1900" dirty="0" err="1"/>
              <a:t>scratch</a:t>
            </a:r>
            <a:r>
              <a:rPr sz="1900" dirty="0"/>
              <a:t>, </a:t>
            </a:r>
            <a:r>
              <a:rPr sz="1900" dirty="0" err="1"/>
              <a:t>Map</a:t>
            </a:r>
            <a:r>
              <a:rPr sz="1900" dirty="0"/>
              <a:t>, </a:t>
            </a:r>
            <a:r>
              <a:rPr sz="1900" dirty="0" err="1"/>
              <a:t>Webpage</a:t>
            </a:r>
            <a:endParaRPr sz="1900" dirty="0"/>
          </a:p>
          <a:p>
            <a:pPr lvl="2" eaLnBrk="1" fontAlgn="auto" hangingPunct="1">
              <a:lnSpc>
                <a:spcPct val="120000"/>
              </a:lnSpc>
              <a:spcAft>
                <a:spcPts val="0"/>
              </a:spcAft>
              <a:buFont typeface="Arial" pitchFamily="34"/>
              <a:buChar char="•"/>
              <a:defRPr/>
            </a:pPr>
            <a:r>
              <a:rPr sz="1900" dirty="0" err="1"/>
              <a:t>Name</a:t>
            </a:r>
            <a:r>
              <a:rPr sz="1900" dirty="0"/>
              <a:t>/</a:t>
            </a:r>
            <a:r>
              <a:rPr sz="1900" dirty="0" err="1"/>
              <a:t>Icon</a:t>
            </a:r>
            <a:r>
              <a:rPr sz="1900" dirty="0"/>
              <a:t>: nombre/icono del </a:t>
            </a:r>
            <a:r>
              <a:rPr sz="1900" dirty="0" err="1"/>
              <a:t>dashboard</a:t>
            </a:r>
            <a:r>
              <a:rPr sz="1900" dirty="0"/>
              <a:t> (son incompatibles)</a:t>
            </a:r>
          </a:p>
          <a:p>
            <a:pPr lvl="1" eaLnBrk="1" fontAlgn="auto" hangingPunct="1">
              <a:lnSpc>
                <a:spcPct val="120000"/>
              </a:lnSpc>
              <a:spcAft>
                <a:spcPts val="0"/>
              </a:spcAft>
              <a:buFont typeface="Arial" pitchFamily="34"/>
              <a:buChar char="•"/>
              <a:defRPr/>
            </a:pPr>
            <a:r>
              <a:rPr sz="2200" dirty="0"/>
              <a:t>Borrar un </a:t>
            </a:r>
            <a:r>
              <a:rPr sz="2200" dirty="0" err="1"/>
              <a:t>dashboard</a:t>
            </a:r>
            <a:r>
              <a:rPr sz="2200" dirty="0"/>
              <a:t>: </a:t>
            </a:r>
            <a:r>
              <a:rPr sz="2200" dirty="0" err="1"/>
              <a:t>Settings</a:t>
            </a:r>
            <a:r>
              <a:rPr sz="2200" dirty="0"/>
              <a:t> </a:t>
            </a:r>
            <a:r>
              <a:rPr sz="2200" dirty="0">
                <a:sym typeface="Wingdings" panose="05000000000000000000" pitchFamily="2" charset="2"/>
              </a:rPr>
              <a:t></a:t>
            </a:r>
            <a:r>
              <a:rPr sz="2200" dirty="0" err="1"/>
              <a:t>Dashboards</a:t>
            </a:r>
            <a:endParaRPr sz="2200" dirty="0"/>
          </a:p>
          <a:p>
            <a:pPr lvl="2" eaLnBrk="1" fontAlgn="auto" hangingPunct="1">
              <a:lnSpc>
                <a:spcPct val="120000"/>
              </a:lnSpc>
              <a:spcAft>
                <a:spcPts val="0"/>
              </a:spcAft>
              <a:buFont typeface="Arial" pitchFamily="34"/>
              <a:buChar char="•"/>
              <a:defRPr/>
            </a:pPr>
            <a:r>
              <a:rPr sz="1900" dirty="0"/>
              <a:t>Seleccionar el </a:t>
            </a:r>
            <a:r>
              <a:rPr sz="1900" dirty="0" err="1"/>
              <a:t>dashboard</a:t>
            </a:r>
            <a:r>
              <a:rPr sz="1900" dirty="0"/>
              <a:t> </a:t>
            </a:r>
            <a:r>
              <a:rPr sz="1900" dirty="0">
                <a:sym typeface="Wingdings" panose="05000000000000000000" pitchFamily="2" charset="2"/>
              </a:rPr>
              <a:t> </a:t>
            </a:r>
            <a:r>
              <a:rPr sz="1900" b="1" dirty="0" err="1">
                <a:solidFill>
                  <a:srgbClr val="0070C0"/>
                </a:solidFill>
              </a:rPr>
              <a:t>Delete</a:t>
            </a:r>
            <a:endParaRPr sz="1900" b="1" dirty="0"/>
          </a:p>
          <a:p>
            <a:pPr lvl="1" eaLnBrk="1" fontAlgn="auto" hangingPunct="1">
              <a:lnSpc>
                <a:spcPct val="120000"/>
              </a:lnSpc>
              <a:spcAft>
                <a:spcPts val="0"/>
              </a:spcAft>
              <a:buFont typeface="Arial" pitchFamily="34"/>
              <a:buChar char="•"/>
              <a:defRPr/>
            </a:pPr>
            <a:r>
              <a:rPr dirty="0"/>
              <a:t>Añadir </a:t>
            </a:r>
            <a:r>
              <a:rPr b="1" dirty="0">
                <a:solidFill>
                  <a:srgbClr val="0070C0"/>
                </a:solidFill>
              </a:rPr>
              <a:t>vista</a:t>
            </a:r>
            <a:r>
              <a:rPr dirty="0"/>
              <a:t> a un </a:t>
            </a:r>
            <a:r>
              <a:rPr dirty="0" err="1"/>
              <a:t>dashboard</a:t>
            </a:r>
            <a:r>
              <a:rPr dirty="0"/>
              <a:t>: </a:t>
            </a:r>
          </a:p>
          <a:p>
            <a:pPr lvl="2" eaLnBrk="1" fontAlgn="auto" hangingPunct="1">
              <a:lnSpc>
                <a:spcPct val="120000"/>
              </a:lnSpc>
              <a:spcAft>
                <a:spcPts val="0"/>
              </a:spcAft>
              <a:buFont typeface="Arial" pitchFamily="34"/>
              <a:buChar char="•"/>
              <a:defRPr/>
            </a:pPr>
            <a:r>
              <a:rPr dirty="0"/>
              <a:t>Seleccionar el </a:t>
            </a:r>
            <a:r>
              <a:rPr dirty="0" err="1"/>
              <a:t>dashboard</a:t>
            </a:r>
            <a:r>
              <a:rPr dirty="0"/>
              <a:t> desde la barra lateral</a:t>
            </a:r>
          </a:p>
          <a:p>
            <a:pPr lvl="2" eaLnBrk="1" fontAlgn="auto" hangingPunct="1">
              <a:lnSpc>
                <a:spcPct val="120000"/>
              </a:lnSpc>
              <a:spcAft>
                <a:spcPts val="0"/>
              </a:spcAft>
              <a:buFont typeface="Arial" pitchFamily="34"/>
              <a:buChar char="•"/>
              <a:defRPr/>
            </a:pPr>
            <a:r>
              <a:rPr dirty="0"/>
              <a:t>En el menú superior </a:t>
            </a:r>
            <a:r>
              <a:rPr b="1" dirty="0" err="1"/>
              <a:t>Edit</a:t>
            </a:r>
            <a:r>
              <a:rPr b="1" dirty="0"/>
              <a:t> </a:t>
            </a:r>
            <a:r>
              <a:rPr b="1" dirty="0" err="1"/>
              <a:t>dashboard</a:t>
            </a:r>
            <a:r>
              <a:rPr b="1" dirty="0"/>
              <a:t> </a:t>
            </a:r>
            <a:r>
              <a:rPr dirty="0">
                <a:sym typeface="Wingdings" panose="05000000000000000000" pitchFamily="2" charset="2"/>
              </a:rPr>
              <a:t> </a:t>
            </a:r>
            <a:r>
              <a:rPr b="1" dirty="0" err="1">
                <a:solidFill>
                  <a:srgbClr val="0070C0"/>
                </a:solidFill>
              </a:rPr>
              <a:t>Add</a:t>
            </a:r>
            <a:r>
              <a:rPr b="1" dirty="0">
                <a:solidFill>
                  <a:srgbClr val="0070C0"/>
                </a:solidFill>
              </a:rPr>
              <a:t> View (‘+’)</a:t>
            </a:r>
          </a:p>
          <a:p>
            <a:pPr lvl="3" eaLnBrk="1" fontAlgn="auto" hangingPunct="1">
              <a:lnSpc>
                <a:spcPct val="120000"/>
              </a:lnSpc>
              <a:spcAft>
                <a:spcPts val="0"/>
              </a:spcAft>
              <a:buFont typeface="Arial" pitchFamily="34"/>
              <a:buChar char="•"/>
              <a:defRPr/>
            </a:pPr>
            <a:r>
              <a:rPr dirty="0"/>
              <a:t>Nombre (título) o icono, </a:t>
            </a:r>
            <a:r>
              <a:rPr i="1" dirty="0" err="1"/>
              <a:t>theme</a:t>
            </a:r>
            <a:r>
              <a:rPr dirty="0"/>
              <a:t> y </a:t>
            </a:r>
            <a:r>
              <a:rPr dirty="0" err="1"/>
              <a:t>layout</a:t>
            </a:r>
            <a:endParaRPr dirty="0"/>
          </a:p>
          <a:p>
            <a:pPr lvl="3" eaLnBrk="1" fontAlgn="auto" hangingPunct="1">
              <a:lnSpc>
                <a:spcPct val="120000"/>
              </a:lnSpc>
              <a:spcAft>
                <a:spcPts val="0"/>
              </a:spcAft>
              <a:buFont typeface="Arial" pitchFamily="34"/>
              <a:buChar char="•"/>
              <a:defRPr/>
            </a:pPr>
            <a:r>
              <a:rPr b="1" dirty="0" err="1"/>
              <a:t>Badges</a:t>
            </a:r>
            <a:r>
              <a:rPr dirty="0"/>
              <a:t> (insignias): 1 o varias entidades en la parte superior de la vista</a:t>
            </a:r>
          </a:p>
          <a:p>
            <a:pPr lvl="3" eaLnBrk="1" fontAlgn="auto" hangingPunct="1">
              <a:lnSpc>
                <a:spcPct val="120000"/>
              </a:lnSpc>
              <a:spcAft>
                <a:spcPts val="0"/>
              </a:spcAft>
              <a:buFont typeface="Arial" pitchFamily="34"/>
              <a:buChar char="•"/>
              <a:defRPr/>
            </a:pPr>
            <a:r>
              <a:rPr b="1" dirty="0" err="1"/>
              <a:t>Visibility</a:t>
            </a:r>
            <a:r>
              <a:rPr dirty="0"/>
              <a:t>: selecciona los usuarios que pueden ver la vista</a:t>
            </a:r>
          </a:p>
          <a:p>
            <a:pPr lvl="1" eaLnBrk="1" fontAlgn="auto" hangingPunct="1">
              <a:lnSpc>
                <a:spcPct val="120000"/>
              </a:lnSpc>
              <a:spcAft>
                <a:spcPts val="0"/>
              </a:spcAft>
              <a:buFont typeface="Arial" pitchFamily="34"/>
              <a:buChar char="•"/>
              <a:defRPr/>
            </a:pPr>
            <a:r>
              <a:rPr dirty="0"/>
              <a:t>Eliminar vista: </a:t>
            </a:r>
            <a:r>
              <a:rPr b="1" dirty="0" err="1"/>
              <a:t>Edit</a:t>
            </a:r>
            <a:r>
              <a:rPr b="1" dirty="0"/>
              <a:t> View </a:t>
            </a:r>
            <a:r>
              <a:rPr dirty="0">
                <a:sym typeface="Wingdings" panose="05000000000000000000" pitchFamily="2" charset="2"/>
              </a:rPr>
              <a:t></a:t>
            </a:r>
            <a:r>
              <a:rPr dirty="0"/>
              <a:t> </a:t>
            </a:r>
            <a:r>
              <a:rPr b="1" dirty="0" err="1">
                <a:solidFill>
                  <a:srgbClr val="0070C0"/>
                </a:solidFill>
              </a:rPr>
              <a:t>Delete</a:t>
            </a:r>
            <a:r>
              <a:rPr b="1" dirty="0">
                <a:solidFill>
                  <a:srgbClr val="0070C0"/>
                </a:solidFill>
              </a:rPr>
              <a:t> View</a:t>
            </a:r>
            <a:endParaRPr sz="1900" b="1" dirty="0">
              <a:solidFill>
                <a:srgbClr val="0070C0"/>
              </a:solidFill>
            </a:endParaRPr>
          </a:p>
          <a:p>
            <a:pPr eaLnBrk="1" fontAlgn="auto" hangingPunct="1">
              <a:lnSpc>
                <a:spcPct val="80000"/>
              </a:lnSpc>
              <a:spcAft>
                <a:spcPts val="0"/>
              </a:spcAft>
              <a:buFont typeface="Arial" pitchFamily="34"/>
              <a:buChar char="•"/>
              <a:defRPr/>
            </a:pPr>
            <a:endParaRPr sz="2600" dirty="0"/>
          </a:p>
        </p:txBody>
      </p:sp>
      <p:sp>
        <p:nvSpPr>
          <p:cNvPr id="6" name="CuadroTexto 6">
            <a:extLst>
              <a:ext uri="{FF2B5EF4-FFF2-40B4-BE49-F238E27FC236}">
                <a16:creationId xmlns:a16="http://schemas.microsoft.com/office/drawing/2014/main" id="{598D1B89-F18C-8737-BDA4-217129601E0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FF4C8F98-53B8-6AE1-D03E-0DF1E59F0C5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1989" name="Picture 2" descr="Badges">
            <a:extLst>
              <a:ext uri="{FF2B5EF4-FFF2-40B4-BE49-F238E27FC236}">
                <a16:creationId xmlns:a16="http://schemas.microsoft.com/office/drawing/2014/main" id="{943B935C-C868-6115-4879-9A1B87115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613" y="4314825"/>
            <a:ext cx="244951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CuadroTexto 7">
            <a:extLst>
              <a:ext uri="{FF2B5EF4-FFF2-40B4-BE49-F238E27FC236}">
                <a16:creationId xmlns:a16="http://schemas.microsoft.com/office/drawing/2014/main" id="{1FD59984-4E0F-38A4-B964-304A50E8AE66}"/>
              </a:ext>
            </a:extLst>
          </p:cNvPr>
          <p:cNvSpPr txBox="1">
            <a:spLocks noChangeArrowheads="1"/>
          </p:cNvSpPr>
          <p:nvPr/>
        </p:nvSpPr>
        <p:spPr bwMode="auto">
          <a:xfrm>
            <a:off x="9450388" y="3494088"/>
            <a:ext cx="2643187"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Ejemplo de </a:t>
            </a:r>
            <a:r>
              <a:rPr lang="es-ES" altLang="en-US" sz="1600" b="1" i="1">
                <a:solidFill>
                  <a:schemeClr val="tx1"/>
                </a:solidFill>
              </a:rPr>
              <a:t>badges. </a:t>
            </a:r>
            <a:r>
              <a:rPr lang="es-ES" altLang="en-US" sz="1600" b="1">
                <a:solidFill>
                  <a:schemeClr val="tx1"/>
                </a:solidFill>
              </a:rPr>
              <a:t>Podemos seleccionar tantas entidades como queramos</a:t>
            </a:r>
          </a:p>
        </p:txBody>
      </p:sp>
    </p:spTree>
    <p:extLst>
      <p:ext uri="{BB962C8B-B14F-4D97-AF65-F5344CB8AC3E}">
        <p14:creationId xmlns:p14="http://schemas.microsoft.com/office/powerpoint/2010/main" val="134480678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Screenshot of the alarm panel card">
            <a:extLst>
              <a:ext uri="{FF2B5EF4-FFF2-40B4-BE49-F238E27FC236}">
                <a16:creationId xmlns:a16="http://schemas.microsoft.com/office/drawing/2014/main" id="{5874AFDE-2BF4-4611-DEFE-0B5ED10F8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6D803EF5-72B9-F64A-E429-A8401577844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E1C5E04-310C-6D25-A2ED-DC8125CE509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3015" name="Imagen 12" descr="Interfaz de usuario gráfica&#10;&#10;Descripción generada automáticamente">
            <a:extLst>
              <a:ext uri="{FF2B5EF4-FFF2-40B4-BE49-F238E27FC236}">
                <a16:creationId xmlns:a16="http://schemas.microsoft.com/office/drawing/2014/main" id="{A34607AF-B604-2A27-03BE-1A6877B81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401763"/>
            <a:ext cx="56784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Imagen 14" descr="Interfaz de usuario gráfica, Aplicación&#10;&#10;Descripción generada automáticamente">
            <a:extLst>
              <a:ext uri="{FF2B5EF4-FFF2-40B4-BE49-F238E27FC236}">
                <a16:creationId xmlns:a16="http://schemas.microsoft.com/office/drawing/2014/main" id="{6ADB8B1B-AC29-6124-5C21-041726C91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25" y="1401763"/>
            <a:ext cx="56435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n que contiene Logotipo&#10;&#10;Descripción generada automáticamente">
            <a:extLst>
              <a:ext uri="{FF2B5EF4-FFF2-40B4-BE49-F238E27FC236}">
                <a16:creationId xmlns:a16="http://schemas.microsoft.com/office/drawing/2014/main" id="{3C02BE08-1744-C2B5-FCA2-105ACFDF1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349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eenshot of the alarm panel card">
            <a:extLst>
              <a:ext uri="{FF2B5EF4-FFF2-40B4-BE49-F238E27FC236}">
                <a16:creationId xmlns:a16="http://schemas.microsoft.com/office/drawing/2014/main" id="{FFA14026-561D-622F-5FF7-8D946AB2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80DF5420-F9AA-7F4A-7EA2-905F3D0723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A971051E-3383-DA1B-5E87-B3A5FAC4127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4039" name="Imagen 3" descr="Interfaz de usuario gráfica, Aplicación&#10;&#10;Descripción generada automáticamente">
            <a:extLst>
              <a:ext uri="{FF2B5EF4-FFF2-40B4-BE49-F238E27FC236}">
                <a16:creationId xmlns:a16="http://schemas.microsoft.com/office/drawing/2014/main" id="{1AA57E56-ED51-1F21-F79E-3C6C5A7AD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292225"/>
            <a:ext cx="568325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Imagen 5" descr="Tabla&#10;&#10;Descripción generada automáticamente">
            <a:extLst>
              <a:ext uri="{FF2B5EF4-FFF2-40B4-BE49-F238E27FC236}">
                <a16:creationId xmlns:a16="http://schemas.microsoft.com/office/drawing/2014/main" id="{FE92608D-603C-80DD-72B8-343167480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1292225"/>
            <a:ext cx="576738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27533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a:extLst>
              <a:ext uri="{FF2B5EF4-FFF2-40B4-BE49-F238E27FC236}">
                <a16:creationId xmlns:a16="http://schemas.microsoft.com/office/drawing/2014/main" id="{D38A8775-512B-D01C-2A68-0BAC7C228F1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5" name="CuadroTexto 6">
            <a:extLst>
              <a:ext uri="{FF2B5EF4-FFF2-40B4-BE49-F238E27FC236}">
                <a16:creationId xmlns:a16="http://schemas.microsoft.com/office/drawing/2014/main" id="{89628C7B-7594-8F23-FBE4-56448D9AC5D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graphicFrame>
        <p:nvGraphicFramePr>
          <p:cNvPr id="10" name="Tabla 9">
            <a:extLst>
              <a:ext uri="{FF2B5EF4-FFF2-40B4-BE49-F238E27FC236}">
                <a16:creationId xmlns:a16="http://schemas.microsoft.com/office/drawing/2014/main" id="{74E1D369-A92B-8C0A-473B-853CBAEF4F4D}"/>
              </a:ext>
            </a:extLst>
          </p:cNvPr>
          <p:cNvGraphicFramePr>
            <a:graphicFrameLocks noGrp="1"/>
          </p:cNvGraphicFramePr>
          <p:nvPr>
            <p:extLst>
              <p:ext uri="{D42A27DB-BD31-4B8C-83A1-F6EECF244321}">
                <p14:modId xmlns:p14="http://schemas.microsoft.com/office/powerpoint/2010/main" val="180043536"/>
              </p:ext>
            </p:extLst>
          </p:nvPr>
        </p:nvGraphicFramePr>
        <p:xfrm>
          <a:off x="874005" y="1332867"/>
          <a:ext cx="10286082" cy="4935915"/>
        </p:xfrm>
        <a:graphic>
          <a:graphicData uri="http://schemas.openxmlformats.org/drawingml/2006/table">
            <a:tbl>
              <a:tblPr firstRow="1" bandRow="1">
                <a:tableStyleId>{00A15C55-8517-42AA-B614-E9B94910E393}</a:tableStyleId>
              </a:tblPr>
              <a:tblGrid>
                <a:gridCol w="1588013">
                  <a:extLst>
                    <a:ext uri="{9D8B030D-6E8A-4147-A177-3AD203B41FA5}">
                      <a16:colId xmlns:a16="http://schemas.microsoft.com/office/drawing/2014/main" val="3073044303"/>
                    </a:ext>
                  </a:extLst>
                </a:gridCol>
                <a:gridCol w="2330855">
                  <a:extLst>
                    <a:ext uri="{9D8B030D-6E8A-4147-A177-3AD203B41FA5}">
                      <a16:colId xmlns:a16="http://schemas.microsoft.com/office/drawing/2014/main" val="584994246"/>
                    </a:ext>
                  </a:extLst>
                </a:gridCol>
                <a:gridCol w="2285375">
                  <a:extLst>
                    <a:ext uri="{9D8B030D-6E8A-4147-A177-3AD203B41FA5}">
                      <a16:colId xmlns:a16="http://schemas.microsoft.com/office/drawing/2014/main" val="1912087677"/>
                    </a:ext>
                  </a:extLst>
                </a:gridCol>
                <a:gridCol w="2467514">
                  <a:extLst>
                    <a:ext uri="{9D8B030D-6E8A-4147-A177-3AD203B41FA5}">
                      <a16:colId xmlns:a16="http://schemas.microsoft.com/office/drawing/2014/main" val="2519896269"/>
                    </a:ext>
                  </a:extLst>
                </a:gridCol>
                <a:gridCol w="1614325">
                  <a:extLst>
                    <a:ext uri="{9D8B030D-6E8A-4147-A177-3AD203B41FA5}">
                      <a16:colId xmlns:a16="http://schemas.microsoft.com/office/drawing/2014/main" val="2388697718"/>
                    </a:ext>
                  </a:extLst>
                </a:gridCol>
              </a:tblGrid>
              <a:tr h="244546">
                <a:tc>
                  <a:txBody>
                    <a:bodyPr/>
                    <a:lstStyle/>
                    <a:p>
                      <a:pPr algn="ctr"/>
                      <a:r>
                        <a:rPr lang="es-ES" sz="1100" dirty="0"/>
                        <a:t>Criterio</a:t>
                      </a:r>
                    </a:p>
                  </a:txBody>
                  <a:tcPr/>
                </a:tc>
                <a:tc>
                  <a:txBody>
                    <a:bodyPr/>
                    <a:lstStyle/>
                    <a:p>
                      <a:pPr algn="ctr"/>
                      <a:r>
                        <a:rPr lang="es-ES" sz="1100" dirty="0"/>
                        <a:t>Home </a:t>
                      </a:r>
                      <a:r>
                        <a:rPr lang="es-ES" sz="1100" dirty="0" err="1"/>
                        <a:t>Assistant</a:t>
                      </a:r>
                      <a:endParaRPr lang="es-ES" sz="1100" dirty="0"/>
                    </a:p>
                  </a:txBody>
                  <a:tcPr/>
                </a:tc>
                <a:tc>
                  <a:txBody>
                    <a:bodyPr/>
                    <a:lstStyle/>
                    <a:p>
                      <a:pPr algn="ctr"/>
                      <a:r>
                        <a:rPr lang="es-ES" sz="1100" dirty="0" err="1"/>
                        <a:t>Homey</a:t>
                      </a:r>
                      <a:r>
                        <a:rPr lang="es-ES" sz="1100" dirty="0"/>
                        <a:t> Pro</a:t>
                      </a:r>
                    </a:p>
                  </a:txBody>
                  <a:tcPr/>
                </a:tc>
                <a:tc>
                  <a:txBody>
                    <a:bodyPr/>
                    <a:lstStyle/>
                    <a:p>
                      <a:pPr algn="ctr"/>
                      <a:r>
                        <a:rPr lang="es-ES" sz="1100" dirty="0"/>
                        <a:t>Smart </a:t>
                      </a:r>
                      <a:r>
                        <a:rPr lang="es-ES" sz="1100" dirty="0" err="1"/>
                        <a:t>Things</a:t>
                      </a:r>
                      <a:endParaRPr lang="es-ES" sz="1100" dirty="0"/>
                    </a:p>
                  </a:txBody>
                  <a:tcPr/>
                </a:tc>
                <a:tc>
                  <a:txBody>
                    <a:bodyPr/>
                    <a:lstStyle/>
                    <a:p>
                      <a:pPr algn="ctr"/>
                      <a:r>
                        <a:rPr lang="es-ES" sz="1100" dirty="0" err="1"/>
                        <a:t>HomeBridge</a:t>
                      </a:r>
                      <a:endParaRPr lang="es-ES" sz="1100" dirty="0"/>
                    </a:p>
                  </a:txBody>
                  <a:tcPr/>
                </a:tc>
                <a:extLst>
                  <a:ext uri="{0D108BD9-81ED-4DB2-BD59-A6C34878D82A}">
                    <a16:rowId xmlns:a16="http://schemas.microsoft.com/office/drawing/2014/main" val="1315034000"/>
                  </a:ext>
                </a:extLst>
              </a:tr>
              <a:tr h="244546">
                <a:tc>
                  <a:txBody>
                    <a:bodyPr/>
                    <a:lstStyle/>
                    <a:p>
                      <a:r>
                        <a:rPr lang="es-ES" sz="1000" dirty="0"/>
                        <a:t>Open </a:t>
                      </a:r>
                      <a:r>
                        <a:rPr lang="es-ES" sz="1000" dirty="0" err="1"/>
                        <a:t>source</a:t>
                      </a:r>
                      <a:endParaRPr lang="es-ES" sz="1000" dirty="0"/>
                    </a:p>
                  </a:txBody>
                  <a:tcPr/>
                </a:tc>
                <a:tc>
                  <a:txBody>
                    <a:bodyPr/>
                    <a:lstStyle/>
                    <a:p>
                      <a:r>
                        <a:rPr lang="es-ES" sz="1000" dirty="0"/>
                        <a:t>Yes</a:t>
                      </a:r>
                    </a:p>
                  </a:txBody>
                  <a:tcPr/>
                </a:tc>
                <a:tc>
                  <a:txBody>
                    <a:bodyPr/>
                    <a:lstStyle/>
                    <a:p>
                      <a:r>
                        <a:rPr lang="es-ES" sz="1000" dirty="0"/>
                        <a:t>No</a:t>
                      </a:r>
                    </a:p>
                  </a:txBody>
                  <a:tcPr/>
                </a:tc>
                <a:tc>
                  <a:txBody>
                    <a:bodyPr/>
                    <a:lstStyle/>
                    <a:p>
                      <a:r>
                        <a:rPr lang="es-ES" sz="1000" dirty="0"/>
                        <a:t>No (parcial)</a:t>
                      </a:r>
                    </a:p>
                  </a:txBody>
                  <a:tcPr/>
                </a:tc>
                <a:tc>
                  <a:txBody>
                    <a:bodyPr/>
                    <a:lstStyle/>
                    <a:p>
                      <a:endParaRPr lang="es-ES" sz="1000" dirty="0"/>
                    </a:p>
                  </a:txBody>
                  <a:tcPr/>
                </a:tc>
                <a:extLst>
                  <a:ext uri="{0D108BD9-81ED-4DB2-BD59-A6C34878D82A}">
                    <a16:rowId xmlns:a16="http://schemas.microsoft.com/office/drawing/2014/main" val="2163170294"/>
                  </a:ext>
                </a:extLst>
              </a:tr>
              <a:tr h="376231">
                <a:tc>
                  <a:txBody>
                    <a:bodyPr/>
                    <a:lstStyle/>
                    <a:p>
                      <a:r>
                        <a:rPr lang="es-ES" sz="1000" b="0" i="0" kern="1200" dirty="0" err="1">
                          <a:solidFill>
                            <a:schemeClr val="dk1"/>
                          </a:solidFill>
                          <a:effectLst/>
                          <a:latin typeface="+mn-lt"/>
                          <a:ea typeface="+mn-ea"/>
                          <a:cs typeface="+mn-cs"/>
                        </a:rPr>
                        <a:t>Supported</a:t>
                      </a:r>
                      <a:r>
                        <a:rPr lang="es-ES" sz="1000" b="0" i="0" kern="1200" dirty="0">
                          <a:solidFill>
                            <a:schemeClr val="dk1"/>
                          </a:solidFill>
                          <a:effectLst/>
                          <a:latin typeface="+mn-lt"/>
                          <a:ea typeface="+mn-ea"/>
                          <a:cs typeface="+mn-cs"/>
                        </a:rPr>
                        <a:t> </a:t>
                      </a:r>
                      <a:r>
                        <a:rPr lang="es-ES" sz="1000" b="0" i="0" kern="1200" dirty="0" err="1">
                          <a:solidFill>
                            <a:schemeClr val="dk1"/>
                          </a:solidFill>
                          <a:effectLst/>
                          <a:latin typeface="+mn-lt"/>
                          <a:ea typeface="+mn-ea"/>
                          <a:cs typeface="+mn-cs"/>
                        </a:rPr>
                        <a:t>Protocols</a:t>
                      </a:r>
                      <a:endParaRPr lang="es-ES" sz="1000" dirty="0"/>
                    </a:p>
                  </a:txBody>
                  <a:tcPr/>
                </a:tc>
                <a:tc>
                  <a:txBody>
                    <a:bodyPr/>
                    <a:lstStyle/>
                    <a:p>
                      <a:r>
                        <a:rPr lang="es-ES" sz="1000" dirty="0"/>
                        <a:t>MQTT, ZigBee, Z-Wave, </a:t>
                      </a:r>
                      <a:r>
                        <a:rPr lang="es-ES" sz="1000" dirty="0" err="1"/>
                        <a:t>WiFi</a:t>
                      </a:r>
                      <a:r>
                        <a:rPr lang="es-ES" sz="1000" dirty="0"/>
                        <a:t>, Bluetooth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ZigBee, Z-Wave, </a:t>
                      </a:r>
                      <a:r>
                        <a:rPr lang="es-ES" sz="1000" dirty="0" err="1"/>
                        <a:t>WiFi</a:t>
                      </a:r>
                      <a:r>
                        <a:rPr lang="es-ES" sz="1000" dirty="0"/>
                        <a:t>, Bluetooth</a:t>
                      </a:r>
                    </a:p>
                  </a:txBody>
                  <a:tcPr/>
                </a:tc>
                <a:tc>
                  <a:txBody>
                    <a:bodyPr/>
                    <a:lstStyle/>
                    <a:p>
                      <a:r>
                        <a:rPr lang="es-ES" sz="1000" dirty="0" err="1"/>
                        <a:t>Matter</a:t>
                      </a:r>
                      <a:r>
                        <a:rPr lang="es-ES" sz="1000" dirty="0"/>
                        <a:t>, ZigBee, Z-Wave o LAN</a:t>
                      </a:r>
                    </a:p>
                  </a:txBody>
                  <a:tcPr/>
                </a:tc>
                <a:tc>
                  <a:txBody>
                    <a:bodyPr/>
                    <a:lstStyle/>
                    <a:p>
                      <a:r>
                        <a:rPr lang="es-ES" sz="1000" dirty="0"/>
                        <a:t>ZigBee, Z-Wave </a:t>
                      </a:r>
                    </a:p>
                  </a:txBody>
                  <a:tcPr/>
                </a:tc>
                <a:extLst>
                  <a:ext uri="{0D108BD9-81ED-4DB2-BD59-A6C34878D82A}">
                    <a16:rowId xmlns:a16="http://schemas.microsoft.com/office/drawing/2014/main" val="2033710355"/>
                  </a:ext>
                </a:extLst>
              </a:tr>
              <a:tr h="632799">
                <a:tc>
                  <a:txBody>
                    <a:bodyPr/>
                    <a:lstStyle/>
                    <a:p>
                      <a:r>
                        <a:rPr lang="es-ES" sz="1000" dirty="0" err="1"/>
                        <a:t>Integration</a:t>
                      </a:r>
                      <a:r>
                        <a:rPr lang="es-ES" sz="1000" dirty="0"/>
                        <a:t> </a:t>
                      </a:r>
                      <a:r>
                        <a:rPr lang="es-ES" sz="1000" dirty="0" err="1"/>
                        <a:t>Options</a:t>
                      </a:r>
                      <a:endParaRPr lang="es-ES" sz="1000" dirty="0"/>
                    </a:p>
                  </a:txBody>
                  <a:tcPr/>
                </a:tc>
                <a:tc>
                  <a:txBody>
                    <a:bodyPr/>
                    <a:lstStyle/>
                    <a:p>
                      <a:r>
                        <a:rPr lang="es-ES" sz="1000" dirty="0"/>
                        <a:t>Soporte extensivo a </a:t>
                      </a:r>
                      <a:r>
                        <a:rPr lang="es-ES" sz="1000" dirty="0" err="1"/>
                        <a:t>third-parties</a:t>
                      </a:r>
                      <a:endParaRPr lang="es-ES" sz="1000" dirty="0"/>
                    </a:p>
                  </a:txBody>
                  <a:tcPr/>
                </a:tc>
                <a:tc>
                  <a:txBody>
                    <a:bodyPr/>
                    <a:lstStyle/>
                    <a:p>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p>
                      <a:endParaRPr lang="es-ES" sz="1000" dirty="0"/>
                    </a:p>
                  </a:txBody>
                  <a:tcPr/>
                </a:tc>
                <a:extLst>
                  <a:ext uri="{0D108BD9-81ED-4DB2-BD59-A6C34878D82A}">
                    <a16:rowId xmlns:a16="http://schemas.microsoft.com/office/drawing/2014/main" val="3486656016"/>
                  </a:ext>
                </a:extLst>
              </a:tr>
              <a:tr h="495234">
                <a:tc>
                  <a:txBody>
                    <a:bodyPr/>
                    <a:lstStyle/>
                    <a:p>
                      <a:r>
                        <a:rPr lang="es-ES" sz="1000" dirty="0" err="1"/>
                        <a:t>Automation</a:t>
                      </a:r>
                      <a:endParaRPr lang="es-ES" sz="1000" dirty="0"/>
                    </a:p>
                  </a:txBody>
                  <a:tcPr/>
                </a:tc>
                <a:tc>
                  <a:txBody>
                    <a:bodyPr/>
                    <a:lstStyle/>
                    <a:p>
                      <a:r>
                        <a:rPr lang="es-ES" sz="1000" dirty="0"/>
                        <a:t>Avanzada, Scripts, YAML</a:t>
                      </a:r>
                    </a:p>
                  </a:txBody>
                  <a:tcPr/>
                </a:tc>
                <a:tc>
                  <a:txBody>
                    <a:bodyPr/>
                    <a:lstStyle/>
                    <a:p>
                      <a:r>
                        <a:rPr lang="es-ES" sz="1000" dirty="0"/>
                        <a:t>Reglas</a:t>
                      </a:r>
                    </a:p>
                  </a:txBody>
                  <a:tcPr/>
                </a:tc>
                <a:tc>
                  <a:txBody>
                    <a:bodyPr/>
                    <a:lstStyle/>
                    <a:p>
                      <a:r>
                        <a:rPr lang="es-ES" sz="1000" dirty="0"/>
                        <a:t>Básica a moderada, características de automatización</a:t>
                      </a:r>
                    </a:p>
                  </a:txBody>
                  <a:tcPr/>
                </a:tc>
                <a:tc>
                  <a:txBody>
                    <a:bodyPr/>
                    <a:lstStyle/>
                    <a:p>
                      <a:r>
                        <a:rPr lang="es-ES" sz="1000" dirty="0"/>
                        <a:t>Basada en </a:t>
                      </a:r>
                      <a:r>
                        <a:rPr lang="es-ES" sz="1000" dirty="0" err="1"/>
                        <a:t>plugins</a:t>
                      </a:r>
                      <a:endParaRPr lang="es-ES" sz="1000" dirty="0"/>
                    </a:p>
                  </a:txBody>
                  <a:tcPr/>
                </a:tc>
                <a:extLst>
                  <a:ext uri="{0D108BD9-81ED-4DB2-BD59-A6C34878D82A}">
                    <a16:rowId xmlns:a16="http://schemas.microsoft.com/office/drawing/2014/main" val="3926416541"/>
                  </a:ext>
                </a:extLst>
              </a:tr>
              <a:tr h="357669">
                <a:tc>
                  <a:txBody>
                    <a:bodyPr/>
                    <a:lstStyle/>
                    <a:p>
                      <a:r>
                        <a:rPr lang="es-ES" sz="1000" dirty="0" err="1"/>
                        <a:t>Community</a:t>
                      </a:r>
                      <a:r>
                        <a:rPr lang="es-ES" sz="1000" dirty="0"/>
                        <a:t> &amp; </a:t>
                      </a:r>
                      <a:r>
                        <a:rPr lang="es-ES" sz="1000" dirty="0" err="1"/>
                        <a:t>Support</a:t>
                      </a:r>
                      <a:endParaRPr lang="es-ES" sz="1000" dirty="0"/>
                    </a:p>
                  </a:txBody>
                  <a:tcPr/>
                </a:tc>
                <a:tc>
                  <a:txBody>
                    <a:bodyPr/>
                    <a:lstStyle/>
                    <a:p>
                      <a:r>
                        <a:rPr lang="es-ES" sz="1000" dirty="0"/>
                        <a:t>Comunidad activa de usuarios y desarrolladores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r>
                        <a:rPr lang="es-ES" sz="1000" dirty="0"/>
                        <a:t>Pequeña comunidad de desarrolladores</a:t>
                      </a:r>
                    </a:p>
                  </a:txBody>
                  <a:tcPr/>
                </a:tc>
                <a:extLst>
                  <a:ext uri="{0D108BD9-81ED-4DB2-BD59-A6C34878D82A}">
                    <a16:rowId xmlns:a16="http://schemas.microsoft.com/office/drawing/2014/main" val="1695646371"/>
                  </a:ext>
                </a:extLst>
              </a:tr>
              <a:tr h="489092">
                <a:tc>
                  <a:txBody>
                    <a:bodyPr/>
                    <a:lstStyle/>
                    <a:p>
                      <a:r>
                        <a:rPr lang="es-ES" sz="1000" dirty="0" err="1"/>
                        <a:t>User</a:t>
                      </a:r>
                      <a:r>
                        <a:rPr lang="es-ES" sz="1000" dirty="0"/>
                        <a:t> Interface</a:t>
                      </a:r>
                    </a:p>
                  </a:txBody>
                  <a:tcPr/>
                </a:tc>
                <a:tc>
                  <a:txBody>
                    <a:bodyPr/>
                    <a:lstStyle/>
                    <a:p>
                      <a:r>
                        <a:rPr lang="es-ES" sz="1000" dirty="0"/>
                        <a:t>Web, </a:t>
                      </a:r>
                      <a:r>
                        <a:rPr lang="es-ES" sz="1000" dirty="0" err="1"/>
                        <a:t>dashboards</a:t>
                      </a:r>
                      <a:r>
                        <a:rPr lang="es-ES" sz="1000" dirty="0"/>
                        <a:t> personalizados</a:t>
                      </a:r>
                    </a:p>
                  </a:txBody>
                  <a:tcPr/>
                </a:tc>
                <a:tc>
                  <a:txBody>
                    <a:bodyPr/>
                    <a:lstStyle/>
                    <a:p>
                      <a:r>
                        <a:rPr lang="es-ES" sz="1000" dirty="0"/>
                        <a:t>Aplicación móvil con interfaz de usuario intuitiva</a:t>
                      </a:r>
                    </a:p>
                  </a:txBody>
                  <a:tcPr/>
                </a:tc>
                <a:tc>
                  <a:txBody>
                    <a:bodyPr/>
                    <a:lstStyle/>
                    <a:p>
                      <a:r>
                        <a:rPr lang="es-ES" sz="1000" dirty="0"/>
                        <a:t>Aplicación móvil e interfaz web básica</a:t>
                      </a:r>
                    </a:p>
                  </a:txBody>
                  <a:tcPr/>
                </a:tc>
                <a:tc>
                  <a:txBody>
                    <a:bodyPr/>
                    <a:lstStyle/>
                    <a:p>
                      <a:r>
                        <a:rPr lang="es-ES" sz="1000" dirty="0"/>
                        <a:t>IU centrada en configuración</a:t>
                      </a:r>
                    </a:p>
                  </a:txBody>
                  <a:tcPr/>
                </a:tc>
                <a:extLst>
                  <a:ext uri="{0D108BD9-81ED-4DB2-BD59-A6C34878D82A}">
                    <a16:rowId xmlns:a16="http://schemas.microsoft.com/office/drawing/2014/main" val="2285668222"/>
                  </a:ext>
                </a:extLst>
              </a:tr>
              <a:tr h="489092">
                <a:tc>
                  <a:txBody>
                    <a:bodyPr/>
                    <a:lstStyle/>
                    <a:p>
                      <a:r>
                        <a:rPr lang="es-ES" sz="1000" dirty="0"/>
                        <a:t>Security &amp; </a:t>
                      </a:r>
                      <a:r>
                        <a:rPr lang="es-ES" sz="1000" dirty="0" err="1"/>
                        <a:t>privacy</a:t>
                      </a:r>
                      <a:endParaRPr lang="es-ES" sz="1000" dirty="0"/>
                    </a:p>
                  </a:txBody>
                  <a:tcPr/>
                </a:tc>
                <a:tc>
                  <a:txBody>
                    <a:bodyPr/>
                    <a:lstStyle/>
                    <a:p>
                      <a:r>
                        <a:rPr lang="es-ES" sz="1000" dirty="0"/>
                        <a:t>Datos controlados por el usuario y procesamiento local</a:t>
                      </a:r>
                    </a:p>
                  </a:txBody>
                  <a:tcPr/>
                </a:tc>
                <a:tc>
                  <a:txBody>
                    <a:bodyPr/>
                    <a:lstStyle/>
                    <a:p>
                      <a:r>
                        <a:rPr lang="es-ES" sz="1000" dirty="0"/>
                        <a:t>Características de seguridad y protección de datos</a:t>
                      </a:r>
                    </a:p>
                  </a:txBody>
                  <a:tcPr/>
                </a:tc>
                <a:tc>
                  <a:txBody>
                    <a:bodyPr/>
                    <a:lstStyle/>
                    <a:p>
                      <a:r>
                        <a:rPr lang="es-ES" sz="1000" dirty="0"/>
                        <a:t>Datos almacenados y procesados en </a:t>
                      </a:r>
                      <a:r>
                        <a:rPr lang="es-ES" sz="1000" dirty="0" err="1"/>
                        <a:t>cloud</a:t>
                      </a:r>
                      <a:endParaRPr lang="es-ES" sz="1000" dirty="0"/>
                    </a:p>
                  </a:txBody>
                  <a:tcPr/>
                </a:tc>
                <a:tc>
                  <a:txBody>
                    <a:bodyPr/>
                    <a:lstStyle/>
                    <a:p>
                      <a:endParaRPr lang="es-ES" sz="1000" dirty="0"/>
                    </a:p>
                  </a:txBody>
                  <a:tcPr/>
                </a:tc>
                <a:extLst>
                  <a:ext uri="{0D108BD9-81ED-4DB2-BD59-A6C34878D82A}">
                    <a16:rowId xmlns:a16="http://schemas.microsoft.com/office/drawing/2014/main" val="2252166668"/>
                  </a:ext>
                </a:extLst>
              </a:tr>
              <a:tr h="346440">
                <a:tc>
                  <a:txBody>
                    <a:bodyPr/>
                    <a:lstStyle/>
                    <a:p>
                      <a:r>
                        <a:rPr lang="es-ES" sz="1000" dirty="0" err="1"/>
                        <a:t>Voice</a:t>
                      </a:r>
                      <a:r>
                        <a:rPr lang="es-ES" sz="1000" dirty="0"/>
                        <a:t> control</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endParaRPr lang="es-ES" sz="1000" dirty="0"/>
                    </a:p>
                  </a:txBody>
                  <a:tcPr/>
                </a:tc>
                <a:extLst>
                  <a:ext uri="{0D108BD9-81ED-4DB2-BD59-A6C34878D82A}">
                    <a16:rowId xmlns:a16="http://schemas.microsoft.com/office/drawing/2014/main" val="2987393973"/>
                  </a:ext>
                </a:extLst>
              </a:tr>
              <a:tr h="357669">
                <a:tc>
                  <a:txBody>
                    <a:bodyPr/>
                    <a:lstStyle/>
                    <a:p>
                      <a:r>
                        <a:rPr lang="es-ES" sz="1000" dirty="0" err="1"/>
                        <a:t>Learning</a:t>
                      </a:r>
                      <a:r>
                        <a:rPr lang="es-ES" sz="1000" dirty="0"/>
                        <a:t> curve</a:t>
                      </a:r>
                    </a:p>
                  </a:txBody>
                  <a:tcPr/>
                </a:tc>
                <a:tc>
                  <a:txBody>
                    <a:bodyPr/>
                    <a:lstStyle/>
                    <a:p>
                      <a:r>
                        <a:rPr lang="es-ES" sz="1000" dirty="0"/>
                        <a:t>Moderada, requiere conocimiento técnico</a:t>
                      </a:r>
                    </a:p>
                  </a:txBody>
                  <a:tcPr/>
                </a:tc>
                <a:tc>
                  <a:txBody>
                    <a:bodyPr/>
                    <a:lstStyle/>
                    <a:p>
                      <a:r>
                        <a:rPr lang="es-ES" sz="1000" dirty="0" err="1"/>
                        <a:t>User-friendly</a:t>
                      </a:r>
                      <a:endParaRPr lang="es-ES" sz="1000" dirty="0"/>
                    </a:p>
                  </a:txBody>
                  <a:tcPr/>
                </a:tc>
                <a:tc>
                  <a:txBody>
                    <a:bodyPr/>
                    <a:lstStyle/>
                    <a:p>
                      <a:r>
                        <a:rPr lang="es-ES" sz="1000" dirty="0" err="1"/>
                        <a:t>User-friendly</a:t>
                      </a:r>
                      <a:endParaRPr lang="es-ES" sz="1000" dirty="0"/>
                    </a:p>
                  </a:txBody>
                  <a:tcPr/>
                </a:tc>
                <a:tc>
                  <a:txBody>
                    <a:bodyPr/>
                    <a:lstStyle/>
                    <a:p>
                      <a:endParaRPr lang="es-ES" sz="1000" dirty="0"/>
                    </a:p>
                  </a:txBody>
                  <a:tcPr/>
                </a:tc>
                <a:extLst>
                  <a:ext uri="{0D108BD9-81ED-4DB2-BD59-A6C34878D82A}">
                    <a16:rowId xmlns:a16="http://schemas.microsoft.com/office/drawing/2014/main" val="1216901458"/>
                  </a:ext>
                </a:extLst>
              </a:tr>
              <a:tr h="346440">
                <a:tc>
                  <a:txBody>
                    <a:bodyPr/>
                    <a:lstStyle/>
                    <a:p>
                      <a:r>
                        <a:rPr lang="es-ES" sz="1000" dirty="0" err="1"/>
                        <a:t>Extensibility</a:t>
                      </a:r>
                      <a:endParaRPr lang="es-ES" sz="1000" dirty="0"/>
                    </a:p>
                  </a:txBody>
                  <a:tcPr/>
                </a:tc>
                <a:tc>
                  <a:txBody>
                    <a:bodyPr/>
                    <a:lstStyle/>
                    <a:p>
                      <a:r>
                        <a:rPr lang="es-ES" sz="1000" dirty="0" err="1"/>
                        <a:t>Add-ons</a:t>
                      </a:r>
                      <a:r>
                        <a:rPr lang="es-ES" sz="1000" dirty="0"/>
                        <a:t>/</a:t>
                      </a:r>
                      <a:r>
                        <a:rPr lang="es-ES" sz="1000" dirty="0" err="1"/>
                        <a:t>custom</a:t>
                      </a:r>
                      <a:r>
                        <a:rPr lang="es-ES" sz="1000" dirty="0"/>
                        <a:t> componentes</a:t>
                      </a:r>
                    </a:p>
                  </a:txBody>
                  <a:tcPr/>
                </a:tc>
                <a:tc>
                  <a:txBody>
                    <a:bodyPr/>
                    <a:lstStyle/>
                    <a:p>
                      <a:r>
                        <a:rPr lang="es-ES" sz="1000" dirty="0"/>
                        <a:t>Apps </a:t>
                      </a:r>
                    </a:p>
                  </a:txBody>
                  <a:tcPr/>
                </a:tc>
                <a:tc>
                  <a:txBody>
                    <a:bodyPr/>
                    <a:lstStyle/>
                    <a:p>
                      <a:endParaRPr lang="es-ES" sz="1000" dirty="0"/>
                    </a:p>
                  </a:txBody>
                  <a:tcPr/>
                </a:tc>
                <a:tc>
                  <a:txBody>
                    <a:bodyPr/>
                    <a:lstStyle/>
                    <a:p>
                      <a:endParaRPr lang="es-ES" sz="1000" dirty="0"/>
                    </a:p>
                  </a:txBody>
                  <a:tcPr/>
                </a:tc>
                <a:extLst>
                  <a:ext uri="{0D108BD9-81ED-4DB2-BD59-A6C34878D82A}">
                    <a16:rowId xmlns:a16="http://schemas.microsoft.com/office/drawing/2014/main" val="1941532193"/>
                  </a:ext>
                </a:extLst>
              </a:tr>
              <a:tr h="357669">
                <a:tc>
                  <a:txBody>
                    <a:bodyPr/>
                    <a:lstStyle/>
                    <a:p>
                      <a:r>
                        <a:rPr lang="es-ES" sz="1000" dirty="0"/>
                        <a:t>Price </a:t>
                      </a:r>
                      <a:r>
                        <a:rPr lang="es-ES" sz="1000" dirty="0" err="1"/>
                        <a:t>Model</a:t>
                      </a:r>
                      <a:endParaRPr lang="es-ES" sz="1000" dirty="0"/>
                    </a:p>
                  </a:txBody>
                  <a:tcPr/>
                </a:tc>
                <a:tc>
                  <a:txBody>
                    <a:bodyPr/>
                    <a:lstStyle/>
                    <a:p>
                      <a:r>
                        <a:rPr lang="es-ES" sz="1000" dirty="0"/>
                        <a:t>Gratis</a:t>
                      </a:r>
                    </a:p>
                  </a:txBody>
                  <a:tcPr/>
                </a:tc>
                <a:tc>
                  <a:txBody>
                    <a:bodyPr/>
                    <a:lstStyle/>
                    <a:p>
                      <a:r>
                        <a:rPr lang="es-ES" sz="1000" dirty="0"/>
                        <a:t>Pago</a:t>
                      </a:r>
                    </a:p>
                  </a:txBody>
                  <a:tcPr/>
                </a:tc>
                <a:tc>
                  <a:txBody>
                    <a:bodyPr/>
                    <a:lstStyle/>
                    <a:p>
                      <a:r>
                        <a:rPr lang="es-ES" sz="1000" dirty="0"/>
                        <a:t>Basado en suscripción</a:t>
                      </a:r>
                    </a:p>
                  </a:txBody>
                  <a:tcPr/>
                </a:tc>
                <a:tc>
                  <a:txBody>
                    <a:bodyPr/>
                    <a:lstStyle/>
                    <a:p>
                      <a:r>
                        <a:rPr lang="es-ES" sz="1000" dirty="0"/>
                        <a:t>Requiere un dispositivo compatible con </a:t>
                      </a:r>
                      <a:r>
                        <a:rPr lang="es-ES" sz="1000" dirty="0" err="1"/>
                        <a:t>HomeKit</a:t>
                      </a:r>
                      <a:endParaRPr lang="es-ES" sz="1000" dirty="0"/>
                    </a:p>
                  </a:txBody>
                  <a:tcPr/>
                </a:tc>
                <a:extLst>
                  <a:ext uri="{0D108BD9-81ED-4DB2-BD59-A6C34878D82A}">
                    <a16:rowId xmlns:a16="http://schemas.microsoft.com/office/drawing/2014/main" val="3674593807"/>
                  </a:ext>
                </a:extLst>
              </a:tr>
            </a:tbl>
          </a:graphicData>
        </a:graphic>
      </p:graphicFrame>
    </p:spTree>
    <p:extLst>
      <p:ext uri="{BB962C8B-B14F-4D97-AF65-F5344CB8AC3E}">
        <p14:creationId xmlns:p14="http://schemas.microsoft.com/office/powerpoint/2010/main" val="2447503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Marcador de contenido 2">
            <a:extLst>
              <a:ext uri="{FF2B5EF4-FFF2-40B4-BE49-F238E27FC236}">
                <a16:creationId xmlns:a16="http://schemas.microsoft.com/office/drawing/2014/main" id="{6558706F-76C2-D38C-DCF0-11FCBCB6758A}"/>
              </a:ext>
            </a:extLst>
          </p:cNvPr>
          <p:cNvSpPr txBox="1">
            <a:spLocks noGrp="1" noChangeArrowheads="1"/>
          </p:cNvSpPr>
          <p:nvPr>
            <p:ph idx="1"/>
          </p:nvPr>
        </p:nvSpPr>
        <p:spPr/>
        <p:txBody>
          <a:bodyPr/>
          <a:lstStyle/>
          <a:p>
            <a:pPr eaLnBrk="1" hangingPunct="1">
              <a:lnSpc>
                <a:spcPct val="100000"/>
              </a:lnSpc>
            </a:pPr>
            <a:r>
              <a:rPr altLang="en-US" sz="2400">
                <a:latin typeface="Aptos" panose="020B0004020202020204" pitchFamily="34" charset="0"/>
              </a:rPr>
              <a:t>Una </a:t>
            </a:r>
            <a:r>
              <a:rPr altLang="en-US" sz="2400" b="1">
                <a:solidFill>
                  <a:srgbClr val="0070C0"/>
                </a:solidFill>
                <a:latin typeface="Aptos" panose="020B0004020202020204" pitchFamily="34" charset="0"/>
              </a:rPr>
              <a:t>vista</a:t>
            </a:r>
            <a:r>
              <a:rPr altLang="en-US" sz="2400">
                <a:latin typeface="Aptos" panose="020B0004020202020204" pitchFamily="34" charset="0"/>
              </a:rPr>
              <a:t> se compone de </a:t>
            </a:r>
            <a:r>
              <a:rPr altLang="en-US" sz="2400" b="1">
                <a:solidFill>
                  <a:srgbClr val="0070C0"/>
                </a:solidFill>
                <a:latin typeface="Aptos" panose="020B0004020202020204" pitchFamily="34" charset="0"/>
              </a:rPr>
              <a:t>tarjetas</a:t>
            </a:r>
          </a:p>
          <a:p>
            <a:pPr eaLnBrk="1" hangingPunct="1">
              <a:lnSpc>
                <a:spcPct val="100000"/>
              </a:lnSpc>
            </a:pPr>
            <a:r>
              <a:rPr altLang="en-US" sz="2400">
                <a:latin typeface="Aptos" panose="020B0004020202020204" pitchFamily="34" charset="0"/>
              </a:rPr>
              <a:t>Existen las siguientes </a:t>
            </a:r>
            <a:r>
              <a:rPr altLang="en-US" sz="2400" b="1">
                <a:solidFill>
                  <a:srgbClr val="0070C0"/>
                </a:solidFill>
                <a:latin typeface="Aptos" panose="020B0004020202020204" pitchFamily="34" charset="0"/>
              </a:rPr>
              <a:t>categorías </a:t>
            </a:r>
            <a:r>
              <a:rPr altLang="en-US" sz="2400">
                <a:latin typeface="Aptos" panose="020B0004020202020204" pitchFamily="34" charset="0"/>
              </a:rPr>
              <a:t>de tarjetas: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Específicas de dispositivos o servicios</a:t>
            </a:r>
            <a:r>
              <a:rPr altLang="en-US" sz="2000">
                <a:latin typeface="Aptos" panose="020B0004020202020204" pitchFamily="34" charset="0"/>
              </a:rPr>
              <a:t>: Alarma, luz, humidificador, termostato, estado de planta, control, predicción meteo, lista de la compra, mapa, logbook, calendario</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Tarjetas de agrupación</a:t>
            </a:r>
            <a:r>
              <a:rPr altLang="en-US" sz="2000">
                <a:latin typeface="Aptos" panose="020B0004020202020204" pitchFamily="34" charset="0"/>
              </a:rPr>
              <a:t>: Pila vertical, pila horizontal o grid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Funciones lógicas</a:t>
            </a:r>
            <a:r>
              <a:rPr altLang="en-US" sz="2000">
                <a:latin typeface="Aptos" panose="020B0004020202020204" pitchFamily="34" charset="0"/>
              </a:rPr>
              <a:t>: condicional y filtros de entidades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genéricos</a:t>
            </a:r>
            <a:r>
              <a:rPr altLang="en-US" sz="2000">
                <a:latin typeface="Aptos" panose="020B0004020202020204" pitchFamily="34" charset="0"/>
              </a:rPr>
              <a:t>: sensor, históricos, estadísticas, gráficos de estadísticas, energía, calibrador, webpage</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Dispositivos y entidades de control</a:t>
            </a:r>
            <a:r>
              <a:rPr altLang="en-US" sz="2000">
                <a:latin typeface="Aptos" panose="020B0004020202020204" pitchFamily="34" charset="0"/>
              </a:rPr>
              <a:t>: botón y entidad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y entidades de control</a:t>
            </a:r>
            <a:r>
              <a:rPr altLang="en-US" sz="2000">
                <a:latin typeface="Aptos" panose="020B0004020202020204" pitchFamily="34" charset="0"/>
              </a:rPr>
              <a:t>: "vistazos" (glance) de área y figuras</a:t>
            </a:r>
          </a:p>
        </p:txBody>
      </p:sp>
      <p:sp>
        <p:nvSpPr>
          <p:cNvPr id="6" name="CuadroTexto 6">
            <a:extLst>
              <a:ext uri="{FF2B5EF4-FFF2-40B4-BE49-F238E27FC236}">
                <a16:creationId xmlns:a16="http://schemas.microsoft.com/office/drawing/2014/main" id="{68F49063-C5E4-05EB-D03B-16F18FED5CF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0C9FEE66-9497-0B1C-1885-923192A2F7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745140430"/>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B4999F-D145-15F6-15E3-31C5DE68BD99}"/>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Personalización de </a:t>
            </a:r>
            <a:r>
              <a:rPr sz="2400" b="1" dirty="0" err="1">
                <a:solidFill>
                  <a:srgbClr val="0070C0"/>
                </a:solidFill>
              </a:rPr>
              <a:t>dashboards</a:t>
            </a:r>
            <a:r>
              <a:rPr sz="2400" dirty="0"/>
              <a:t> a través de </a:t>
            </a:r>
            <a:r>
              <a:rPr sz="2400" b="1" dirty="0">
                <a:solidFill>
                  <a:srgbClr val="0070C0"/>
                </a:solidFill>
              </a:rPr>
              <a:t>tarjetas</a:t>
            </a:r>
          </a:p>
          <a:p>
            <a:pPr lvl="1" eaLnBrk="1" fontAlgn="auto" hangingPunct="1">
              <a:lnSpc>
                <a:spcPct val="100000"/>
              </a:lnSpc>
              <a:spcAft>
                <a:spcPts val="0"/>
              </a:spcAft>
              <a:buFont typeface="Arial" pitchFamily="34"/>
              <a:buChar char="•"/>
              <a:defRPr/>
            </a:pPr>
            <a:r>
              <a:rPr dirty="0">
                <a:solidFill>
                  <a:schemeClr val="tx1"/>
                </a:solidFill>
              </a:rPr>
              <a:t>Seleccionar el </a:t>
            </a:r>
            <a:r>
              <a:rPr b="1" dirty="0" err="1">
                <a:solidFill>
                  <a:schemeClr val="tx1"/>
                </a:solidFill>
              </a:rPr>
              <a:t>dashboard</a:t>
            </a:r>
            <a:r>
              <a:rPr dirty="0">
                <a:solidFill>
                  <a:schemeClr val="tx1"/>
                </a:solidFill>
              </a:rPr>
              <a:t> en la barra lateral</a:t>
            </a:r>
          </a:p>
          <a:p>
            <a:pPr lvl="1" eaLnBrk="1" fontAlgn="auto" hangingPunct="1">
              <a:lnSpc>
                <a:spcPct val="100000"/>
              </a:lnSpc>
              <a:spcAft>
                <a:spcPts val="0"/>
              </a:spcAft>
              <a:buFont typeface="Arial" pitchFamily="34"/>
              <a:buChar char="•"/>
              <a:defRPr/>
            </a:pPr>
            <a:r>
              <a:rPr dirty="0">
                <a:solidFill>
                  <a:schemeClr val="tx1"/>
                </a:solidFill>
              </a:rPr>
              <a:t>En el menú superior </a:t>
            </a:r>
            <a:r>
              <a:rPr dirty="0" err="1">
                <a:solidFill>
                  <a:schemeClr val="tx1"/>
                </a:solidFill>
              </a:rPr>
              <a:t>click</a:t>
            </a:r>
            <a:r>
              <a:rPr dirty="0">
                <a:solidFill>
                  <a:schemeClr val="tx1"/>
                </a:solidFill>
              </a:rPr>
              <a:t> sobre tres puntos verticales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Edit</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dashboard</a:t>
            </a:r>
            <a:endParaRPr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Añadir tarjeta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Add</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card</a:t>
            </a:r>
            <a:endParaRP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sz="1600" b="1" dirty="0">
              <a:solidFill>
                <a:srgbClr val="0070C0"/>
              </a:solidFill>
              <a:sym typeface="Wingdings" panose="05000000000000000000" pitchFamily="2" charset="2"/>
            </a:endParaRPr>
          </a:p>
          <a:p>
            <a:pPr marL="457200" lvl="1" indent="0" eaLnBrk="1" fontAlgn="auto" hangingPunct="1">
              <a:lnSpc>
                <a:spcPct val="120000"/>
              </a:lnSpc>
              <a:spcAft>
                <a:spcPts val="0"/>
              </a:spcAft>
              <a:buFont typeface="Arial" pitchFamily="34"/>
              <a:buNone/>
              <a:defRPr/>
            </a:pPr>
            <a:endParaRPr sz="2000" dirty="0"/>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E4B8AF54-65B4-F88D-6344-DCF389F3150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6B750B09-7124-EAB5-DAC5-0767CFF6DB2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300444612"/>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806C03-7C54-7518-F9DA-0FE81E14C565}"/>
              </a:ext>
            </a:extLst>
          </p:cNvPr>
          <p:cNvSpPr txBox="1">
            <a:spLocks noGrp="1"/>
          </p:cNvSpPr>
          <p:nvPr>
            <p:ph idx="1"/>
          </p:nvPr>
        </p:nvSpPr>
        <p:spPr/>
        <p:txBody>
          <a:bodyPr>
            <a:normAutofit fontScale="85000" lnSpcReduction="20000"/>
          </a:bodyPr>
          <a:lstStyle/>
          <a:p>
            <a:pPr eaLnBrk="1" fontAlgn="auto" hangingPunct="1">
              <a:lnSpc>
                <a:spcPct val="120000"/>
              </a:lnSpc>
              <a:spcAft>
                <a:spcPts val="0"/>
              </a:spcAft>
              <a:buFont typeface="Arial" pitchFamily="34"/>
              <a:buChar char="•"/>
              <a:defRPr/>
            </a:pPr>
            <a:r>
              <a:rPr dirty="0"/>
              <a:t>Crear el </a:t>
            </a:r>
            <a:r>
              <a:rPr b="1" dirty="0" err="1">
                <a:solidFill>
                  <a:srgbClr val="0070C0"/>
                </a:solidFill>
              </a:rPr>
              <a:t>dashboard</a:t>
            </a:r>
            <a:r>
              <a:rPr b="1" dirty="0">
                <a:solidFill>
                  <a:srgbClr val="0070C0"/>
                </a:solidFill>
              </a:rPr>
              <a:t> </a:t>
            </a:r>
            <a:r>
              <a:rPr dirty="0">
                <a:solidFill>
                  <a:schemeClr val="tx1"/>
                </a:solidFill>
              </a:rPr>
              <a:t>personalizado</a:t>
            </a:r>
            <a:r>
              <a:rPr b="1" dirty="0">
                <a:solidFill>
                  <a:srgbClr val="0070C0"/>
                </a:solidFill>
              </a:rPr>
              <a:t> "Smart CIFP VG"</a:t>
            </a:r>
          </a:p>
          <a:p>
            <a:pPr eaLnBrk="1" fontAlgn="auto" hangingPunct="1">
              <a:lnSpc>
                <a:spcPct val="120000"/>
              </a:lnSpc>
              <a:spcAft>
                <a:spcPts val="0"/>
              </a:spcAft>
              <a:buFont typeface="Arial" pitchFamily="34"/>
              <a:buChar char="•"/>
              <a:defRPr/>
            </a:pPr>
            <a:r>
              <a:rPr dirty="0"/>
              <a:t>Crear la </a:t>
            </a:r>
            <a:r>
              <a:rPr b="1" dirty="0">
                <a:solidFill>
                  <a:srgbClr val="0070C0"/>
                </a:solidFill>
              </a:rPr>
              <a:t>vista “Calendario“</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Calendario</a:t>
            </a:r>
            <a:r>
              <a:rPr sz="2600" dirty="0">
                <a:solidFill>
                  <a:schemeClr val="tx1"/>
                </a:solidFill>
              </a:rPr>
              <a:t>" para visualizar el día, semana y mes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Mapa</a:t>
            </a:r>
            <a:r>
              <a:rPr sz="2600" dirty="0">
                <a:solidFill>
                  <a:schemeClr val="tx1"/>
                </a:solidFill>
              </a:rPr>
              <a:t>" para visualizar la ubicación</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“Aulas"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del Shelly</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Histórico</a:t>
            </a:r>
            <a:r>
              <a:rPr sz="2600" dirty="0">
                <a:solidFill>
                  <a:schemeClr val="tx1"/>
                </a:solidFill>
              </a:rPr>
              <a:t>" para visualizar el histórico de temperatura</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t>
            </a:r>
            <a:r>
              <a:rPr b="1" dirty="0" err="1">
                <a:solidFill>
                  <a:srgbClr val="0070C0"/>
                </a:solidFill>
              </a:rPr>
              <a:t>Meteo</a:t>
            </a:r>
            <a:r>
              <a:rPr b="1" dirty="0">
                <a:solidFill>
                  <a:srgbClr val="0070C0"/>
                </a:solidFill>
              </a:rPr>
              <a:t>“</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 AEMET</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Pronóstico</a:t>
            </a:r>
            <a:r>
              <a:rPr sz="2600" dirty="0">
                <a:solidFill>
                  <a:schemeClr val="tx1"/>
                </a:solidFill>
              </a:rPr>
              <a:t>" para visualizar el pronóstico del tiempo</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endParaRP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1C343359-F1F0-9E8D-3AC5-3203716463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4438D050-92F4-4799-34EE-43690C93236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 name="CuadroTexto 3">
            <a:extLst>
              <a:ext uri="{FF2B5EF4-FFF2-40B4-BE49-F238E27FC236}">
                <a16:creationId xmlns:a16="http://schemas.microsoft.com/office/drawing/2014/main" id="{0634E749-0689-D8B4-9F04-5068E5CE2A72}"/>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523361403"/>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3328292F-C332-FAFA-7A4D-1403B6D4F372}"/>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a:latin typeface="Aptos" panose="020B0004020202020204" pitchFamily="34" charset="0"/>
              </a:rPr>
              <a:t>Permiten manejar </a:t>
            </a:r>
            <a:r>
              <a:rPr altLang="en-US" sz="2400" b="1">
                <a:solidFill>
                  <a:srgbClr val="0070C0"/>
                </a:solidFill>
                <a:latin typeface="Aptos" panose="020B0004020202020204" pitchFamily="34" charset="0"/>
              </a:rPr>
              <a:t>ubicaciones domóticas </a:t>
            </a:r>
            <a:r>
              <a:rPr altLang="en-US" sz="2400">
                <a:latin typeface="Aptos" panose="020B0004020202020204" pitchFamily="34" charset="0"/>
              </a:rPr>
              <a:t>de manera anidada</a:t>
            </a:r>
            <a:endParaRPr altLang="en-US" sz="2400" b="1" i="1">
              <a:latin typeface="Aptos" panose="020B0004020202020204" pitchFamily="34" charset="0"/>
            </a:endParaRPr>
          </a:p>
          <a:p>
            <a:pPr lvl="1" eaLnBrk="1" hangingPunct="1">
              <a:lnSpc>
                <a:spcPct val="100000"/>
              </a:lnSpc>
            </a:pPr>
            <a:r>
              <a:rPr altLang="en-US" b="1">
                <a:solidFill>
                  <a:srgbClr val="0070C0"/>
                </a:solidFill>
                <a:latin typeface="Aptos" panose="020B0004020202020204" pitchFamily="34" charset="0"/>
              </a:rPr>
              <a:t>Zonas</a:t>
            </a:r>
            <a:r>
              <a:rPr altLang="en-US">
                <a:latin typeface="Aptos" panose="020B0004020202020204" pitchFamily="34" charset="0"/>
              </a:rPr>
              <a:t>: ubicación geográfica donde se ubica nuestro “</a:t>
            </a:r>
            <a:r>
              <a:rPr altLang="en-US" b="1">
                <a:latin typeface="Aptos" panose="020B0004020202020204" pitchFamily="34" charset="0"/>
              </a:rPr>
              <a:t>smart home</a:t>
            </a:r>
            <a:r>
              <a:rPr altLang="en-US">
                <a:latin typeface="Aptos" panose="020B0004020202020204" pitchFamily="34" charset="0"/>
              </a:rPr>
              <a:t>” </a:t>
            </a:r>
          </a:p>
          <a:p>
            <a:pPr lvl="1" eaLnBrk="1" hangingPunct="1">
              <a:lnSpc>
                <a:spcPct val="100000"/>
              </a:lnSpc>
            </a:pPr>
            <a:r>
              <a:rPr altLang="en-US" b="1">
                <a:solidFill>
                  <a:srgbClr val="0070C0"/>
                </a:solidFill>
                <a:latin typeface="Aptos" panose="020B0004020202020204" pitchFamily="34" charset="0"/>
              </a:rPr>
              <a:t>Áreas</a:t>
            </a:r>
            <a:r>
              <a:rPr altLang="en-US">
                <a:latin typeface="Aptos" panose="020B0004020202020204" pitchFamily="34" charset="0"/>
              </a:rPr>
              <a:t>: plantas o habitaciones dentro de una zona</a:t>
            </a:r>
          </a:p>
          <a:p>
            <a:pPr lvl="2" eaLnBrk="1" hangingPunct="1">
              <a:lnSpc>
                <a:spcPct val="100000"/>
              </a:lnSpc>
            </a:pPr>
            <a:r>
              <a:rPr altLang="en-US" sz="2400">
                <a:latin typeface="Aptos" panose="020B0004020202020204" pitchFamily="34" charset="0"/>
              </a:rPr>
              <a:t>Tres áreas por defecto: </a:t>
            </a:r>
            <a:r>
              <a:rPr altLang="en-US" sz="2400" b="1">
                <a:latin typeface="Aptos" panose="020B0004020202020204" pitchFamily="34" charset="0"/>
              </a:rPr>
              <a:t>Bedroom, Kitchen, Living Room</a:t>
            </a:r>
          </a:p>
          <a:p>
            <a:pPr lvl="1" eaLnBrk="1" hangingPunct="1">
              <a:lnSpc>
                <a:spcPct val="100000"/>
              </a:lnSpc>
            </a:pPr>
            <a:r>
              <a:rPr altLang="en-US" b="1">
                <a:solidFill>
                  <a:srgbClr val="0070C0"/>
                </a:solidFill>
                <a:latin typeface="Aptos" panose="020B0004020202020204" pitchFamily="34" charset="0"/>
              </a:rPr>
              <a:t>Etiquetas</a:t>
            </a:r>
            <a:r>
              <a:rPr altLang="en-US">
                <a:latin typeface="Aptos" panose="020B0004020202020204" pitchFamily="34" charset="0"/>
              </a:rPr>
              <a:t>: agrupan elementos independientemente de su ubicación/tipo</a:t>
            </a:r>
          </a:p>
          <a:p>
            <a:pPr lvl="2" eaLnBrk="1" hangingPunct="1">
              <a:lnSpc>
                <a:spcPct val="100000"/>
              </a:lnSpc>
            </a:pPr>
            <a:r>
              <a:rPr altLang="en-US" sz="2400">
                <a:latin typeface="Aptos" panose="020B0004020202020204" pitchFamily="34" charset="0"/>
              </a:rPr>
              <a:t>Por ejemplo, la etiqueta “climatización” agrupa sensores de temperatura, electroválvulas y aire-acondicionado. </a:t>
            </a:r>
          </a:p>
          <a:p>
            <a:pPr eaLnBrk="1" hangingPunct="1">
              <a:lnSpc>
                <a:spcPct val="60000"/>
              </a:lnSpc>
            </a:pPr>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63608529-7D9F-DF79-9439-ED194246DC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F421ED8-B4D9-969D-7141-A999B51C98C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sp>
        <p:nvSpPr>
          <p:cNvPr id="53250" name="Marcador de contenido 2">
            <a:extLst>
              <a:ext uri="{FF2B5EF4-FFF2-40B4-BE49-F238E27FC236}">
                <a16:creationId xmlns:a16="http://schemas.microsoft.com/office/drawing/2014/main" id="{CE2C2DBA-15B2-5DF5-E372-4BC0976D1CB9}"/>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dirty="0">
                <a:latin typeface="Aptos" panose="020B0004020202020204" pitchFamily="34" charset="0"/>
              </a:rPr>
              <a:t>Configuración de </a:t>
            </a:r>
            <a:r>
              <a:rPr altLang="en-US" sz="2400" b="1" dirty="0">
                <a:solidFill>
                  <a:srgbClr val="0070C0"/>
                </a:solidFill>
                <a:latin typeface="Aptos" panose="020B0004020202020204" pitchFamily="34" charset="0"/>
              </a:rPr>
              <a:t>Zonas</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lvl="1" eaLnBrk="1" hangingPunct="1">
              <a:lnSpc>
                <a:spcPct val="100000"/>
              </a:lnSpc>
            </a:pPr>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Areas</a:t>
            </a:r>
            <a:r>
              <a:rPr altLang="en-US" b="1" dirty="0">
                <a:solidFill>
                  <a:srgbClr val="0070C0"/>
                </a:solidFill>
                <a:latin typeface="Aptos" panose="020B0004020202020204" pitchFamily="34" charset="0"/>
              </a:rPr>
              <a:t>, </a:t>
            </a:r>
            <a:r>
              <a:rPr altLang="en-US" b="1" dirty="0" err="1">
                <a:solidFill>
                  <a:srgbClr val="0070C0"/>
                </a:solidFill>
                <a:latin typeface="Aptos" panose="020B0004020202020204" pitchFamily="34" charset="0"/>
              </a:rPr>
              <a:t>labels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zones</a:t>
            </a:r>
            <a:endParaRPr altLang="en-US" b="1" dirty="0">
              <a:solidFill>
                <a:srgbClr val="0070C0"/>
              </a:solidFill>
              <a:latin typeface="Aptos" panose="020B0004020202020204" pitchFamily="34" charset="0"/>
            </a:endParaRPr>
          </a:p>
          <a:p>
            <a:pPr lvl="1" eaLnBrk="1" hangingPunct="1">
              <a:lnSpc>
                <a:spcPct val="100000"/>
              </a:lnSpc>
            </a:pPr>
            <a:r>
              <a:rPr altLang="en-US" dirty="0">
                <a:latin typeface="Aptos" panose="020B0004020202020204" pitchFamily="34" charset="0"/>
              </a:rPr>
              <a:t>Desde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Visual Studio </a:t>
            </a:r>
            <a:r>
              <a:rPr altLang="en-US" dirty="0" err="1">
                <a:latin typeface="Aptos" panose="020B0004020202020204" pitchFamily="34" charset="0"/>
              </a:rPr>
              <a:t>Code</a:t>
            </a:r>
            <a:r>
              <a:rPr altLang="en-US" dirty="0">
                <a:latin typeface="Aptos" panose="020B0004020202020204" pitchFamily="34" charset="0"/>
              </a:rPr>
              <a:t> </a:t>
            </a:r>
          </a:p>
          <a:p>
            <a:pPr lvl="1" eaLnBrk="1" hangingPunct="1">
              <a:lnSpc>
                <a:spcPct val="100000"/>
              </a:lnSpc>
            </a:pPr>
            <a:r>
              <a:rPr altLang="en-US" dirty="0">
                <a:latin typeface="Aptos" panose="020B0004020202020204" pitchFamily="34" charset="0"/>
              </a:rPr>
              <a:t>Editar las coordenadas</a:t>
            </a:r>
            <a:r>
              <a:rPr altLang="en-US" b="1" dirty="0">
                <a:latin typeface="Aptos" panose="020B0004020202020204" pitchFamily="34" charset="0"/>
              </a:rPr>
              <a:t> </a:t>
            </a:r>
            <a:r>
              <a:rPr altLang="en-US" dirty="0">
                <a:latin typeface="Aptos" panose="020B0004020202020204" pitchFamily="34" charset="0"/>
              </a:rPr>
              <a:t>del fichero </a:t>
            </a:r>
            <a:r>
              <a:rPr altLang="en-US" b="1" dirty="0" err="1">
                <a:latin typeface="Aptos" panose="020B0004020202020204" pitchFamily="34" charset="0"/>
              </a:rPr>
              <a:t>zone-ha.yaml</a:t>
            </a:r>
            <a:r>
              <a:rPr altLang="en-US" b="1" dirty="0">
                <a:latin typeface="Aptos" panose="020B0004020202020204" pitchFamily="34" charset="0"/>
              </a:rPr>
              <a:t> y </a:t>
            </a:r>
            <a:r>
              <a:rPr altLang="en-US" dirty="0">
                <a:latin typeface="Aptos" panose="020B0004020202020204" pitchFamily="34" charset="0"/>
              </a:rPr>
              <a:t>cópialo en </a:t>
            </a:r>
            <a:r>
              <a:rPr altLang="en-US" b="1" dirty="0" err="1">
                <a:latin typeface="Aptos" panose="020B0004020202020204" pitchFamily="34" charset="0"/>
              </a:rPr>
              <a:t>configuration.yaml</a:t>
            </a:r>
            <a:endParaRPr altLang="en-US" dirty="0">
              <a:latin typeface="Aptos" panose="020B0004020202020204" pitchFamily="34" charset="0"/>
            </a:endParaRPr>
          </a:p>
          <a:p>
            <a:pPr lvl="1" eaLnBrk="1" hangingPunct="1">
              <a:lnSpc>
                <a:spcPct val="100000"/>
              </a:lnSpc>
            </a:pPr>
            <a:r>
              <a:rPr altLang="en-US" dirty="0">
                <a:latin typeface="Aptos" panose="020B0004020202020204" pitchFamily="34" charset="0"/>
              </a:rPr>
              <a:t>Reiniciar Home </a:t>
            </a:r>
            <a:r>
              <a:rPr altLang="en-US" dirty="0" err="1">
                <a:latin typeface="Aptos" panose="020B0004020202020204" pitchFamily="34" charset="0"/>
              </a:rPr>
              <a:t>Assistant</a:t>
            </a:r>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778D0A33-4B48-07AE-AD20-44997DBF73D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D21A4FE-099E-3B8F-8DAB-4A5011FB26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7A066B0A-44A2-7360-A0C2-E614F7EB4652}"/>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En Home </a:t>
            </a:r>
            <a:r>
              <a:rPr altLang="en-US" sz="2400" dirty="0" err="1">
                <a:latin typeface="Aptos" pitchFamily="34" charset="0"/>
              </a:rPr>
              <a:t>Assistant</a:t>
            </a:r>
            <a:r>
              <a:rPr altLang="en-US" sz="2400" dirty="0">
                <a:latin typeface="Aptos" pitchFamily="34" charset="0"/>
              </a:rPr>
              <a:t>, un </a:t>
            </a:r>
            <a:r>
              <a:rPr altLang="en-US" sz="2400" b="1" dirty="0">
                <a:solidFill>
                  <a:srgbClr val="0070C0"/>
                </a:solidFill>
                <a:latin typeface="Aptos" pitchFamily="34" charset="0"/>
              </a:rPr>
              <a:t>área</a:t>
            </a:r>
            <a:r>
              <a:rPr altLang="en-US" sz="2400" dirty="0">
                <a:latin typeface="Aptos" pitchFamily="34" charset="0"/>
              </a:rPr>
              <a:t> debe asociarse con una </a:t>
            </a:r>
            <a:r>
              <a:rPr altLang="en-US" sz="2400" b="1" dirty="0">
                <a:solidFill>
                  <a:srgbClr val="0070C0"/>
                </a:solidFill>
                <a:latin typeface="Aptos" pitchFamily="34" charset="0"/>
              </a:rPr>
              <a:t>planta</a:t>
            </a:r>
            <a:r>
              <a:rPr altLang="en-US" sz="2400" dirty="0">
                <a:latin typeface="Aptos" pitchFamily="34" charset="0"/>
              </a:rPr>
              <a:t> de un edificio</a:t>
            </a:r>
          </a:p>
          <a:p>
            <a:pPr lvl="1" eaLnBrk="1" hangingPunct="1">
              <a:lnSpc>
                <a:spcPct val="100000"/>
              </a:lnSpc>
              <a:defRPr/>
            </a:pPr>
            <a:r>
              <a:rPr altLang="en-US" dirty="0">
                <a:latin typeface="Aptos" pitchFamily="34" charset="0"/>
              </a:rPr>
              <a:t>Si no existe esta asociación se muestra como </a:t>
            </a:r>
            <a:r>
              <a:rPr altLang="en-US" b="1" dirty="0">
                <a:latin typeface="Aptos" pitchFamily="34" charset="0"/>
              </a:rPr>
              <a:t>“</a:t>
            </a:r>
            <a:r>
              <a:rPr altLang="en-US" b="1" dirty="0" err="1">
                <a:latin typeface="Aptos" pitchFamily="34" charset="0"/>
              </a:rPr>
              <a:t>Unassigned</a:t>
            </a:r>
            <a:r>
              <a:rPr altLang="en-US" b="1" dirty="0">
                <a:latin typeface="Aptos" pitchFamily="34" charset="0"/>
              </a:rPr>
              <a:t> </a:t>
            </a:r>
            <a:r>
              <a:rPr altLang="en-US" b="1" dirty="0" err="1">
                <a:latin typeface="Aptos" pitchFamily="34" charset="0"/>
              </a:rPr>
              <a:t>areas</a:t>
            </a:r>
            <a:r>
              <a:rPr altLang="en-US" b="1" dirty="0">
                <a:latin typeface="Aptos" pitchFamily="34" charset="0"/>
              </a:rPr>
              <a:t>”</a:t>
            </a:r>
          </a:p>
          <a:p>
            <a:pPr eaLnBrk="1" hangingPunct="1">
              <a:lnSpc>
                <a:spcPct val="100000"/>
              </a:lnSpc>
              <a:defRPr/>
            </a:pPr>
            <a:r>
              <a:rPr altLang="en-US" sz="2400" dirty="0">
                <a:latin typeface="Aptos" pitchFamily="34" charset="0"/>
              </a:rPr>
              <a:t>Configuración de </a:t>
            </a:r>
            <a:r>
              <a:rPr altLang="en-US" sz="2400" b="1" dirty="0">
                <a:solidFill>
                  <a:srgbClr val="0070C0"/>
                </a:solidFill>
                <a:latin typeface="Aptos" pitchFamily="34" charset="0"/>
              </a:rPr>
              <a:t>Áreas</a:t>
            </a:r>
            <a:r>
              <a:rPr altLang="en-US" sz="2400" dirty="0">
                <a:latin typeface="Aptos" pitchFamily="34" charset="0"/>
              </a:rPr>
              <a:t> </a:t>
            </a:r>
          </a:p>
          <a:p>
            <a:pPr lvl="1" eaLnBrk="1" hangingPunct="1">
              <a:lnSpc>
                <a:spcPct val="100000"/>
              </a:lnSpc>
              <a:defRPr/>
            </a:pPr>
            <a:r>
              <a:rPr altLang="en-US" b="1" dirty="0" err="1">
                <a:latin typeface="Aptos" pitchFamily="34" charset="0"/>
              </a:rPr>
              <a:t>Settings</a:t>
            </a:r>
            <a:r>
              <a:rPr altLang="en-US" b="1" dirty="0">
                <a:latin typeface="Aptos" pitchFamily="34" charset="0"/>
              </a:rPr>
              <a:t> </a:t>
            </a:r>
            <a:r>
              <a:rPr altLang="en-US" b="1" dirty="0">
                <a:latin typeface="Wingdings" panose="05000000000000000000" pitchFamily="2" charset="2"/>
              </a:rPr>
              <a:t></a:t>
            </a:r>
            <a:r>
              <a:rPr altLang="en-US" b="1" dirty="0" err="1">
                <a:solidFill>
                  <a:srgbClr val="0070C0"/>
                </a:solidFill>
                <a:latin typeface="Aptos" pitchFamily="34" charset="0"/>
              </a:rPr>
              <a:t>Areas</a:t>
            </a:r>
            <a:r>
              <a:rPr altLang="en-US" b="1" dirty="0">
                <a:solidFill>
                  <a:srgbClr val="0070C0"/>
                </a:solidFill>
                <a:latin typeface="Aptos" pitchFamily="34" charset="0"/>
              </a:rPr>
              <a:t>, </a:t>
            </a:r>
            <a:r>
              <a:rPr altLang="en-US" b="1" dirty="0" err="1">
                <a:solidFill>
                  <a:srgbClr val="0070C0"/>
                </a:solidFill>
                <a:latin typeface="Aptos" pitchFamily="34" charset="0"/>
              </a:rPr>
              <a:t>labels</a:t>
            </a:r>
            <a:r>
              <a:rPr altLang="en-US" b="1" dirty="0">
                <a:solidFill>
                  <a:srgbClr val="0070C0"/>
                </a:solidFill>
                <a:latin typeface="Aptos" pitchFamily="34" charset="0"/>
              </a:rPr>
              <a:t> &amp; </a:t>
            </a:r>
            <a:r>
              <a:rPr altLang="en-US" b="1" dirty="0" err="1">
                <a:solidFill>
                  <a:srgbClr val="0070C0"/>
                </a:solidFill>
                <a:latin typeface="Aptos" pitchFamily="34" charset="0"/>
              </a:rPr>
              <a:t>zones</a:t>
            </a:r>
            <a:r>
              <a:rPr altLang="en-US" b="1" dirty="0">
                <a:solidFill>
                  <a:srgbClr val="0070C0"/>
                </a:solidFill>
                <a:latin typeface="Aptos" pitchFamily="34" charset="0"/>
              </a:rPr>
              <a:t> </a:t>
            </a:r>
            <a:r>
              <a:rPr altLang="en-US" b="1" dirty="0">
                <a:solidFill>
                  <a:srgbClr val="0070C0"/>
                </a:solidFill>
                <a:latin typeface="Wingdings" panose="05000000000000000000" pitchFamily="2" charset="2"/>
              </a:rPr>
              <a:t></a:t>
            </a:r>
            <a:r>
              <a:rPr altLang="en-US" b="1" dirty="0">
                <a:solidFill>
                  <a:srgbClr val="0070C0"/>
                </a:solidFill>
                <a:latin typeface="Aptos" pitchFamily="34" charset="0"/>
              </a:rPr>
              <a:t> </a:t>
            </a:r>
            <a:r>
              <a:rPr altLang="en-US" b="1" dirty="0" err="1">
                <a:solidFill>
                  <a:srgbClr val="0070C0"/>
                </a:solidFill>
                <a:latin typeface="Aptos" pitchFamily="34" charset="0"/>
              </a:rPr>
              <a:t>Areas</a:t>
            </a:r>
            <a:endParaRPr altLang="en-US" b="1" dirty="0">
              <a:solidFill>
                <a:srgbClr val="0070C0"/>
              </a:solidFill>
              <a:latin typeface="Aptos" pitchFamily="34" charset="0"/>
            </a:endParaRPr>
          </a:p>
          <a:p>
            <a:pPr lvl="1" eaLnBrk="1" hangingPunct="1">
              <a:lnSpc>
                <a:spcPct val="100000"/>
              </a:lnSpc>
              <a:defRPr/>
            </a:pPr>
            <a:r>
              <a:rPr altLang="en-US" dirty="0">
                <a:latin typeface="Aptos" pitchFamily="34" charset="0"/>
              </a:rPr>
              <a:t>Crear áreas (</a:t>
            </a:r>
            <a:r>
              <a:rPr altLang="en-US" b="1" dirty="0">
                <a:solidFill>
                  <a:srgbClr val="0070C0"/>
                </a:solidFill>
                <a:latin typeface="Aptos" pitchFamily="34" charset="0"/>
              </a:rPr>
              <a:t>CREATE AREA</a:t>
            </a:r>
            <a:r>
              <a:rPr altLang="en-US" dirty="0">
                <a:latin typeface="Aptos" pitchFamily="34" charset="0"/>
              </a:rPr>
              <a:t>) y plantas (</a:t>
            </a:r>
            <a:r>
              <a:rPr altLang="en-US" b="1" dirty="0">
                <a:solidFill>
                  <a:srgbClr val="0070C0"/>
                </a:solidFill>
                <a:latin typeface="Aptos" pitchFamily="34" charset="0"/>
              </a:rPr>
              <a:t>CREATE FLOOR</a:t>
            </a:r>
            <a:r>
              <a:rPr altLang="en-US" dirty="0">
                <a:latin typeface="Aptos" pitchFamily="34" charset="0"/>
              </a:rPr>
              <a:t>)</a:t>
            </a:r>
          </a:p>
          <a:p>
            <a:pPr lvl="1" eaLnBrk="1" hangingPunct="1">
              <a:lnSpc>
                <a:spcPct val="100000"/>
              </a:lnSpc>
              <a:defRPr/>
            </a:pPr>
            <a:r>
              <a:rPr altLang="en-US" dirty="0">
                <a:latin typeface="Aptos" pitchFamily="34" charset="0"/>
              </a:rPr>
              <a:t>Asociar un área a una planta:</a:t>
            </a:r>
          </a:p>
          <a:p>
            <a:pPr lvl="2" eaLnBrk="1" hangingPunct="1">
              <a:lnSpc>
                <a:spcPct val="100000"/>
              </a:lnSpc>
              <a:defRPr/>
            </a:pPr>
            <a:r>
              <a:rPr altLang="en-US" sz="2400" dirty="0" err="1">
                <a:latin typeface="Aptos" pitchFamily="34" charset="0"/>
              </a:rPr>
              <a:t>Click</a:t>
            </a:r>
            <a:r>
              <a:rPr altLang="en-US" sz="2400" dirty="0">
                <a:latin typeface="Aptos" pitchFamily="34" charset="0"/>
              </a:rPr>
              <a:t> sobre el área y definir </a:t>
            </a:r>
            <a:r>
              <a:rPr altLang="en-US" sz="2400" b="1" dirty="0" err="1">
                <a:solidFill>
                  <a:srgbClr val="0070C0"/>
                </a:solidFill>
                <a:latin typeface="Aptos" pitchFamily="34" charset="0"/>
              </a:rPr>
              <a:t>Floor</a:t>
            </a:r>
            <a:endParaRPr altLang="en-US" sz="2400" b="1" dirty="0">
              <a:solidFill>
                <a:srgbClr val="0070C0"/>
              </a:solidFill>
              <a:latin typeface="Aptos" pitchFamily="34" charset="0"/>
            </a:endParaRPr>
          </a:p>
        </p:txBody>
      </p:sp>
      <p:sp>
        <p:nvSpPr>
          <p:cNvPr id="4" name="CuadroTexto 6">
            <a:extLst>
              <a:ext uri="{FF2B5EF4-FFF2-40B4-BE49-F238E27FC236}">
                <a16:creationId xmlns:a16="http://schemas.microsoft.com/office/drawing/2014/main" id="{5F78ED75-43AA-6BCB-468F-4EA1F07DBD7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E72EE09C-5C44-D683-DC96-3694411DF2B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55298" name="Marcador de contenido 2">
            <a:extLst>
              <a:ext uri="{FF2B5EF4-FFF2-40B4-BE49-F238E27FC236}">
                <a16:creationId xmlns:a16="http://schemas.microsoft.com/office/drawing/2014/main" id="{274F40B0-1298-E769-89DC-3A8D30FD20D9}"/>
              </a:ext>
            </a:extLst>
          </p:cNvPr>
          <p:cNvSpPr txBox="1">
            <a:spLocks noGrp="1" noChangeArrowheads="1"/>
          </p:cNvSpPr>
          <p:nvPr>
            <p:ph idx="1"/>
          </p:nvPr>
        </p:nvSpPr>
        <p:spPr/>
        <p:txBody>
          <a:bodyPr/>
          <a:lstStyle/>
          <a:p>
            <a:pPr eaLnBrk="1" hangingPunct="1"/>
            <a:r>
              <a:rPr altLang="en-US" sz="2000" dirty="0">
                <a:latin typeface="Aptos" panose="020B0004020202020204" pitchFamily="34" charset="0"/>
              </a:rPr>
              <a:t>Configuración de </a:t>
            </a:r>
            <a:r>
              <a:rPr altLang="en-US" sz="2000" b="1" dirty="0" err="1">
                <a:solidFill>
                  <a:srgbClr val="0070C0"/>
                </a:solidFill>
                <a:latin typeface="Aptos" panose="020B0004020202020204" pitchFamily="34" charset="0"/>
              </a:rPr>
              <a:t>labels</a:t>
            </a:r>
            <a:r>
              <a:rPr altLang="en-US" sz="2000" i="1" dirty="0">
                <a:latin typeface="Aptos" panose="020B0004020202020204" pitchFamily="34" charset="0"/>
              </a:rPr>
              <a:t> </a:t>
            </a:r>
            <a:r>
              <a:rPr altLang="en-US" sz="2000" dirty="0">
                <a:latin typeface="Aptos" panose="020B0004020202020204" pitchFamily="34" charset="0"/>
              </a:rPr>
              <a:t>(etiquetas)</a:t>
            </a:r>
          </a:p>
          <a:p>
            <a:pPr lvl="1" eaLnBrk="1" hangingPunct="1"/>
            <a:r>
              <a:rPr altLang="en-US" sz="2000" b="1"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b="1" dirty="0" err="1">
                <a:solidFill>
                  <a:srgbClr val="0070C0"/>
                </a:solidFill>
                <a:latin typeface="Aptos" panose="020B0004020202020204" pitchFamily="34" charset="0"/>
              </a:rPr>
              <a:t>Areas</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&amp; </a:t>
            </a:r>
            <a:r>
              <a:rPr altLang="en-US" sz="2000" b="1" dirty="0" err="1">
                <a:solidFill>
                  <a:srgbClr val="0070C0"/>
                </a:solidFill>
                <a:latin typeface="Aptos" panose="020B0004020202020204" pitchFamily="34" charset="0"/>
              </a:rPr>
              <a:t>zones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ADD LABEL</a:t>
            </a:r>
          </a:p>
          <a:p>
            <a:pPr lvl="1" eaLnBrk="1" hangingPunct="1"/>
            <a:r>
              <a:rPr altLang="en-US" sz="2000" dirty="0">
                <a:latin typeface="Aptos" panose="020B0004020202020204" pitchFamily="34" charset="0"/>
              </a:rPr>
              <a:t>Definir el nombre de la etiqueta, icono y color</a:t>
            </a:r>
          </a:p>
          <a:p>
            <a:pPr lvl="1" eaLnBrk="1" hangingPunct="1"/>
            <a:r>
              <a:rPr altLang="en-US" sz="2000" dirty="0">
                <a:latin typeface="Aptos" panose="020B0004020202020204" pitchFamily="34" charset="0"/>
              </a:rPr>
              <a:t>Asignar a la etiqueta los elementos: dispositivos, entidades o ayudantes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Seleccionar la pestaña del elemento a ser etiquetado (</a:t>
            </a:r>
            <a:r>
              <a:rPr altLang="en-US" dirty="0" err="1">
                <a:latin typeface="Aptos" panose="020B0004020202020204" pitchFamily="34" charset="0"/>
              </a:rPr>
              <a:t>Device</a:t>
            </a:r>
            <a:r>
              <a:rPr altLang="en-US" dirty="0">
                <a:latin typeface="Aptos" panose="020B0004020202020204" pitchFamily="34" charset="0"/>
              </a:rPr>
              <a:t>, </a:t>
            </a:r>
            <a:r>
              <a:rPr altLang="en-US" dirty="0" err="1">
                <a:latin typeface="Aptos" panose="020B0004020202020204" pitchFamily="34" charset="0"/>
              </a:rPr>
              <a:t>Entity</a:t>
            </a:r>
            <a:r>
              <a:rPr altLang="en-US" dirty="0">
                <a:latin typeface="Aptos" panose="020B0004020202020204" pitchFamily="34" charset="0"/>
              </a:rPr>
              <a:t>, </a:t>
            </a:r>
            <a:r>
              <a:rPr altLang="en-US" dirty="0" err="1">
                <a:latin typeface="Aptos" panose="020B0004020202020204" pitchFamily="34" charset="0"/>
              </a:rPr>
              <a:t>Helper</a:t>
            </a:r>
            <a:r>
              <a:rPr altLang="en-US" dirty="0">
                <a:latin typeface="Aptos" panose="020B0004020202020204" pitchFamily="34" charset="0"/>
              </a:rPr>
              <a:t>)</a:t>
            </a:r>
          </a:p>
          <a:p>
            <a:pPr lvl="2" eaLnBrk="1" hangingPunct="1"/>
            <a:r>
              <a:rPr altLang="en-US" dirty="0" err="1">
                <a:latin typeface="Aptos" panose="020B0004020202020204" pitchFamily="34" charset="0"/>
              </a:rPr>
              <a:t>Click</a:t>
            </a:r>
            <a:r>
              <a:rPr altLang="en-US" dirty="0">
                <a:latin typeface="Aptos" panose="020B0004020202020204" pitchFamily="34" charset="0"/>
              </a:rPr>
              <a:t> sobre incono </a:t>
            </a:r>
            <a:r>
              <a:rPr altLang="en-US" b="1" dirty="0">
                <a:latin typeface="Aptos" panose="020B0004020202020204" pitchFamily="34" charset="0"/>
              </a:rPr>
              <a:t>“</a:t>
            </a:r>
            <a:r>
              <a:rPr altLang="en-US" b="1" dirty="0" err="1">
                <a:latin typeface="Aptos" panose="020B0004020202020204" pitchFamily="34" charset="0"/>
              </a:rPr>
              <a:t>Enter</a:t>
            </a:r>
            <a:r>
              <a:rPr altLang="en-US" b="1" dirty="0">
                <a:latin typeface="Aptos" panose="020B0004020202020204" pitchFamily="34" charset="0"/>
              </a:rPr>
              <a:t> </a:t>
            </a:r>
            <a:r>
              <a:rPr altLang="en-US" b="1" dirty="0" err="1">
                <a:latin typeface="Aptos" panose="020B0004020202020204" pitchFamily="34" charset="0"/>
              </a:rPr>
              <a:t>Selection</a:t>
            </a:r>
            <a:r>
              <a:rPr altLang="en-US" b="1" dirty="0">
                <a:latin typeface="Aptos" panose="020B0004020202020204" pitchFamily="34" charset="0"/>
              </a:rPr>
              <a:t> </a:t>
            </a:r>
            <a:r>
              <a:rPr altLang="en-US" b="1" dirty="0" err="1">
                <a:latin typeface="Aptos" panose="020B0004020202020204" pitchFamily="34" charset="0"/>
              </a:rPr>
              <a:t>Mode</a:t>
            </a:r>
            <a:r>
              <a:rPr altLang="en-US" b="1" dirty="0">
                <a:latin typeface="Aptos" panose="020B0004020202020204" pitchFamily="34" charset="0"/>
              </a:rPr>
              <a:t>” </a:t>
            </a:r>
          </a:p>
          <a:p>
            <a:pPr lvl="2" eaLnBrk="1" hangingPunct="1"/>
            <a:r>
              <a:rPr altLang="en-US" dirty="0">
                <a:latin typeface="Aptos" panose="020B0004020202020204" pitchFamily="34" charset="0"/>
              </a:rPr>
              <a:t>Seleccionar los elementos y Editar</a:t>
            </a:r>
          </a:p>
          <a:p>
            <a:pPr lvl="2" eaLnBrk="1" hangingPunct="1"/>
            <a:r>
              <a:rPr altLang="en-US" dirty="0" err="1">
                <a:latin typeface="Aptos" panose="020B0004020202020204" pitchFamily="34" charset="0"/>
              </a:rPr>
              <a:t>Click</a:t>
            </a:r>
            <a:r>
              <a:rPr altLang="en-US" dirty="0">
                <a:latin typeface="Aptos" panose="020B0004020202020204" pitchFamily="34" charset="0"/>
              </a:rPr>
              <a:t> sobre </a:t>
            </a:r>
            <a:r>
              <a:rPr altLang="en-US" b="1" dirty="0" err="1">
                <a:latin typeface="Aptos" panose="020B0004020202020204" pitchFamily="34" charset="0"/>
              </a:rPr>
              <a:t>Add</a:t>
            </a:r>
            <a:r>
              <a:rPr altLang="en-US" b="1" dirty="0">
                <a:latin typeface="Aptos" panose="020B0004020202020204" pitchFamily="34" charset="0"/>
              </a:rPr>
              <a:t> </a:t>
            </a:r>
            <a:r>
              <a:rPr altLang="en-US" b="1" dirty="0" err="1">
                <a:latin typeface="Aptos" panose="020B0004020202020204" pitchFamily="34" charset="0"/>
              </a:rPr>
              <a:t>label</a:t>
            </a:r>
            <a:r>
              <a:rPr altLang="en-US" b="1" dirty="0">
                <a:latin typeface="Aptos" panose="020B0004020202020204" pitchFamily="34" charset="0"/>
              </a:rPr>
              <a:t> </a:t>
            </a:r>
            <a:r>
              <a:rPr altLang="en-US" dirty="0">
                <a:latin typeface="Aptos" panose="020B0004020202020204" pitchFamily="34" charset="0"/>
              </a:rPr>
              <a:t>(esquina superior derecha) y seleccionar etiqueta</a:t>
            </a:r>
          </a:p>
          <a:p>
            <a:pPr lvl="1" eaLnBrk="1" hangingPunct="1"/>
            <a:r>
              <a:rPr altLang="en-US" sz="2000" dirty="0">
                <a:latin typeface="Aptos" panose="020B0004020202020204" pitchFamily="34" charset="0"/>
              </a:rPr>
              <a:t>Asignar etiquetas a automatizaciones, escenas o scripts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Automations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Scenes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Mismo procedimiento</a:t>
            </a:r>
          </a:p>
        </p:txBody>
      </p:sp>
      <p:sp>
        <p:nvSpPr>
          <p:cNvPr id="6" name="CuadroTexto 6">
            <a:extLst>
              <a:ext uri="{FF2B5EF4-FFF2-40B4-BE49-F238E27FC236}">
                <a16:creationId xmlns:a16="http://schemas.microsoft.com/office/drawing/2014/main" id="{5058BA0D-5127-62B1-9A79-89E27EB620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7" name="CuadroTexto 9">
            <a:extLst>
              <a:ext uri="{FF2B5EF4-FFF2-40B4-BE49-F238E27FC236}">
                <a16:creationId xmlns:a16="http://schemas.microsoft.com/office/drawing/2014/main" id="{F1351B42-5862-3F43-4B54-87EF9E21E68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74F3BD5-F9DE-2F89-6BEA-7EFFAFAD4E4A}"/>
              </a:ext>
            </a:extLst>
          </p:cNvPr>
          <p:cNvSpPr txBox="1">
            <a:spLocks noGrp="1"/>
          </p:cNvSpPr>
          <p:nvPr>
            <p:ph idx="1"/>
          </p:nvPr>
        </p:nvSpPr>
        <p:spPr>
          <a:xfrm>
            <a:off x="838203" y="1825627"/>
            <a:ext cx="10515600" cy="4351336"/>
          </a:xfrm>
        </p:spPr>
        <p:txBody>
          <a:bodyPr>
            <a:normAutofit lnSpcReduction="10000"/>
          </a:bodyPr>
          <a:lstStyle/>
          <a:p>
            <a:pPr eaLnBrk="1" fontAlgn="auto" hangingPunct="1">
              <a:lnSpc>
                <a:spcPct val="100000"/>
              </a:lnSpc>
              <a:spcAft>
                <a:spcPts val="0"/>
              </a:spcAft>
              <a:buFont typeface="Arial" pitchFamily="34"/>
              <a:buChar char="•"/>
              <a:defRPr/>
            </a:pPr>
            <a:r>
              <a:rPr sz="2400" dirty="0"/>
              <a:t>Dispositivos, entidades y </a:t>
            </a:r>
            <a:r>
              <a:rPr sz="2400" i="1" dirty="0" err="1"/>
              <a:t>helpers</a:t>
            </a:r>
            <a:endParaRPr sz="2400" i="1" dirty="0"/>
          </a:p>
          <a:p>
            <a:pPr lvl="1" eaLnBrk="1" fontAlgn="auto" hangingPunct="1">
              <a:lnSpc>
                <a:spcPct val="100000"/>
              </a:lnSpc>
              <a:spcAft>
                <a:spcPts val="0"/>
              </a:spcAft>
              <a:buFont typeface="Arial" pitchFamily="34"/>
              <a:buChar char="•"/>
              <a:defRPr/>
            </a:pPr>
            <a:r>
              <a:rPr b="1" dirty="0">
                <a:solidFill>
                  <a:srgbClr val="0070C0"/>
                </a:solidFill>
              </a:rPr>
              <a:t>Dispositivo</a:t>
            </a:r>
            <a:r>
              <a:rPr dirty="0"/>
              <a:t>: </a:t>
            </a:r>
          </a:p>
          <a:p>
            <a:pPr lvl="2" eaLnBrk="1" fontAlgn="auto" hangingPunct="1">
              <a:lnSpc>
                <a:spcPct val="100000"/>
              </a:lnSpc>
              <a:spcAft>
                <a:spcPts val="0"/>
              </a:spcAft>
              <a:buFont typeface="Arial" pitchFamily="34"/>
              <a:buChar char="•"/>
              <a:defRPr/>
            </a:pPr>
            <a:r>
              <a:rPr sz="2400" b="1" dirty="0"/>
              <a:t>Dispositivo</a:t>
            </a:r>
            <a:r>
              <a:rPr sz="2400" dirty="0"/>
              <a:t> físico, sensor o actuador (ej. Shelly H&amp;T) </a:t>
            </a:r>
          </a:p>
          <a:p>
            <a:pPr lvl="2" eaLnBrk="1" fontAlgn="auto" hangingPunct="1">
              <a:lnSpc>
                <a:spcPct val="100000"/>
              </a:lnSpc>
              <a:spcAft>
                <a:spcPts val="0"/>
              </a:spcAft>
              <a:buFont typeface="Arial" pitchFamily="34"/>
              <a:buChar char="•"/>
              <a:defRPr/>
            </a:pPr>
            <a:r>
              <a:rPr sz="2400" b="1" dirty="0"/>
              <a:t>Servicio</a:t>
            </a:r>
            <a:r>
              <a:rPr sz="2400" dirty="0"/>
              <a:t> que se conecta a Internet y obtiene datos (AEMET)</a:t>
            </a:r>
          </a:p>
          <a:p>
            <a:pPr lvl="1" eaLnBrk="1" fontAlgn="auto" hangingPunct="1">
              <a:lnSpc>
                <a:spcPct val="100000"/>
              </a:lnSpc>
              <a:spcAft>
                <a:spcPts val="0"/>
              </a:spcAft>
              <a:buFont typeface="Arial" pitchFamily="34"/>
              <a:buChar char="•"/>
              <a:defRPr/>
            </a:pPr>
            <a:r>
              <a:rPr b="1" dirty="0">
                <a:solidFill>
                  <a:srgbClr val="0070C0"/>
                </a:solidFill>
              </a:rPr>
              <a:t>Entidad</a:t>
            </a:r>
            <a:r>
              <a:rPr dirty="0"/>
              <a:t>: </a:t>
            </a:r>
          </a:p>
          <a:p>
            <a:pPr lvl="2" eaLnBrk="1" fontAlgn="auto" hangingPunct="1">
              <a:lnSpc>
                <a:spcPct val="100000"/>
              </a:lnSpc>
              <a:spcAft>
                <a:spcPts val="0"/>
              </a:spcAft>
              <a:buFont typeface="Arial" pitchFamily="34"/>
              <a:buChar char="•"/>
              <a:defRPr/>
            </a:pPr>
            <a:r>
              <a:rPr sz="2400" dirty="0"/>
              <a:t>Característica </a:t>
            </a:r>
            <a:r>
              <a:rPr sz="2400" b="1" dirty="0"/>
              <a:t>observable</a:t>
            </a:r>
            <a:r>
              <a:rPr sz="2400" dirty="0"/>
              <a:t> de un dispositivo</a:t>
            </a:r>
          </a:p>
          <a:p>
            <a:pPr lvl="2" eaLnBrk="1" fontAlgn="auto" hangingPunct="1">
              <a:lnSpc>
                <a:spcPct val="100000"/>
              </a:lnSpc>
              <a:spcAft>
                <a:spcPts val="0"/>
              </a:spcAft>
              <a:buFont typeface="Arial" pitchFamily="34"/>
              <a:buChar char="•"/>
              <a:defRPr/>
            </a:pPr>
            <a:r>
              <a:rPr sz="2400" dirty="0"/>
              <a:t>se clasifican en cuatro grupos: s</a:t>
            </a:r>
            <a:r>
              <a:rPr sz="2200" dirty="0"/>
              <a:t>ensores, configuración, control, diagnóstico</a:t>
            </a:r>
          </a:p>
          <a:p>
            <a:pPr lvl="1" eaLnBrk="1" fontAlgn="auto" hangingPunct="1">
              <a:lnSpc>
                <a:spcPct val="100000"/>
              </a:lnSpc>
              <a:spcAft>
                <a:spcPts val="0"/>
              </a:spcAft>
              <a:buFont typeface="Arial" pitchFamily="34"/>
              <a:buChar char="•"/>
              <a:defRPr/>
            </a:pPr>
            <a:r>
              <a:rPr b="1" dirty="0" err="1">
                <a:solidFill>
                  <a:srgbClr val="0070C0"/>
                </a:solidFill>
              </a:rPr>
              <a:t>Helpers</a:t>
            </a:r>
            <a:r>
              <a:rPr b="1" dirty="0">
                <a:solidFill>
                  <a:srgbClr val="0070C0"/>
                </a:solidFill>
              </a:rPr>
              <a:t> (ayudantes):</a:t>
            </a:r>
          </a:p>
          <a:p>
            <a:pPr lvl="2" eaLnBrk="1" fontAlgn="auto" hangingPunct="1">
              <a:lnSpc>
                <a:spcPct val="100000"/>
              </a:lnSpc>
              <a:spcAft>
                <a:spcPts val="0"/>
              </a:spcAft>
              <a:buFont typeface="Arial" pitchFamily="34"/>
              <a:buChar char="•"/>
              <a:defRPr/>
            </a:pPr>
            <a:r>
              <a:rPr lang="es-ES" sz="2400" dirty="0"/>
              <a:t>Proporcionan diferentes tipos de </a:t>
            </a:r>
            <a:r>
              <a:rPr lang="es-ES" sz="2400" b="1" dirty="0"/>
              <a:t>almacenamiento</a:t>
            </a:r>
            <a:r>
              <a:rPr lang="es-ES" sz="2400" dirty="0"/>
              <a:t> de información</a:t>
            </a:r>
          </a:p>
          <a:p>
            <a:pPr lvl="2" eaLnBrk="1" fontAlgn="auto" hangingPunct="1">
              <a:lnSpc>
                <a:spcPct val="100000"/>
              </a:lnSpc>
              <a:spcAft>
                <a:spcPts val="0"/>
              </a:spcAft>
              <a:buFont typeface="Arial" pitchFamily="34"/>
              <a:buChar char="•"/>
              <a:defRPr/>
            </a:pPr>
            <a:r>
              <a:rPr lang="es-ES" sz="2400" dirty="0"/>
              <a:t>Útiles para diseñar automatizaciones</a:t>
            </a:r>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7BE97C5-4CF6-4FF0-329F-5506BB11D9E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6">
            <a:extLst>
              <a:ext uri="{FF2B5EF4-FFF2-40B4-BE49-F238E27FC236}">
                <a16:creationId xmlns:a16="http://schemas.microsoft.com/office/drawing/2014/main" id="{847252D7-EB81-90EB-C885-7EB1CB68001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Dispositivos, entidades y ayudantes</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A1D8B1-DF19-32EF-F369-7FA4DDDC4123}"/>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Implementación de</a:t>
            </a:r>
            <a:r>
              <a:rPr sz="2400" b="1" dirty="0"/>
              <a:t> mejoras </a:t>
            </a:r>
            <a:r>
              <a:rPr sz="2400" dirty="0"/>
              <a:t>sobre el </a:t>
            </a:r>
            <a:r>
              <a:rPr sz="2400" b="1" dirty="0" err="1">
                <a:solidFill>
                  <a:srgbClr val="0070C0"/>
                </a:solidFill>
              </a:rPr>
              <a:t>dashboard</a:t>
            </a:r>
            <a:r>
              <a:rPr sz="2400" dirty="0"/>
              <a:t>:</a:t>
            </a:r>
          </a:p>
          <a:p>
            <a:pPr lvl="1" eaLnBrk="1" fontAlgn="auto" hangingPunct="1">
              <a:lnSpc>
                <a:spcPct val="100000"/>
              </a:lnSpc>
              <a:spcAft>
                <a:spcPts val="0"/>
              </a:spcAft>
              <a:buFont typeface="Arial" pitchFamily="34"/>
              <a:buChar char="•"/>
              <a:defRPr/>
            </a:pPr>
            <a:r>
              <a:rPr dirty="0"/>
              <a:t>Instalar </a:t>
            </a:r>
            <a:r>
              <a:rPr b="1" dirty="0" err="1">
                <a:solidFill>
                  <a:srgbClr val="0070C0"/>
                </a:solidFill>
              </a:rPr>
              <a:t>mini-graph-card</a:t>
            </a:r>
            <a:r>
              <a:rPr b="1" dirty="0">
                <a:solidFill>
                  <a:srgbClr val="0070C0"/>
                </a:solidFill>
              </a:rPr>
              <a:t>: </a:t>
            </a:r>
            <a:r>
              <a:rPr dirty="0" err="1">
                <a:hlinkClick r:id="rId2"/>
              </a:rPr>
              <a:t>Minimalistic</a:t>
            </a:r>
            <a:r>
              <a:rPr dirty="0">
                <a:hlinkClick r:id="rId2"/>
              </a:rPr>
              <a:t> </a:t>
            </a:r>
            <a:r>
              <a:rPr dirty="0" err="1">
                <a:hlinkClick r:id="rId2"/>
              </a:rPr>
              <a:t>graph</a:t>
            </a:r>
            <a:r>
              <a:rPr dirty="0">
                <a:hlinkClick r:id="rId2"/>
              </a:rPr>
              <a:t> </a:t>
            </a:r>
            <a:r>
              <a:rPr dirty="0" err="1">
                <a:hlinkClick r:id="rId2"/>
              </a:rPr>
              <a:t>card</a:t>
            </a:r>
            <a:r>
              <a:rPr dirty="0">
                <a:hlinkClick r:id="rId2"/>
              </a:rPr>
              <a:t> </a:t>
            </a:r>
            <a:r>
              <a:rPr dirty="0" err="1">
                <a:hlinkClick r:id="rId2"/>
              </a:rPr>
              <a:t>for</a:t>
            </a:r>
            <a:r>
              <a:rPr dirty="0">
                <a:hlinkClick r:id="rId2"/>
              </a:rPr>
              <a:t> Home </a:t>
            </a:r>
            <a:r>
              <a:rPr dirty="0" err="1">
                <a:hlinkClick r:id="rId2"/>
              </a:rPr>
              <a:t>Assistant</a:t>
            </a:r>
            <a:r>
              <a:rPr dirty="0">
                <a:hlinkClick r:id="rId2"/>
              </a:rPr>
              <a:t> Lovelace UI (github.com)</a:t>
            </a:r>
            <a:endParaRPr dirty="0"/>
          </a:p>
          <a:p>
            <a:pPr lvl="2" eaLnBrk="1" fontAlgn="auto" hangingPunct="1">
              <a:lnSpc>
                <a:spcPct val="100000"/>
              </a:lnSpc>
              <a:spcAft>
                <a:spcPts val="0"/>
              </a:spcAft>
              <a:buFont typeface="Arial" pitchFamily="34"/>
              <a:buChar char="•"/>
              <a:defRPr/>
            </a:pPr>
            <a:r>
              <a:rPr sz="2400" dirty="0"/>
              <a:t>Instalación </a:t>
            </a:r>
            <a:r>
              <a:rPr sz="2400" dirty="0" err="1"/>
              <a:t>via</a:t>
            </a:r>
            <a:r>
              <a:rPr sz="2400" dirty="0"/>
              <a:t> HACS </a:t>
            </a:r>
            <a:r>
              <a:rPr sz="2400" dirty="0">
                <a:sym typeface="Wingdings" panose="05000000000000000000" pitchFamily="2" charset="2"/>
              </a:rPr>
              <a:t> </a:t>
            </a:r>
            <a:r>
              <a:rPr sz="2400" dirty="0" err="1">
                <a:sym typeface="Wingdings" panose="05000000000000000000" pitchFamily="2" charset="2"/>
              </a:rPr>
              <a:t>Integrations</a:t>
            </a:r>
            <a:r>
              <a:rPr sz="2400" dirty="0">
                <a:sym typeface="Wingdings" panose="05000000000000000000" pitchFamily="2" charset="2"/>
              </a:rPr>
              <a:t>  </a:t>
            </a:r>
            <a:r>
              <a:rPr sz="2400" dirty="0" err="1">
                <a:sym typeface="Wingdings" panose="05000000000000000000" pitchFamily="2" charset="2"/>
              </a:rPr>
              <a:t>Frontend</a:t>
            </a:r>
            <a:endParaRPr sz="2400" dirty="0">
              <a:sym typeface="Wingdings" panose="05000000000000000000" pitchFamily="2" charset="2"/>
            </a:endParaRPr>
          </a:p>
          <a:p>
            <a:pPr lvl="2" eaLnBrk="1" fontAlgn="auto" hangingPunct="1">
              <a:lnSpc>
                <a:spcPct val="100000"/>
              </a:lnSpc>
              <a:spcAft>
                <a:spcPts val="0"/>
              </a:spcAft>
              <a:buFont typeface="Arial" pitchFamily="34"/>
              <a:buChar char="•"/>
              <a:defRPr/>
            </a:pPr>
            <a:r>
              <a:rPr sz="2400" dirty="0">
                <a:sym typeface="Wingdings" panose="05000000000000000000" pitchFamily="2" charset="2"/>
              </a:rPr>
              <a:t>Buscar </a:t>
            </a:r>
            <a:r>
              <a:rPr sz="2400" b="1" dirty="0" err="1">
                <a:solidFill>
                  <a:srgbClr val="0070C0"/>
                </a:solidFill>
                <a:sym typeface="Wingdings" panose="05000000000000000000" pitchFamily="2" charset="2"/>
              </a:rPr>
              <a:t>mini-graph-card</a:t>
            </a:r>
            <a:r>
              <a:rPr sz="2400" dirty="0">
                <a:sym typeface="Wingdings" panose="05000000000000000000" pitchFamily="2" charset="2"/>
              </a:rPr>
              <a:t> y descargar</a:t>
            </a: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Editar el fichero </a:t>
            </a:r>
            <a:r>
              <a:rPr dirty="0" err="1">
                <a:solidFill>
                  <a:schemeClr val="tx1"/>
                </a:solidFill>
                <a:sym typeface="Wingdings" panose="05000000000000000000" pitchFamily="2" charset="2"/>
              </a:rPr>
              <a:t>configuration.yaml</a:t>
            </a:r>
            <a:r>
              <a:rPr dirty="0">
                <a:solidFill>
                  <a:schemeClr val="tx1"/>
                </a:solidFill>
                <a:sym typeface="Wingdings" panose="05000000000000000000" pitchFamily="2" charset="2"/>
              </a:rPr>
              <a:t>: </a:t>
            </a:r>
            <a:r>
              <a:rPr b="1" dirty="0">
                <a:solidFill>
                  <a:schemeClr val="tx1"/>
                </a:solidFill>
                <a:sym typeface="Wingdings" panose="05000000000000000000" pitchFamily="2" charset="2"/>
              </a:rPr>
              <a:t>Visual Studio </a:t>
            </a:r>
            <a:r>
              <a:rPr b="1" dirty="0" err="1">
                <a:solidFill>
                  <a:schemeClr val="tx1"/>
                </a:solidFill>
                <a:sym typeface="Wingdings" panose="05000000000000000000" pitchFamily="2" charset="2"/>
              </a:rPr>
              <a:t>Code</a:t>
            </a:r>
            <a:r>
              <a:rPr b="1" dirty="0">
                <a:solidFill>
                  <a:schemeClr val="tx1"/>
                </a:solidFill>
                <a:sym typeface="Wingdings" panose="05000000000000000000" pitchFamily="2" charset="2"/>
              </a:rPr>
              <a:t>  </a:t>
            </a:r>
            <a:r>
              <a:rPr b="1" dirty="0" err="1">
                <a:solidFill>
                  <a:srgbClr val="0070C0"/>
                </a:solidFill>
                <a:sym typeface="Wingdings" panose="05000000000000000000" pitchFamily="2" charset="2"/>
              </a:rPr>
              <a:t>configuration.yaml</a:t>
            </a:r>
            <a:r>
              <a:rPr b="1" dirty="0">
                <a:solidFill>
                  <a:srgbClr val="0070C0"/>
                </a:solidFill>
                <a:sym typeface="Wingdings" panose="05000000000000000000" pitchFamily="2" charset="2"/>
              </a:rPr>
              <a:t> </a:t>
            </a:r>
            <a:endParaRPr b="1" dirty="0">
              <a:solidFill>
                <a:srgbClr val="0070C0"/>
              </a:solidFill>
            </a:endParaRPr>
          </a:p>
          <a:p>
            <a:pPr marL="914400" lvl="2" indent="0" eaLnBrk="1" fontAlgn="auto" hangingPunct="1">
              <a:lnSpc>
                <a:spcPct val="120000"/>
              </a:lnSpc>
              <a:spcAft>
                <a:spcPts val="0"/>
              </a:spcAft>
              <a:buFont typeface="Arial" panose="020B0604020202020204" pitchFamily="34" charset="0"/>
              <a:buNone/>
              <a:defRPr/>
            </a:pPr>
            <a:endParaRPr sz="2400" dirty="0"/>
          </a:p>
          <a:p>
            <a:pPr marL="914400" lvl="2" indent="0" eaLnBrk="1" fontAlgn="auto" hangingPunct="1">
              <a:lnSpc>
                <a:spcPct val="120000"/>
              </a:lnSpc>
              <a:spcAft>
                <a:spcPts val="0"/>
              </a:spcAft>
              <a:buFont typeface="Arial" panose="020B0604020202020204" pitchFamily="34" charset="0"/>
              <a:buNone/>
              <a:defRPr/>
            </a:pPr>
            <a:endParaRPr sz="2400" dirty="0"/>
          </a:p>
          <a:p>
            <a:pPr lvl="1" eaLnBrk="1" fontAlgn="auto" hangingPunct="1">
              <a:lnSpc>
                <a:spcPct val="120000"/>
              </a:lnSpc>
              <a:spcAft>
                <a:spcPts val="0"/>
              </a:spcAft>
              <a:defRPr/>
            </a:pPr>
            <a:r>
              <a:rPr lang="es-ES" dirty="0"/>
              <a:t>Reiniciar Home </a:t>
            </a:r>
            <a:r>
              <a:rPr lang="es-ES" dirty="0" err="1"/>
              <a:t>Assistant</a:t>
            </a:r>
            <a:endParaRPr lang="es-ES" dirty="0"/>
          </a:p>
          <a:p>
            <a:pPr marL="914400" lvl="2" indent="0" eaLnBrk="1" fontAlgn="auto" hangingPunct="1">
              <a:lnSpc>
                <a:spcPct val="120000"/>
              </a:lnSpc>
              <a:spcAft>
                <a:spcPts val="0"/>
              </a:spcAft>
              <a:buFont typeface="Arial" panose="020B0604020202020204" pitchFamily="34" charset="0"/>
              <a:buNone/>
              <a:defRPr/>
            </a:pPr>
            <a:endParaRPr sz="2400" dirty="0"/>
          </a:p>
        </p:txBody>
      </p:sp>
      <p:sp>
        <p:nvSpPr>
          <p:cNvPr id="6" name="CuadroTexto 6">
            <a:extLst>
              <a:ext uri="{FF2B5EF4-FFF2-40B4-BE49-F238E27FC236}">
                <a16:creationId xmlns:a16="http://schemas.microsoft.com/office/drawing/2014/main" id="{D8D39DA5-F17B-DB12-3F4E-984D38102BE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7" name="CuadroTexto 6">
            <a:extLst>
              <a:ext uri="{FF2B5EF4-FFF2-40B4-BE49-F238E27FC236}">
                <a16:creationId xmlns:a16="http://schemas.microsoft.com/office/drawing/2014/main" id="{846DAF73-88A9-FC39-62CF-9E16952C4C1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48135" name="CuadroTexto 11">
            <a:extLst>
              <a:ext uri="{FF2B5EF4-FFF2-40B4-BE49-F238E27FC236}">
                <a16:creationId xmlns:a16="http://schemas.microsoft.com/office/drawing/2014/main" id="{1EEB2146-E86E-F691-57ED-F09B1B1171E5}"/>
              </a:ext>
            </a:extLst>
          </p:cNvPr>
          <p:cNvSpPr txBox="1">
            <a:spLocks noChangeArrowheads="1"/>
          </p:cNvSpPr>
          <p:nvPr/>
        </p:nvSpPr>
        <p:spPr bwMode="auto">
          <a:xfrm>
            <a:off x="1841500" y="4587084"/>
            <a:ext cx="8740775" cy="922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800" dirty="0" err="1">
                <a:solidFill>
                  <a:srgbClr val="1F2328"/>
                </a:solidFill>
                <a:latin typeface="Courier New" panose="02070309020205020404" pitchFamily="49" charset="0"/>
                <a:cs typeface="Courier New" panose="02070309020205020404" pitchFamily="49" charset="0"/>
              </a:rPr>
              <a:t>resources</a:t>
            </a:r>
            <a:r>
              <a:rPr lang="es-ES" altLang="es-ES" sz="1800" dirty="0">
                <a:solidFill>
                  <a:srgbClr val="1F2328"/>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 url: /local/</a:t>
            </a:r>
            <a:r>
              <a:rPr lang="es-ES" altLang="es-ES" sz="1800" dirty="0" err="1">
                <a:solidFill>
                  <a:srgbClr val="1F2328"/>
                </a:solidFill>
                <a:latin typeface="Courier New" panose="02070309020205020404" pitchFamily="49" charset="0"/>
                <a:cs typeface="Courier New" panose="02070309020205020404" pitchFamily="49" charset="0"/>
              </a:rPr>
              <a:t>mini-graph-card-bundle.js?v</a:t>
            </a:r>
            <a:r>
              <a:rPr lang="es-ES" altLang="es-ES" sz="1800" dirty="0">
                <a:solidFill>
                  <a:srgbClr val="1F2328"/>
                </a:solidFill>
                <a:latin typeface="Courier New" panose="02070309020205020404" pitchFamily="49" charset="0"/>
                <a:cs typeface="Courier New" panose="02070309020205020404" pitchFamily="49" charset="0"/>
              </a:rPr>
              <a:t>=0.12.1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a:t>
            </a:r>
            <a:r>
              <a:rPr lang="es-ES" altLang="es-ES" sz="1800" dirty="0" err="1">
                <a:solidFill>
                  <a:srgbClr val="1F2328"/>
                </a:solidFill>
                <a:latin typeface="Courier New" panose="02070309020205020404" pitchFamily="49" charset="0"/>
                <a:cs typeface="Courier New" panose="02070309020205020404" pitchFamily="49" charset="0"/>
              </a:rPr>
              <a:t>type</a:t>
            </a:r>
            <a:r>
              <a:rPr lang="es-ES" altLang="es-ES" sz="1800" dirty="0">
                <a:solidFill>
                  <a:srgbClr val="1F2328"/>
                </a:solidFill>
                <a:latin typeface="Courier New" panose="02070309020205020404" pitchFamily="49" charset="0"/>
                <a:cs typeface="Courier New" panose="02070309020205020404" pitchFamily="49" charset="0"/>
              </a:rPr>
              <a:t>: module</a:t>
            </a:r>
            <a:r>
              <a:rPr lang="es-ES" altLang="es-ES" sz="1800" dirty="0">
                <a:solidFill>
                  <a:schemeClr val="tx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854412338"/>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descr="Single entity card">
            <a:extLst>
              <a:ext uri="{FF2B5EF4-FFF2-40B4-BE49-F238E27FC236}">
                <a16:creationId xmlns:a16="http://schemas.microsoft.com/office/drawing/2014/main" id="{ED0C5597-ACC7-5ACF-70F3-087BB3712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549400"/>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CuadroTexto 11">
            <a:extLst>
              <a:ext uri="{FF2B5EF4-FFF2-40B4-BE49-F238E27FC236}">
                <a16:creationId xmlns:a16="http://schemas.microsoft.com/office/drawing/2014/main" id="{DE2DA8BD-87D1-3318-5318-5F11E1CE34D1}"/>
              </a:ext>
            </a:extLst>
          </p:cNvPr>
          <p:cNvSpPr txBox="1">
            <a:spLocks noChangeArrowheads="1"/>
          </p:cNvSpPr>
          <p:nvPr/>
        </p:nvSpPr>
        <p:spPr bwMode="auto">
          <a:xfrm>
            <a:off x="3783013" y="1549400"/>
            <a:ext cx="7219950" cy="7381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0" name="Picture 5" descr="Alternative style">
            <a:extLst>
              <a:ext uri="{FF2B5EF4-FFF2-40B4-BE49-F238E27FC236}">
                <a16:creationId xmlns:a16="http://schemas.microsoft.com/office/drawing/2014/main" id="{433C5862-7B4B-8FD3-66D4-66F8B1759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984500"/>
            <a:ext cx="3260725"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CuadroTexto 11">
            <a:extLst>
              <a:ext uri="{FF2B5EF4-FFF2-40B4-BE49-F238E27FC236}">
                <a16:creationId xmlns:a16="http://schemas.microsoft.com/office/drawing/2014/main" id="{D22B05AA-30D6-BF10-CEF4-7676930230A2}"/>
              </a:ext>
            </a:extLst>
          </p:cNvPr>
          <p:cNvSpPr txBox="1">
            <a:spLocks noChangeArrowheads="1"/>
          </p:cNvSpPr>
          <p:nvPr/>
        </p:nvSpPr>
        <p:spPr bwMode="auto">
          <a:xfrm>
            <a:off x="3783013" y="2871788"/>
            <a:ext cx="7219950" cy="16002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align_icon: left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align_state: center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fill: false</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2" name="Picture 9" descr="Multiple entities card">
            <a:extLst>
              <a:ext uri="{FF2B5EF4-FFF2-40B4-BE49-F238E27FC236}">
                <a16:creationId xmlns:a16="http://schemas.microsoft.com/office/drawing/2014/main" id="{1CF2CF46-CBEC-1B95-F940-3BC7FAA94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500563"/>
            <a:ext cx="32607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CuadroTexto 11">
            <a:extLst>
              <a:ext uri="{FF2B5EF4-FFF2-40B4-BE49-F238E27FC236}">
                <a16:creationId xmlns:a16="http://schemas.microsoft.com/office/drawing/2014/main" id="{AFC27B3B-03FE-1EB5-91E9-2C29BAF64DD4}"/>
              </a:ext>
            </a:extLst>
          </p:cNvPr>
          <p:cNvSpPr txBox="1">
            <a:spLocks noChangeArrowheads="1"/>
          </p:cNvSpPr>
          <p:nvPr/>
        </p:nvSpPr>
        <p:spPr bwMode="auto">
          <a:xfrm>
            <a:off x="3783013" y="4500563"/>
            <a:ext cx="7219950" cy="18161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icon: mdi:server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sensor.server_total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name: 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sensor.server_sent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sensor.server_received</a:t>
            </a:r>
            <a:r>
              <a:rPr lang="es-ES" altLang="es-ES" sz="1400">
                <a:solidFill>
                  <a:schemeClr val="tx1"/>
                </a:solidFill>
                <a:latin typeface="Courier New" panose="02070309020205020404" pitchFamily="49" charset="0"/>
                <a:cs typeface="Courier New" panose="02070309020205020404" pitchFamily="49" charset="0"/>
              </a:rPr>
              <a:t> </a:t>
            </a:r>
          </a:p>
        </p:txBody>
      </p:sp>
      <p:sp>
        <p:nvSpPr>
          <p:cNvPr id="3" name="CuadroTexto 6">
            <a:extLst>
              <a:ext uri="{FF2B5EF4-FFF2-40B4-BE49-F238E27FC236}">
                <a16:creationId xmlns:a16="http://schemas.microsoft.com/office/drawing/2014/main" id="{B9C30239-7607-0F26-0DBF-ED0B848820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41793125-E48C-5CD6-D4B4-15726735C96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868218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pic>
        <p:nvPicPr>
          <p:cNvPr id="1026" name="Picture 2" descr="Home Assistant">
            <a:extLst>
              <a:ext uri="{FF2B5EF4-FFF2-40B4-BE49-F238E27FC236}">
                <a16:creationId xmlns:a16="http://schemas.microsoft.com/office/drawing/2014/main" id="{430E8356-4552-431F-A870-1877941EB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57338"/>
            <a:ext cx="6067425" cy="4752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8" name="CuadroTexto 6">
            <a:extLst>
              <a:ext uri="{FF2B5EF4-FFF2-40B4-BE49-F238E27FC236}">
                <a16:creationId xmlns:a16="http://schemas.microsoft.com/office/drawing/2014/main" id="{E1245CFE-72AC-8D2F-B33B-CC060C425019}"/>
              </a:ext>
            </a:extLst>
          </p:cNvPr>
          <p:cNvGraphicFramePr/>
          <p:nvPr>
            <p:extLst>
              <p:ext uri="{D42A27DB-BD31-4B8C-83A1-F6EECF244321}">
                <p14:modId xmlns:p14="http://schemas.microsoft.com/office/powerpoint/2010/main" val="4105973772"/>
              </p:ext>
            </p:extLst>
          </p:nvPr>
        </p:nvGraphicFramePr>
        <p:xfrm>
          <a:off x="6248400" y="1715010"/>
          <a:ext cx="5762625" cy="44243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6751877"/>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CuadroTexto 11">
            <a:extLst>
              <a:ext uri="{FF2B5EF4-FFF2-40B4-BE49-F238E27FC236}">
                <a16:creationId xmlns:a16="http://schemas.microsoft.com/office/drawing/2014/main" id="{1AFFDD62-F201-5043-E5E2-9064BD35227B}"/>
              </a:ext>
            </a:extLst>
          </p:cNvPr>
          <p:cNvSpPr txBox="1">
            <a:spLocks noChangeArrowheads="1"/>
          </p:cNvSpPr>
          <p:nvPr/>
        </p:nvSpPr>
        <p:spPr bwMode="auto">
          <a:xfrm>
            <a:off x="3783013" y="1354138"/>
            <a:ext cx="7219950" cy="1384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sensor.energyconsumption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ENERGY 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graph: bar</a:t>
            </a:r>
            <a:endParaRPr lang="es-ES" altLang="es-ES" sz="1400">
              <a:solidFill>
                <a:schemeClr val="tx1"/>
              </a:solidFill>
              <a:latin typeface="Courier New" panose="02070309020205020404" pitchFamily="49" charset="0"/>
              <a:cs typeface="Courier New" panose="02070309020205020404" pitchFamily="49" charset="0"/>
            </a:endParaRPr>
          </a:p>
        </p:txBody>
      </p:sp>
      <p:sp>
        <p:nvSpPr>
          <p:cNvPr id="50183" name="CuadroTexto 11">
            <a:extLst>
              <a:ext uri="{FF2B5EF4-FFF2-40B4-BE49-F238E27FC236}">
                <a16:creationId xmlns:a16="http://schemas.microsoft.com/office/drawing/2014/main" id="{1B562470-A64F-29F4-14AC-89EEE42CEB4B}"/>
              </a:ext>
            </a:extLst>
          </p:cNvPr>
          <p:cNvSpPr txBox="1">
            <a:spLocks noChangeArrowheads="1"/>
          </p:cNvSpPr>
          <p:nvPr/>
        </p:nvSpPr>
        <p:spPr bwMode="auto">
          <a:xfrm>
            <a:off x="3783013" y="2843213"/>
            <a:ext cx="7219950" cy="13858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sensor.living_room_temp</a:t>
            </a:r>
            <a:endParaRPr lang="es-ES" altLang="es-ES" sz="1400">
              <a:solidFill>
                <a:schemeClr val="tx1"/>
              </a:solidFill>
              <a:latin typeface="Courier New" panose="02070309020205020404" pitchFamily="49" charset="0"/>
              <a:cs typeface="Courier New" panose="02070309020205020404" pitchFamily="49" charset="0"/>
            </a:endParaRP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LIVING ROOM</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hours_to_show: 168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points_per_hour: 0.25</a:t>
            </a:r>
          </a:p>
        </p:txBody>
      </p:sp>
      <p:sp>
        <p:nvSpPr>
          <p:cNvPr id="50184" name="CuadroTexto 11">
            <a:extLst>
              <a:ext uri="{FF2B5EF4-FFF2-40B4-BE49-F238E27FC236}">
                <a16:creationId xmlns:a16="http://schemas.microsoft.com/office/drawing/2014/main" id="{4AC4A3B6-365E-2AE7-7703-8BA477FA3110}"/>
              </a:ext>
            </a:extLst>
          </p:cNvPr>
          <p:cNvSpPr txBox="1">
            <a:spLocks noChangeArrowheads="1"/>
          </p:cNvSpPr>
          <p:nvPr/>
        </p:nvSpPr>
        <p:spPr bwMode="auto">
          <a:xfrm>
            <a:off x="3783013" y="4360863"/>
            <a:ext cx="7219950" cy="1938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sensor.temperatura</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show:</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labels: true</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color_thresholds:</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20</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"#f39c12"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"#d35400"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21.5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"#c0392b" </a:t>
            </a:r>
            <a:endParaRPr lang="es-ES" altLang="es-ES" sz="1000">
              <a:solidFill>
                <a:schemeClr val="tx1"/>
              </a:solidFill>
              <a:latin typeface="Courier New" panose="02070309020205020404" pitchFamily="49" charset="0"/>
              <a:cs typeface="Courier New" panose="02070309020205020404" pitchFamily="49" charset="0"/>
            </a:endParaRPr>
          </a:p>
        </p:txBody>
      </p:sp>
      <p:pic>
        <p:nvPicPr>
          <p:cNvPr id="50185" name="Picture 2" descr="Bar chart card">
            <a:extLst>
              <a:ext uri="{FF2B5EF4-FFF2-40B4-BE49-F238E27FC236}">
                <a16:creationId xmlns:a16="http://schemas.microsoft.com/office/drawing/2014/main" id="{67BBB9DD-69D9-43DA-3E64-457ABCB88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365250"/>
            <a:ext cx="32607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5">
            <a:extLst>
              <a:ext uri="{FF2B5EF4-FFF2-40B4-BE49-F238E27FC236}">
                <a16:creationId xmlns:a16="http://schemas.microsoft.com/office/drawing/2014/main" id="{398D0AED-8399-4AA1-3ACD-FCF17A55E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843213"/>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8">
            <a:extLst>
              <a:ext uri="{FF2B5EF4-FFF2-40B4-BE49-F238E27FC236}">
                <a16:creationId xmlns:a16="http://schemas.microsoft.com/office/drawing/2014/main" id="{09534CDB-4724-F664-9D6F-4CBB0F3E6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333875"/>
            <a:ext cx="3275012"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0CEA6147-A66E-CDBC-E11D-B9996004ABC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232222820"/>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5" name="CuadroTexto 4">
            <a:extLst>
              <a:ext uri="{FF2B5EF4-FFF2-40B4-BE49-F238E27FC236}">
                <a16:creationId xmlns:a16="http://schemas.microsoft.com/office/drawing/2014/main" id="{3F138821-5127-EA0C-D758-D6D98CC8DB3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6" name="Marcador de contenido 2">
            <a:extLst>
              <a:ext uri="{FF2B5EF4-FFF2-40B4-BE49-F238E27FC236}">
                <a16:creationId xmlns:a16="http://schemas.microsoft.com/office/drawing/2014/main" id="{0ACEEE42-130E-C879-EC33-38ACC3464AD5}"/>
              </a:ext>
            </a:extLst>
          </p:cNvPr>
          <p:cNvSpPr txBox="1">
            <a:spLocks noGrp="1"/>
          </p:cNvSpPr>
          <p:nvPr>
            <p:ph idx="1"/>
          </p:nvPr>
        </p:nvSpPr>
        <p:spPr>
          <a:xfrm>
            <a:off x="838200" y="1825625"/>
            <a:ext cx="10515600" cy="4351338"/>
          </a:xfrm>
        </p:spPr>
        <p:txBody>
          <a:bodyPr>
            <a:normAutofit/>
          </a:bodyPr>
          <a:lstStyle/>
          <a:p>
            <a:pPr eaLnBrk="1" fontAlgn="auto" hangingPunct="1">
              <a:lnSpc>
                <a:spcPct val="120000"/>
              </a:lnSpc>
              <a:spcAft>
                <a:spcPts val="0"/>
              </a:spcAft>
              <a:buFont typeface="Arial" pitchFamily="34"/>
              <a:buChar char="•"/>
              <a:defRPr/>
            </a:pPr>
            <a:r>
              <a:rPr sz="2600" b="1" dirty="0"/>
              <a:t>Ejemplo práctico: </a:t>
            </a:r>
            <a:r>
              <a:rPr sz="2600" dirty="0"/>
              <a:t>mejora del </a:t>
            </a:r>
            <a:r>
              <a:rPr sz="2600" dirty="0" err="1">
                <a:solidFill>
                  <a:schemeClr val="tx1"/>
                </a:solidFill>
              </a:rPr>
              <a:t>dashboard</a:t>
            </a:r>
            <a:r>
              <a:rPr sz="2600" b="1" dirty="0">
                <a:solidFill>
                  <a:srgbClr val="0070C0"/>
                </a:solidFill>
              </a:rPr>
              <a:t> "Smart CIFP VG"</a:t>
            </a: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“Aulas"</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t>
            </a:r>
            <a:r>
              <a:rPr b="1" dirty="0" err="1">
                <a:solidFill>
                  <a:srgbClr val="0070C0"/>
                </a:solidFill>
              </a:rPr>
              <a:t>Meteo</a:t>
            </a:r>
            <a:r>
              <a:rPr b="1" dirty="0">
                <a:solidFill>
                  <a:srgbClr val="0070C0"/>
                </a:solidFill>
              </a:rPr>
              <a:t>“</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a:t>
            </a:r>
            <a:r>
              <a:rPr lang="es-ES" sz="2400" dirty="0">
                <a:solidFill>
                  <a:schemeClr val="tx1"/>
                </a:solidFill>
              </a:rPr>
              <a:t>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sz="2000" dirty="0"/>
          </a:p>
        </p:txBody>
      </p:sp>
      <p:sp>
        <p:nvSpPr>
          <p:cNvPr id="4" name="CuadroTexto 3">
            <a:extLst>
              <a:ext uri="{FF2B5EF4-FFF2-40B4-BE49-F238E27FC236}">
                <a16:creationId xmlns:a16="http://schemas.microsoft.com/office/drawing/2014/main" id="{C7730DAE-86A9-E28C-7C1E-3EDAFB833733}"/>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888565104"/>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a:extLst>
              <a:ext uri="{FF2B5EF4-FFF2-40B4-BE49-F238E27FC236}">
                <a16:creationId xmlns:a16="http://schemas.microsoft.com/office/drawing/2014/main" id="{D16E3ADF-796E-8E4B-E341-ABD13172BE8D}"/>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6971C4E5-1766-B154-FD13-BF8EB3D67086}"/>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Actualización del </a:t>
            </a:r>
            <a:r>
              <a:rPr sz="2200" kern="0" dirty="0" err="1">
                <a:latin typeface="Aptos Display"/>
              </a:rPr>
              <a:t>dashboard</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5540" name="CuadroTexto 3">
            <a:extLst>
              <a:ext uri="{FF2B5EF4-FFF2-40B4-BE49-F238E27FC236}">
                <a16:creationId xmlns:a16="http://schemas.microsoft.com/office/drawing/2014/main" id="{0B36204B-0675-138B-3B76-AB44D8F7F976}"/>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E5796F85-7E11-41C4-25E7-F72C02C305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extLst>
      <p:ext uri="{BB962C8B-B14F-4D97-AF65-F5344CB8AC3E}">
        <p14:creationId xmlns:p14="http://schemas.microsoft.com/office/powerpoint/2010/main" val="1963786772"/>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CF30D120-111D-1F11-B0B8-CF73A97D6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998" y="1585742"/>
            <a:ext cx="5690143" cy="4632495"/>
          </a:xfrm>
          <a:prstGeom prst="rect">
            <a:avLst/>
          </a:prstGeom>
        </p:spPr>
      </p:pic>
      <p:sp>
        <p:nvSpPr>
          <p:cNvPr id="6" name="CuadroTexto 6">
            <a:extLst>
              <a:ext uri="{FF2B5EF4-FFF2-40B4-BE49-F238E27FC236}">
                <a16:creationId xmlns:a16="http://schemas.microsoft.com/office/drawing/2014/main" id="{C6B0AE65-9EA2-2F55-D70D-FFF0F6C83F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la solución</a:t>
            </a:r>
          </a:p>
        </p:txBody>
      </p:sp>
      <p:sp>
        <p:nvSpPr>
          <p:cNvPr id="7" name="CuadroTexto 6">
            <a:extLst>
              <a:ext uri="{FF2B5EF4-FFF2-40B4-BE49-F238E27FC236}">
                <a16:creationId xmlns:a16="http://schemas.microsoft.com/office/drawing/2014/main" id="{0E9641BB-475D-A527-5140-83BF82DE7C4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8" name="CuadroTexto 11">
            <a:extLst>
              <a:ext uri="{FF2B5EF4-FFF2-40B4-BE49-F238E27FC236}">
                <a16:creationId xmlns:a16="http://schemas.microsoft.com/office/drawing/2014/main" id="{5C7AE0ED-F31F-21A7-9BCC-6DA4CE825A7C}"/>
              </a:ext>
            </a:extLst>
          </p:cNvPr>
          <p:cNvSpPr txBox="1"/>
          <p:nvPr/>
        </p:nvSpPr>
        <p:spPr>
          <a:xfrm>
            <a:off x="6864865" y="1931988"/>
            <a:ext cx="5170616" cy="156966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rPr>
              <a:t>Imagen de arquitectura:</a:t>
            </a:r>
            <a:endParaRPr lang="es-ES" b="1" kern="0" dirty="0">
              <a:solidFill>
                <a:srgbClr val="000000"/>
              </a:solidFill>
              <a:latin typeface="Aptos"/>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1: hemos añadido un </a:t>
            </a:r>
            <a:r>
              <a:rPr lang="es-ES" kern="0" dirty="0" err="1">
                <a:solidFill>
                  <a:srgbClr val="000000"/>
                </a:solidFill>
                <a:latin typeface="Aptos"/>
              </a:rPr>
              <a:t>shelly</a:t>
            </a:r>
            <a:r>
              <a:rPr lang="es-ES" kern="0" dirty="0">
                <a:solidFill>
                  <a:srgbClr val="000000"/>
                </a:solidFill>
                <a:latin typeface="Aptos"/>
              </a:rPr>
              <a:t> H&amp;T</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2: añadiremos un botón y una bombilla</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3: añadiremos un </a:t>
            </a:r>
            <a:r>
              <a:rPr lang="es-ES" kern="0" dirty="0" err="1">
                <a:solidFill>
                  <a:srgbClr val="000000"/>
                </a:solidFill>
                <a:latin typeface="Aptos"/>
              </a:rPr>
              <a:t>gatway</a:t>
            </a:r>
            <a:r>
              <a:rPr lang="es-ES" kern="0" dirty="0">
                <a:solidFill>
                  <a:srgbClr val="000000"/>
                </a:solidFill>
                <a:latin typeface="Aptos"/>
              </a:rPr>
              <a:t> y un dispositivo </a:t>
            </a:r>
            <a:r>
              <a:rPr lang="es-ES" kern="0" dirty="0" err="1">
                <a:solidFill>
                  <a:srgbClr val="000000"/>
                </a:solidFill>
                <a:latin typeface="Aptos"/>
              </a:rPr>
              <a:t>LoRa</a:t>
            </a:r>
            <a:r>
              <a:rPr lang="es-ES" kern="0" dirty="0">
                <a:solidFill>
                  <a:srgbClr val="000000"/>
                </a:solidFill>
                <a:latin typeface="Aptos"/>
              </a:rPr>
              <a:t> </a:t>
            </a:r>
          </a:p>
        </p:txBody>
      </p:sp>
    </p:spTree>
    <p:extLst>
      <p:ext uri="{BB962C8B-B14F-4D97-AF65-F5344CB8AC3E}">
        <p14:creationId xmlns:p14="http://schemas.microsoft.com/office/powerpoint/2010/main" val="4188621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66562" name="Título 1">
            <a:extLst>
              <a:ext uri="{FF2B5EF4-FFF2-40B4-BE49-F238E27FC236}">
                <a16:creationId xmlns:a16="http://schemas.microsoft.com/office/drawing/2014/main" id="{566348B2-5A95-1283-CCBA-94BDAA708EAE}"/>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736B070-AB07-7ACA-6808-8B242DCF15D3}"/>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5. </a:t>
            </a:r>
            <a:r>
              <a:rPr sz="2400" b="1" kern="0" dirty="0">
                <a:solidFill>
                  <a:srgbClr val="0070C0"/>
                </a:solidFill>
                <a:highlight>
                  <a:srgbClr val="FFFF00"/>
                </a:highlight>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6564" name="CuadroTexto 3">
            <a:extLst>
              <a:ext uri="{FF2B5EF4-FFF2-40B4-BE49-F238E27FC236}">
                <a16:creationId xmlns:a16="http://schemas.microsoft.com/office/drawing/2014/main" id="{673D83F1-C84B-AB56-F143-4873D3E5C5F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69E6D5F-91B5-494A-5184-C315DD30E49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838200" y="1546225"/>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latin typeface="+mj-lt"/>
              </a:rPr>
              <a:t>Actuador</a:t>
            </a:r>
            <a:r>
              <a:rPr sz="2400" b="1" kern="0" dirty="0">
                <a:latin typeface="+mj-lt"/>
              </a:rPr>
              <a:t> </a:t>
            </a:r>
            <a:r>
              <a:rPr sz="2400" b="1" kern="0" dirty="0">
                <a:solidFill>
                  <a:srgbClr val="0070C0"/>
                </a:solidFill>
                <a:latin typeface="+mj-lt"/>
              </a:rPr>
              <a:t>Shelly </a:t>
            </a:r>
            <a:r>
              <a:rPr sz="2400" b="1" kern="0" dirty="0" err="1">
                <a:solidFill>
                  <a:srgbClr val="0070C0"/>
                </a:solidFill>
                <a:latin typeface="+mj-lt"/>
              </a:rPr>
              <a:t>Button</a:t>
            </a:r>
            <a:r>
              <a:rPr sz="2400" b="1" kern="0" dirty="0">
                <a:solidFill>
                  <a:srgbClr val="0070C0"/>
                </a:solidFill>
                <a:latin typeface="+mj-lt"/>
              </a:rPr>
              <a:t> 1</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Duración de la batería: 3000 acciones por carga</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Alimentación DC: Micro USB - 5V</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de escenas complejas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Activar/desactivar acciones de dispositivos Shelly</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Compatible con Google Home/Amazon Echo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Medición de potencia: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Regulación (</a:t>
            </a:r>
            <a:r>
              <a:rPr lang="es-ES" sz="1800" i="1" kern="0" dirty="0" err="1">
                <a:solidFill>
                  <a:srgbClr val="333333"/>
                </a:solidFill>
                <a:latin typeface="+mj-lt"/>
                <a:cs typeface="Arial" pitchFamily="34"/>
              </a:rPr>
              <a:t>dimming</a:t>
            </a:r>
            <a:r>
              <a:rPr lang="es-ES" sz="1800" kern="0" dirty="0">
                <a:solidFill>
                  <a:srgbClr val="333333"/>
                </a:solidFill>
                <a:latin typeface="+mj-lt"/>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Temperatura de funcionamiento: -40 a + 40 °C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mj-lt"/>
                <a:cs typeface="Arial" pitchFamily="34"/>
              </a:rPr>
              <a:t>WiFi</a:t>
            </a:r>
            <a:r>
              <a:rPr lang="es-ES" sz="1800" kern="0" dirty="0">
                <a:solidFill>
                  <a:srgbClr val="333333"/>
                </a:solidFill>
                <a:latin typeface="+mj-lt"/>
                <a:cs typeface="Arial" pitchFamily="34"/>
              </a:rPr>
              <a:t> 802.11 b/g/n (2400 - 2484 MHz)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Alcance hasta 50 m en exterior/30 m en interior</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45mm x 45mm x 16mm</a:t>
            </a:r>
          </a:p>
          <a:p>
            <a:pPr marL="742950" lvl="1" indent="-285750" eaLnBrk="1" fontAlgn="auto" hangingPunct="1">
              <a:lnSpc>
                <a:spcPct val="120000"/>
              </a:lnSpc>
              <a:spcBef>
                <a:spcPts val="0"/>
              </a:spcBef>
              <a:spcAft>
                <a:spcPts val="0"/>
              </a:spcAft>
              <a:buFont typeface="Arial" pitchFamily="34"/>
              <a:buChar char="•"/>
              <a:defRPr/>
            </a:pPr>
            <a:r>
              <a:rPr lang="es-ES" sz="1800" dirty="0">
                <a:hlinkClick r:id="rId3"/>
              </a:rPr>
              <a:t>Shelly Button1 – API Reference</a:t>
            </a:r>
            <a:endParaRPr lang="es-ES" kern="0" dirty="0">
              <a:solidFill>
                <a:srgbClr val="333333"/>
              </a:solidFill>
              <a:latin typeface="Arial" pitchFamily="34"/>
              <a:cs typeface="Arial" pitchFamily="34"/>
            </a:endParaRP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Porcentaje de carga, </a:t>
            </a:r>
            <a:r>
              <a:rPr lang="es-ES" sz="1400" kern="0" dirty="0" err="1">
                <a:solidFill>
                  <a:srgbClr val="000000"/>
                </a:solidFill>
                <a:latin typeface="Aptos"/>
              </a:rPr>
              <a:t>Conexiónes</a:t>
            </a:r>
            <a:r>
              <a:rPr lang="es-ES" sz="1400" kern="0" dirty="0">
                <a:solidFill>
                  <a:srgbClr val="000000"/>
                </a:solidFill>
                <a:latin typeface="Aptos"/>
              </a:rPr>
              <a:t> a </a:t>
            </a:r>
            <a:r>
              <a:rPr lang="es-ES" sz="1400" kern="0" dirty="0" err="1">
                <a:solidFill>
                  <a:srgbClr val="000000"/>
                </a:solidFill>
                <a:latin typeface="Aptos"/>
              </a:rPr>
              <a:t>WiFi</a:t>
            </a:r>
            <a:r>
              <a:rPr lang="es-ES" sz="1400" kern="0" dirty="0">
                <a:solidFill>
                  <a:srgbClr val="000000"/>
                </a:solidFill>
                <a:latin typeface="Aptos"/>
              </a:rPr>
              <a:t>, Cloud o MQTT, Configuración</a:t>
            </a:r>
          </a:p>
        </p:txBody>
      </p:sp>
      <p:pic>
        <p:nvPicPr>
          <p:cNvPr id="1026" name="Picture 2" descr="Shelly Button 1 WiFi weiß">
            <a:extLst>
              <a:ext uri="{FF2B5EF4-FFF2-40B4-BE49-F238E27FC236}">
                <a16:creationId xmlns:a16="http://schemas.microsoft.com/office/drawing/2014/main" id="{6AFDDBCD-7EFA-9084-3826-A85A0C118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600" y="19272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82546"/>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1DBCB60-1A2A-A3F1-F38F-4AE30FD45EC9}"/>
              </a:ext>
            </a:extLst>
          </p:cNvPr>
          <p:cNvPicPr>
            <a:picLocks noChangeAspect="1"/>
          </p:cNvPicPr>
          <p:nvPr/>
        </p:nvPicPr>
        <p:blipFill>
          <a:blip r:embed="rId3"/>
          <a:stretch>
            <a:fillRect/>
          </a:stretch>
        </p:blipFill>
        <p:spPr>
          <a:xfrm>
            <a:off x="8848725" y="1739106"/>
            <a:ext cx="3343275" cy="4352925"/>
          </a:xfrm>
          <a:prstGeom prst="rect">
            <a:avLst/>
          </a:prstGeom>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fontScale="92500"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marL="971550" lvl="1" indent="-514350" eaLnBrk="1" fontAlgn="auto" hangingPunct="1">
              <a:lnSpc>
                <a:spcPct val="120000"/>
              </a:lnSpc>
              <a:spcBef>
                <a:spcPts val="0"/>
              </a:spcBef>
              <a:spcAft>
                <a:spcPts val="0"/>
              </a:spcAft>
              <a:buFont typeface="Aptos Display"/>
              <a:buAutoNum type="arabicPeriod"/>
              <a:defRPr/>
            </a:pPr>
            <a:r>
              <a:rPr kern="0" dirty="0"/>
              <a:t>Conectar el dispositivo a la corriente (por defecto, apagado)</a:t>
            </a:r>
          </a:p>
          <a:p>
            <a:pPr marL="971550" lvl="1" indent="-514350" eaLnBrk="1" fontAlgn="auto" hangingPunct="1">
              <a:lnSpc>
                <a:spcPct val="120000"/>
              </a:lnSpc>
              <a:spcBef>
                <a:spcPts val="0"/>
              </a:spcBef>
              <a:spcAft>
                <a:spcPts val="0"/>
              </a:spcAft>
              <a:buFont typeface="Aptos Display"/>
              <a:buAutoNum type="arabicPeriod"/>
              <a:defRPr/>
            </a:pPr>
            <a:r>
              <a:rPr kern="0" dirty="0"/>
              <a:t>Abrir la cubierta del dispositivo y quitar la batería</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Presionar el botón </a:t>
            </a:r>
            <a:r>
              <a:rPr b="1" kern="0" dirty="0" err="1">
                <a:solidFill>
                  <a:srgbClr val="333333"/>
                </a:solidFill>
                <a:cs typeface="Arial" pitchFamily="34"/>
              </a:rPr>
              <a:t>Reset</a:t>
            </a:r>
            <a:r>
              <a:rPr kern="0" dirty="0">
                <a:solidFill>
                  <a:srgbClr val="333333"/>
                </a:solidFill>
                <a:cs typeface="Arial" pitchFamily="34"/>
              </a:rPr>
              <a:t> </a:t>
            </a:r>
            <a:r>
              <a:rPr b="1" kern="0" dirty="0">
                <a:solidFill>
                  <a:srgbClr val="333333"/>
                </a:solidFill>
                <a:cs typeface="Arial" pitchFamily="34"/>
              </a:rPr>
              <a:t>10 segundos </a:t>
            </a:r>
            <a:r>
              <a:rPr kern="0" dirty="0">
                <a:solidFill>
                  <a:srgbClr val="333333"/>
                </a:solidFill>
                <a:cs typeface="Arial" pitchFamily="34"/>
              </a:rPr>
              <a:t>para poner el </a:t>
            </a:r>
          </a:p>
          <a:p>
            <a:pPr marL="457200" lvl="1" indent="0" eaLnBrk="1" fontAlgn="auto" hangingPunct="1">
              <a:lnSpc>
                <a:spcPct val="120000"/>
              </a:lnSpc>
              <a:spcBef>
                <a:spcPts val="0"/>
              </a:spcBef>
              <a:spcAft>
                <a:spcPts val="0"/>
              </a:spcAft>
              <a:buNone/>
              <a:defRPr/>
            </a:pPr>
            <a:r>
              <a:rPr lang="es-ES" kern="0" dirty="0">
                <a:solidFill>
                  <a:srgbClr val="333333"/>
                </a:solidFill>
                <a:cs typeface="Arial" pitchFamily="34"/>
              </a:rPr>
              <a:t>	</a:t>
            </a:r>
            <a:r>
              <a:rPr kern="0" dirty="0">
                <a:solidFill>
                  <a:srgbClr val="333333"/>
                </a:solidFill>
                <a:cs typeface="Arial" pitchFamily="34"/>
              </a:rPr>
              <a:t>dispositivo en modo </a:t>
            </a:r>
            <a:r>
              <a:rPr b="1" kern="0" dirty="0">
                <a:solidFill>
                  <a:srgbClr val="0070C0"/>
                </a:solidFill>
                <a:cs typeface="Arial" pitchFamily="34"/>
              </a:rPr>
              <a:t>Access Point (AP) [parpadea </a:t>
            </a: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SSID=shellybutton1-&lt;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4"/>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Cargar la </a:t>
            </a:r>
            <a:r>
              <a:rPr lang="es-ES" b="1" kern="0" dirty="0">
                <a:solidFill>
                  <a:srgbClr val="0070C0"/>
                </a:solidFill>
              </a:rPr>
              <a:t>batería</a:t>
            </a:r>
            <a:r>
              <a:rPr lang="es-ES" kern="0" dirty="0"/>
              <a:t> hasta alcanzar 100%</a:t>
            </a: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a:t>
            </a:r>
            <a:r>
              <a:rPr lang="es-ES" b="1" kern="0" dirty="0">
                <a:solidFill>
                  <a:srgbClr val="0070C0"/>
                </a:solidFill>
              </a:rPr>
              <a:t>nombre</a:t>
            </a:r>
            <a:r>
              <a:rPr lang="es-ES" kern="0" dirty="0"/>
              <a:t> del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578347511"/>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457200" indent="-457200" eaLnBrk="1" fontAlgn="auto" hangingPunct="1">
              <a:lnSpc>
                <a:spcPct val="100000"/>
              </a:lnSpc>
              <a:spcBef>
                <a:spcPts val="0"/>
              </a:spcBef>
              <a:spcAft>
                <a:spcPts val="0"/>
              </a:spcAft>
              <a:buFont typeface="+mj-lt"/>
              <a:buAutoNum type="arabicPeriod"/>
              <a:defRPr/>
            </a:pPr>
            <a:r>
              <a:rPr sz="2600" kern="0" dirty="0"/>
              <a:t>Conectar el </a:t>
            </a:r>
            <a:r>
              <a:rPr sz="2600" b="1" kern="0" dirty="0" err="1">
                <a:solidFill>
                  <a:srgbClr val="0070C0"/>
                </a:solidFill>
              </a:rPr>
              <a:t>shellybutton</a:t>
            </a:r>
            <a:r>
              <a:rPr sz="2600" kern="0" dirty="0"/>
              <a:t> a</a:t>
            </a:r>
            <a:r>
              <a:rPr sz="2600" b="1" kern="0" dirty="0"/>
              <a:t> la </a:t>
            </a:r>
            <a:r>
              <a:rPr sz="2600" b="1" kern="0" dirty="0" err="1"/>
              <a:t>WiFi</a:t>
            </a:r>
            <a:r>
              <a:rPr sz="2600" b="1" kern="0" dirty="0"/>
              <a:t> </a:t>
            </a:r>
            <a:r>
              <a:rPr sz="26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t>Desde otro dispositivo en la red </a:t>
            </a:r>
            <a:r>
              <a:rPr lang="es-ES" kern="0" dirty="0" err="1"/>
              <a:t>WiFi</a:t>
            </a:r>
            <a:r>
              <a:rPr lang="es-ES" kern="0" dirty="0"/>
              <a:t> (p. ej., un móvil) conéctate al AP Shelly</a:t>
            </a:r>
          </a:p>
          <a:p>
            <a:pPr marL="457200" lvl="1" indent="0" eaLnBrk="1" fontAlgn="auto" hangingPunct="1">
              <a:lnSpc>
                <a:spcPct val="100000"/>
              </a:lnSpc>
              <a:spcBef>
                <a:spcPts val="0"/>
              </a:spcBef>
              <a:spcAft>
                <a:spcPts val="0"/>
              </a:spcAft>
              <a:buNone/>
              <a:defRPr/>
            </a:pPr>
            <a:r>
              <a:rPr lang="es-ES" kern="0" dirty="0">
                <a:latin typeface="Wingdings" pitchFamily="2"/>
              </a:rPr>
              <a:t> </a:t>
            </a:r>
            <a:r>
              <a:rPr lang="es-ES" kern="0" dirty="0"/>
              <a:t> Escanear las redes </a:t>
            </a:r>
            <a:r>
              <a:rPr lang="es-ES" kern="0" dirty="0" err="1"/>
              <a:t>WiFi</a:t>
            </a:r>
            <a:r>
              <a:rPr lang="es-ES" kern="0" dirty="0"/>
              <a:t> y conectar al </a:t>
            </a:r>
            <a:r>
              <a:rPr lang="es-ES" b="1" kern="0" dirty="0">
                <a:solidFill>
                  <a:srgbClr val="0070C0"/>
                </a:solidFill>
              </a:rPr>
              <a:t>SSID shellybutton1-&lt;</a:t>
            </a:r>
            <a:r>
              <a:rPr lang="es-ES" b="1" kern="0" dirty="0" err="1">
                <a:solidFill>
                  <a:srgbClr val="0070C0"/>
                </a:solidFill>
              </a:rPr>
              <a:t>dir</a:t>
            </a:r>
            <a:r>
              <a:rPr lang="es-ES" b="1" kern="0" dirty="0">
                <a:solidFill>
                  <a:srgbClr val="0070C0"/>
                </a:solidFill>
              </a:rPr>
              <a:t> MAC&gt;</a:t>
            </a:r>
          </a:p>
          <a:p>
            <a:pPr lvl="1" eaLnBrk="1" fontAlgn="auto" hangingPunct="1">
              <a:lnSpc>
                <a:spcPct val="100000"/>
              </a:lnSpc>
              <a:spcBef>
                <a:spcPts val="0"/>
              </a:spcBef>
              <a:spcAft>
                <a:spcPts val="0"/>
              </a:spcAft>
              <a:buFont typeface="Arial" pitchFamily="34"/>
              <a:buChar char="•"/>
              <a:defRPr/>
            </a:pPr>
            <a:r>
              <a:rPr lang="es-ES" kern="0" dirty="0"/>
              <a:t>Abrir un navegador y escribir la URL </a:t>
            </a:r>
            <a:r>
              <a:rPr lang="es-ES" kern="0" dirty="0">
                <a:solidFill>
                  <a:srgbClr val="0070C0"/>
                </a:solidFill>
                <a:hlinkClick r:id="rId2"/>
              </a:rPr>
              <a:t>http://192.168.33.1</a:t>
            </a:r>
            <a:endParaRPr lang="es-ES"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lvl="2" eaLnBrk="1" fontAlgn="auto" hangingPunct="1">
              <a:lnSpc>
                <a:spcPct val="100000"/>
              </a:lnSpc>
              <a:spcBef>
                <a:spcPts val="0"/>
              </a:spcBef>
              <a:spcAft>
                <a:spcPts val="0"/>
              </a:spcAft>
              <a:buFont typeface="Arial" pitchFamily="34"/>
              <a:buChar char="•"/>
              <a:defRPr/>
            </a:pPr>
            <a:endParaRPr lang="es-ES" b="1" kern="0" dirty="0">
              <a:solidFill>
                <a:srgbClr val="0070C0"/>
              </a:solidFill>
            </a:endParaRPr>
          </a:p>
          <a:p>
            <a:pPr marL="914400" lvl="2"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695614778"/>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92500" lnSpcReduction="1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Acceder a http://</a:t>
            </a:r>
            <a:r>
              <a:rPr lang="es-ES" sz="2800" kern="0" dirty="0">
                <a:solidFill>
                  <a:schemeClr val="tx1"/>
                </a:solidFill>
                <a:sym typeface="Wingdings" panose="05000000000000000000" pitchFamily="2" charset="2"/>
              </a:rPr>
              <a:t>&lt;</a:t>
            </a:r>
            <a:r>
              <a:rPr lang="es-ES" sz="2800" kern="0" dirty="0" err="1">
                <a:solidFill>
                  <a:schemeClr val="tx1"/>
                </a:solidFill>
                <a:sym typeface="Wingdings" panose="05000000000000000000" pitchFamily="2" charset="2"/>
              </a:rPr>
              <a:t>ip_estática</a:t>
            </a:r>
            <a:r>
              <a:rPr lang="es-ES" sz="2800" kern="0" dirty="0">
                <a:solidFill>
                  <a:schemeClr val="tx1"/>
                </a:solidFill>
                <a:sym typeface="Wingdings" panose="05000000000000000000" pitchFamily="2" charset="2"/>
              </a:rPr>
              <a:t>&gt; a través de un navegador</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a la última versión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endParaRPr lang="es-ES" sz="2400" kern="0" dirty="0">
              <a:solidFill>
                <a:srgbClr val="002060"/>
              </a:solidFill>
            </a:endParaRPr>
          </a:p>
          <a:p>
            <a:pPr lvl="1" eaLnBrk="1" fontAlgn="auto" hangingPunct="1">
              <a:lnSpc>
                <a:spcPct val="100000"/>
              </a:lnSpc>
              <a:spcBef>
                <a:spcPts val="0"/>
              </a:spcBef>
              <a:spcAft>
                <a:spcPts val="0"/>
              </a:spcAft>
              <a:buFont typeface="Arial" pitchFamily="34"/>
              <a:buChar char="•"/>
              <a:defRPr/>
            </a:pPr>
            <a:endParaRPr b="1" kern="0" dirty="0">
              <a:solidFill>
                <a:srgbClr val="0070C0"/>
              </a:solidFill>
            </a:endParaRPr>
          </a:p>
          <a:p>
            <a:pPr eaLnBrk="1" fontAlgn="auto" hangingPunct="1">
              <a:lnSpc>
                <a:spcPct val="100000"/>
              </a:lnSpc>
              <a:spcBef>
                <a:spcPts val="0"/>
              </a:spcBef>
              <a:spcAft>
                <a:spcPts val="0"/>
              </a:spcAft>
              <a:defRPr/>
            </a:pPr>
            <a:r>
              <a:rPr lang="es-ES" b="1" kern="0" dirty="0" err="1">
                <a:solidFill>
                  <a:schemeClr val="tx1"/>
                </a:solidFill>
              </a:rPr>
              <a:t>Settings</a:t>
            </a:r>
            <a:r>
              <a:rPr lang="es-ES" b="1" kern="0" dirty="0">
                <a:solidFill>
                  <a:schemeClr val="tx1"/>
                </a:solidFill>
              </a:rPr>
              <a:t> </a:t>
            </a:r>
            <a:r>
              <a:rPr lang="es-ES" b="1" kern="0" dirty="0">
                <a:solidFill>
                  <a:schemeClr val="tx1"/>
                </a:solidFill>
                <a:sym typeface="Wingdings" panose="05000000000000000000" pitchFamily="2" charset="2"/>
              </a:rPr>
              <a:t></a:t>
            </a:r>
            <a:r>
              <a:rPr lang="es-ES" b="1" kern="0" dirty="0">
                <a:solidFill>
                  <a:schemeClr val="tx1"/>
                </a:solidFill>
              </a:rPr>
              <a:t> </a:t>
            </a:r>
            <a:r>
              <a:rPr lang="es-ES" b="1" kern="0" dirty="0" err="1">
                <a:solidFill>
                  <a:schemeClr val="tx1"/>
                </a:solidFill>
              </a:rPr>
              <a:t>Device</a:t>
            </a:r>
            <a:r>
              <a:rPr lang="es-ES" b="1" kern="0" dirty="0">
                <a:solidFill>
                  <a:schemeClr val="tx1"/>
                </a:solidFill>
              </a:rPr>
              <a:t> </a:t>
            </a:r>
            <a:r>
              <a:rPr lang="es-ES" b="1" kern="0" dirty="0" err="1">
                <a:solidFill>
                  <a:schemeClr val="tx1"/>
                </a:solidFill>
              </a:rPr>
              <a:t>Info</a:t>
            </a:r>
            <a:r>
              <a:rPr lang="es-ES" b="1" kern="0" dirty="0">
                <a:solidFill>
                  <a:schemeClr val="tx1"/>
                </a:solidFill>
              </a:rPr>
              <a:t>:</a:t>
            </a:r>
          </a:p>
          <a:p>
            <a:pPr lvl="1" eaLnBrk="1" fontAlgn="auto" hangingPunct="1">
              <a:lnSpc>
                <a:spcPct val="100000"/>
              </a:lnSpc>
              <a:spcBef>
                <a:spcPts val="0"/>
              </a:spcBef>
              <a:spcAft>
                <a:spcPts val="0"/>
              </a:spcAft>
              <a:defRPr/>
            </a:pPr>
            <a:r>
              <a:rPr lang="es-ES" sz="2800" kern="0" dirty="0">
                <a:solidFill>
                  <a:schemeClr val="tx1"/>
                </a:solidFill>
              </a:rPr>
              <a:t>Comprobar la información de la conexión </a:t>
            </a:r>
            <a:r>
              <a:rPr lang="es-ES" sz="2800" kern="0" dirty="0" err="1">
                <a:solidFill>
                  <a:schemeClr val="tx1"/>
                </a:solidFill>
              </a:rPr>
              <a:t>WiFi</a:t>
            </a:r>
            <a:endParaRPr lang="es-ES" sz="2800" kern="0" dirty="0">
              <a:solidFill>
                <a:schemeClr val="tx1"/>
              </a:solidFill>
            </a:endParaRPr>
          </a:p>
          <a:p>
            <a:pPr lvl="1" eaLnBrk="1" fontAlgn="auto" hangingPunct="1">
              <a:lnSpc>
                <a:spcPct val="100000"/>
              </a:lnSpc>
              <a:spcBef>
                <a:spcPts val="0"/>
              </a:spcBef>
              <a:spcAft>
                <a:spcPts val="0"/>
              </a:spcAft>
              <a:defRPr/>
            </a:pPr>
            <a:r>
              <a:rPr lang="es-ES" sz="2800" kern="0" dirty="0">
                <a:solidFill>
                  <a:schemeClr val="tx1"/>
                </a:solidFill>
              </a:rPr>
              <a:t>Copiar </a:t>
            </a:r>
            <a:r>
              <a:rPr lang="es-ES" sz="2800" b="1" kern="0" dirty="0" err="1">
                <a:solidFill>
                  <a:srgbClr val="0070C0"/>
                </a:solidFill>
              </a:rPr>
              <a:t>Device</a:t>
            </a:r>
            <a:r>
              <a:rPr lang="es-ES" sz="2800" b="1" kern="0" dirty="0">
                <a:solidFill>
                  <a:srgbClr val="0070C0"/>
                </a:solidFill>
              </a:rPr>
              <a:t> ID </a:t>
            </a:r>
            <a:r>
              <a:rPr lang="es-ES" sz="2800" kern="0" dirty="0">
                <a:solidFill>
                  <a:schemeClr val="tx1"/>
                </a:solidFill>
              </a:rPr>
              <a:t>(lo necesitaremos en Home </a:t>
            </a:r>
            <a:r>
              <a:rPr lang="es-ES" sz="2800" kern="0" dirty="0" err="1">
                <a:solidFill>
                  <a:schemeClr val="tx1"/>
                </a:solidFill>
              </a:rPr>
              <a:t>Assistant</a:t>
            </a:r>
            <a:r>
              <a:rPr lang="es-ES" sz="2800" kern="0" dirty="0">
                <a:solidFill>
                  <a:schemeClr val="tx1"/>
                </a:solidFill>
              </a:rPr>
              <a:t>)</a:t>
            </a:r>
            <a:endParaRPr lang="es-ES" kern="0" dirty="0">
              <a:solidFill>
                <a:schemeClr val="tx1"/>
              </a:solidFill>
            </a:endParaRPr>
          </a:p>
          <a:p>
            <a:pPr marL="457200" lvl="1"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869031719"/>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lnSpcReduction="10000"/>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a:t>
            </a:r>
            <a:r>
              <a:rPr b="1" kern="0" dirty="0" err="1"/>
              <a:t>button</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b="1" dirty="0">
                <a:solidFill>
                  <a:srgbClr val="0070C0"/>
                </a:solidFill>
                <a:latin typeface="Aptos" panose="020B0004020202020204" pitchFamily="34" charset="0"/>
                <a:sym typeface="Wingdings" panose="05000000000000000000" pitchFamily="2" charset="2"/>
              </a:rPr>
              <a:t>Método 1: </a:t>
            </a:r>
          </a:p>
          <a:p>
            <a:pPr lvl="2" eaLnBrk="1" hangingPunct="1">
              <a:lnSpc>
                <a:spcPct val="100000"/>
              </a:lnSpc>
            </a:pPr>
            <a:r>
              <a:rPr lang="es-ES" altLang="en-US" sz="2400" dirty="0">
                <a:solidFill>
                  <a:schemeClr val="tx1"/>
                </a:solidFill>
                <a:latin typeface="Aptos" panose="020B0004020202020204" pitchFamily="34" charset="0"/>
                <a:sym typeface="Wingdings" panose="05000000000000000000" pitchFamily="2" charset="2"/>
              </a:rPr>
              <a:t>Comprobar que Home </a:t>
            </a:r>
            <a:r>
              <a:rPr lang="es-ES" altLang="en-US" sz="2400" dirty="0" err="1">
                <a:solidFill>
                  <a:schemeClr val="tx1"/>
                </a:solidFill>
                <a:latin typeface="Aptos" panose="020B0004020202020204" pitchFamily="34" charset="0"/>
                <a:sym typeface="Wingdings" panose="05000000000000000000" pitchFamily="2" charset="2"/>
              </a:rPr>
              <a:t>Assistant</a:t>
            </a:r>
            <a:r>
              <a:rPr lang="es-ES" altLang="en-US" sz="2400" dirty="0">
                <a:solidFill>
                  <a:schemeClr val="tx1"/>
                </a:solidFill>
                <a:latin typeface="Aptos" panose="020B0004020202020204" pitchFamily="34" charset="0"/>
                <a:sym typeface="Wingdings" panose="05000000000000000000" pitchFamily="2" charset="2"/>
              </a:rPr>
              <a:t> detecte  el </a:t>
            </a:r>
            <a:r>
              <a:rPr lang="es-ES" altLang="en-US" sz="2400" dirty="0" err="1">
                <a:solidFill>
                  <a:schemeClr val="tx1"/>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a:t>
            </a:r>
            <a:r>
              <a:rPr lang="es-ES" altLang="en-US" sz="2400" dirty="0" err="1">
                <a:solidFill>
                  <a:schemeClr val="tx1"/>
                </a:solidFill>
                <a:latin typeface="Aptos" panose="020B0004020202020204" pitchFamily="34" charset="0"/>
                <a:sym typeface="Wingdings" panose="05000000000000000000" pitchFamily="2" charset="2"/>
              </a:rPr>
              <a:t>button</a:t>
            </a:r>
            <a:r>
              <a:rPr lang="es-ES" altLang="en-US" sz="2400" dirty="0">
                <a:solidFill>
                  <a:schemeClr val="tx1"/>
                </a:solidFill>
                <a:latin typeface="Aptos" panose="020B0004020202020204" pitchFamily="34" charset="0"/>
                <a:sym typeface="Wingdings" panose="05000000000000000000" pitchFamily="2" charset="2"/>
              </a:rPr>
              <a:t> 1 de forma automática (</a:t>
            </a:r>
            <a:r>
              <a:rPr lang="es-ES" altLang="en-US" sz="2400" b="1" dirty="0">
                <a:solidFill>
                  <a:schemeClr val="tx1"/>
                </a:solidFill>
                <a:latin typeface="Aptos" panose="020B0004020202020204" pitchFamily="34" charset="0"/>
                <a:sym typeface="Wingdings" panose="05000000000000000000" pitchFamily="2" charset="2"/>
              </a:rPr>
              <a:t>notificaciones</a:t>
            </a:r>
            <a:r>
              <a:rPr lang="es-ES" altLang="en-US" sz="2400" dirty="0">
                <a:solidFill>
                  <a:schemeClr val="tx1"/>
                </a:solidFill>
                <a:latin typeface="Aptos" panose="020B0004020202020204" pitchFamily="34" charset="0"/>
                <a:sym typeface="Wingdings" panose="05000000000000000000" pitchFamily="2" charset="2"/>
              </a:rPr>
              <a:t> o </a:t>
            </a:r>
            <a:r>
              <a:rPr lang="es-ES" altLang="en-US" sz="2400" b="1" dirty="0" err="1">
                <a:solidFill>
                  <a:srgbClr val="0070C0"/>
                </a:solidFill>
                <a:sym typeface="Wingdings" panose="05000000000000000000" pitchFamily="2" charset="2"/>
              </a:rPr>
              <a:t>Integrations</a:t>
            </a:r>
            <a:r>
              <a:rPr lang="es-ES" altLang="en-US" sz="2400" dirty="0">
                <a:solidFill>
                  <a:schemeClr val="tx1"/>
                </a:solidFill>
                <a:latin typeface="Aptos" panose="020B0004020202020204" pitchFamily="34" charset="0"/>
                <a:sym typeface="Wingdings" panose="05000000000000000000" pitchFamily="2" charset="2"/>
              </a:rPr>
              <a:t>  </a:t>
            </a:r>
            <a:r>
              <a:rPr lang="es-ES" altLang="en-US" sz="2400" b="1" dirty="0">
                <a:solidFill>
                  <a:srgbClr val="0070C0"/>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solidFill>
                  <a:srgbClr val="0070C0"/>
                </a:solidFill>
                <a:latin typeface="Aptos" panose="020B0004020202020204" pitchFamily="34" charset="0"/>
                <a:sym typeface="Wingdings" panose="05000000000000000000" pitchFamily="2" charset="2"/>
              </a:rPr>
              <a:t>Método 2: </a:t>
            </a:r>
          </a:p>
          <a:p>
            <a:pPr lvl="2" eaLnBrk="1" fontAlgn="auto" hangingPunct="1">
              <a:lnSpc>
                <a:spcPct val="100000"/>
              </a:lnSpc>
              <a:spcBef>
                <a:spcPts val="0"/>
              </a:spcBef>
              <a:spcAft>
                <a:spcPts val="0"/>
              </a:spcAft>
              <a:defRPr/>
            </a:pPr>
            <a:r>
              <a:rPr lang="es-ES" altLang="en-US" sz="2400" dirty="0">
                <a:solidFill>
                  <a:schemeClr val="tx1"/>
                </a:solidFill>
                <a:sym typeface="Wingdings" panose="05000000000000000000" pitchFamily="2" charset="2"/>
              </a:rPr>
              <a:t>Buscar “</a:t>
            </a:r>
            <a:r>
              <a:rPr lang="es-ES" altLang="en-US" sz="2400" dirty="0" err="1">
                <a:solidFill>
                  <a:schemeClr val="tx1"/>
                </a:solidFill>
                <a:sym typeface="Wingdings" panose="05000000000000000000" pitchFamily="2" charset="2"/>
              </a:rPr>
              <a:t>Device</a:t>
            </a:r>
            <a:r>
              <a:rPr lang="es-ES" altLang="en-US" sz="2400" dirty="0">
                <a:solidFill>
                  <a:schemeClr val="tx1"/>
                </a:solidFill>
                <a:sym typeface="Wingdings" panose="05000000000000000000" pitchFamily="2" charset="2"/>
              </a:rPr>
              <a:t> ID” en </a:t>
            </a:r>
            <a:r>
              <a:rPr lang="es-ES" altLang="en-US" sz="2400" b="1" dirty="0" err="1">
                <a:solidFill>
                  <a:srgbClr val="0070C0"/>
                </a:solidFill>
                <a:sym typeface="Wingdings" panose="05000000000000000000" pitchFamily="2" charset="2"/>
              </a:rPr>
              <a:t>Devices</a:t>
            </a:r>
            <a:endParaRPr lang="es-ES" altLang="en-US" sz="24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a:latin typeface="Aptos" panose="020B0004020202020204" pitchFamily="34" charset="0"/>
              </a:rPr>
              <a:t>Añadir tarjeta “</a:t>
            </a:r>
            <a:r>
              <a:rPr lang="es-ES" altLang="en-US" sz="2800" b="1" dirty="0" err="1">
                <a:solidFill>
                  <a:srgbClr val="0070C0"/>
                </a:solidFill>
                <a:latin typeface="Aptos" panose="020B0004020202020204" pitchFamily="34" charset="0"/>
              </a:rPr>
              <a:t>Entities</a:t>
            </a:r>
            <a:r>
              <a:rPr lang="es-ES" altLang="en-US" sz="2800" dirty="0">
                <a:latin typeface="Aptos" panose="020B0004020202020204" pitchFamily="34" charset="0"/>
              </a:rPr>
              <a:t>” y visualizar sus entidades (actualmente, solo el nivel de batería)</a:t>
            </a: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31434912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DC0EE5D7-7D07-C88E-4D74-CCA82BBFF2E1}"/>
              </a:ext>
            </a:extLst>
          </p:cNvPr>
          <p:cNvSpPr txBox="1"/>
          <p:nvPr/>
        </p:nvSpPr>
        <p:spPr>
          <a:xfrm>
            <a:off x="6816834" y="1931988"/>
            <a:ext cx="5114440" cy="2862322"/>
          </a:xfrm>
          <a:prstGeom prst="rect">
            <a:avLst/>
          </a:prstGeom>
          <a:noFill/>
        </p:spPr>
        <p:txBody>
          <a:bodyPr wrap="square">
            <a:spAutoFit/>
          </a:bodyPr>
          <a:lstStyle/>
          <a:p>
            <a:r>
              <a:rPr lang="es-ES" b="1" u="sng" dirty="0"/>
              <a:t>Funcionalidades principales:</a:t>
            </a:r>
          </a:p>
          <a:p>
            <a:pPr marL="342900" indent="-342900">
              <a:buAutoNum type="arabicParenR"/>
            </a:pPr>
            <a:r>
              <a:rPr lang="es-ES" b="1" dirty="0"/>
              <a:t>Recibir y procesar eventos, </a:t>
            </a:r>
            <a:r>
              <a:rPr lang="es-ES" dirty="0"/>
              <a:t>lo que incluye mensajes de sensores conectados a HA.</a:t>
            </a:r>
          </a:p>
          <a:p>
            <a:pPr marL="342900" indent="-342900">
              <a:buAutoNum type="arabicParenR"/>
            </a:pPr>
            <a:r>
              <a:rPr lang="es-ES" b="1" dirty="0"/>
              <a:t>Controlar dispositivos y enviar eventos a otros dispositivos</a:t>
            </a:r>
            <a:r>
              <a:rPr lang="es-ES" dirty="0"/>
              <a:t>, como notificaciones o actualizaciones de estado.</a:t>
            </a:r>
          </a:p>
          <a:p>
            <a:pPr marL="342900" indent="-342900">
              <a:buAutoNum type="arabicParenR"/>
            </a:pPr>
            <a:r>
              <a:rPr lang="es-ES" b="1" dirty="0"/>
              <a:t>Proporcionar una interfaz centralizada </a:t>
            </a:r>
            <a:r>
              <a:rPr lang="es-ES" dirty="0"/>
              <a:t>y una visión general de todo lo conectado a HA con una interfaz de usuario accesible desde la web.</a:t>
            </a:r>
          </a:p>
        </p:txBody>
      </p:sp>
      <p:pic>
        <p:nvPicPr>
          <p:cNvPr id="2050" name="Picture 2" descr="The HA landscape">
            <a:extLst>
              <a:ext uri="{FF2B5EF4-FFF2-40B4-BE49-F238E27FC236}">
                <a16:creationId xmlns:a16="http://schemas.microsoft.com/office/drawing/2014/main" id="{5AC27DB1-8654-A05C-7C15-766B76EF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05" y="1654175"/>
            <a:ext cx="61531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987399"/>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mj-lt"/>
              <a:buAutoNum type="arabicPeriod" startAt="3"/>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mj-lt"/>
              <a:buAutoNum type="arabicPeriod" startAt="3"/>
              <a:defRPr/>
            </a:pPr>
            <a:r>
              <a:rPr lang="es-ES" sz="2800" kern="0" dirty="0"/>
              <a:t>Pulsar el botón </a:t>
            </a:r>
          </a:p>
          <a:p>
            <a:pPr marL="1028700" lvl="1" indent="-571500" eaLnBrk="1" fontAlgn="auto" hangingPunct="1">
              <a:lnSpc>
                <a:spcPct val="100000"/>
              </a:lnSpc>
              <a:spcBef>
                <a:spcPts val="0"/>
              </a:spcBef>
              <a:spcAft>
                <a:spcPts val="0"/>
              </a:spcAft>
              <a:buFont typeface="+mj-lt"/>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6" name="CuadroTexto 8">
            <a:extLst>
              <a:ext uri="{FF2B5EF4-FFF2-40B4-BE49-F238E27FC236}">
                <a16:creationId xmlns:a16="http://schemas.microsoft.com/office/drawing/2014/main" id="{2A2C30CA-2526-564A-0848-9B4B539F2AF1}"/>
              </a:ext>
            </a:extLst>
          </p:cNvPr>
          <p:cNvSpPr txBox="1"/>
          <p:nvPr/>
        </p:nvSpPr>
        <p:spPr>
          <a:xfrm>
            <a:off x="1165225" y="3499644"/>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
        <p:nvSpPr>
          <p:cNvPr id="9" name="CuadroTexto 6">
            <a:extLst>
              <a:ext uri="{FF2B5EF4-FFF2-40B4-BE49-F238E27FC236}">
                <a16:creationId xmlns:a16="http://schemas.microsoft.com/office/drawing/2014/main" id="{89396458-CA04-F9F3-3512-0BABEB46235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10" name="CuadroTexto 6">
            <a:extLst>
              <a:ext uri="{FF2B5EF4-FFF2-40B4-BE49-F238E27FC236}">
                <a16:creationId xmlns:a16="http://schemas.microsoft.com/office/drawing/2014/main" id="{235FFE81-7630-6E4E-A0D3-20F2DCD9E11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1248812893"/>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helly DUO-RGBW - smart bulb">
            <a:extLst>
              <a:ext uri="{FF2B5EF4-FFF2-40B4-BE49-F238E27FC236}">
                <a16:creationId xmlns:a16="http://schemas.microsoft.com/office/drawing/2014/main" id="{E5A34C9A-3D0B-6917-3C8B-059E84C9C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292" y="503387"/>
            <a:ext cx="4502307" cy="581400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4711700" y="1393825"/>
            <a:ext cx="4927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solidFill>
                  <a:schemeClr val="bg1"/>
                </a:solidFill>
                <a:latin typeface="+mj-lt"/>
              </a:rPr>
              <a:t>Actuador</a:t>
            </a:r>
            <a:r>
              <a:rPr sz="2400" b="1" kern="0" dirty="0">
                <a:solidFill>
                  <a:schemeClr val="bg1"/>
                </a:solidFill>
                <a:latin typeface="+mj-lt"/>
              </a:rPr>
              <a:t> Shelly </a:t>
            </a:r>
            <a:r>
              <a:rPr sz="2400" b="1" kern="0" dirty="0" err="1">
                <a:solidFill>
                  <a:schemeClr val="bg1"/>
                </a:solidFill>
                <a:latin typeface="+mj-lt"/>
              </a:rPr>
              <a:t>Duo</a:t>
            </a:r>
            <a:r>
              <a:rPr sz="2400" b="1" kern="0" dirty="0">
                <a:solidFill>
                  <a:schemeClr val="bg1"/>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operativa: -20ºC a + 40ºC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Consumo de energía del dispositivo: &lt;1,5 W (apagado)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Encendido / apagado inteligente: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La salida/puesta del sol: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Programación semanal: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Toda la vida: 30.000 horas</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Arial" pitchFamily="34"/>
                <a:cs typeface="Arial" pitchFamily="34"/>
              </a:rPr>
              <a:t>WiFi</a:t>
            </a:r>
            <a:r>
              <a:rPr lang="es-ES" sz="1800" kern="0" dirty="0">
                <a:solidFill>
                  <a:srgbClr val="333333"/>
                </a:solidFill>
                <a:latin typeface="Arial" pitchFamily="34"/>
                <a:cs typeface="Arial" pitchFamily="34"/>
              </a:rPr>
              <a:t> 802.11b/g/n</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Frecuencia de radio: 2.4 GHz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Potencia de la señal de radio: 1 </a:t>
            </a:r>
            <a:r>
              <a:rPr lang="es-ES" sz="1800" kern="0" dirty="0" err="1">
                <a:solidFill>
                  <a:srgbClr val="333333"/>
                </a:solidFill>
                <a:latin typeface="Arial" pitchFamily="34"/>
                <a:cs typeface="Arial" pitchFamily="34"/>
              </a:rPr>
              <a:t>mW</a:t>
            </a:r>
            <a:endParaRPr lang="es-ES" sz="1800" kern="0" dirty="0">
              <a:solidFill>
                <a:srgbClr val="333333"/>
              </a:solidFill>
              <a:latin typeface="Arial" pitchFamily="34"/>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Alcance: 50 m exterior/30 m interior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Tamaño: 60 mm x 122 mm</a:t>
            </a: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
        <p:nvSpPr>
          <p:cNvPr id="11" name="Marcador de contenido 2">
            <a:extLst>
              <a:ext uri="{FF2B5EF4-FFF2-40B4-BE49-F238E27FC236}">
                <a16:creationId xmlns:a16="http://schemas.microsoft.com/office/drawing/2014/main" id="{831B08BE-C0D5-B2B0-3CBE-926D275E71FB}"/>
              </a:ext>
            </a:extLst>
          </p:cNvPr>
          <p:cNvSpPr txBox="1">
            <a:spLocks/>
          </p:cNvSpPr>
          <p:nvPr/>
        </p:nvSpPr>
        <p:spPr bwMode="auto">
          <a:xfrm>
            <a:off x="279400" y="1393825"/>
            <a:ext cx="4927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fontAlgn="auto" hangingPunct="1">
              <a:lnSpc>
                <a:spcPct val="120000"/>
              </a:lnSpc>
              <a:spcBef>
                <a:spcPts val="0"/>
              </a:spcBef>
              <a:spcAft>
                <a:spcPts val="0"/>
              </a:spcAft>
              <a:buFont typeface="Arial" pitchFamily="34"/>
              <a:buChar char="•"/>
              <a:defRPr/>
            </a:pPr>
            <a:r>
              <a:rPr lang="es-ES" sz="2400" kern="0" dirty="0">
                <a:latin typeface="+mj-lt"/>
              </a:rPr>
              <a:t>Actuador</a:t>
            </a:r>
            <a:r>
              <a:rPr lang="es-ES" sz="2400" b="1" kern="0" dirty="0">
                <a:latin typeface="+mj-lt"/>
              </a:rPr>
              <a:t> </a:t>
            </a:r>
            <a:r>
              <a:rPr lang="es-ES" sz="2400" b="1" kern="0" dirty="0">
                <a:solidFill>
                  <a:srgbClr val="0070C0"/>
                </a:solidFill>
                <a:latin typeface="+mj-lt"/>
              </a:rPr>
              <a:t>Shelly </a:t>
            </a:r>
            <a:r>
              <a:rPr lang="es-ES" sz="2400" b="1" kern="0" dirty="0" err="1">
                <a:solidFill>
                  <a:srgbClr val="0070C0"/>
                </a:solidFill>
                <a:latin typeface="+mj-lt"/>
              </a:rPr>
              <a:t>Duo</a:t>
            </a:r>
            <a:r>
              <a:rPr lang="es-ES" sz="2400" b="1" kern="0" dirty="0">
                <a:solidFill>
                  <a:srgbClr val="0070C0"/>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Potencia nominal: 9W (</a:t>
            </a:r>
            <a:r>
              <a:rPr lang="es-ES" sz="2000" b="1" kern="0" dirty="0">
                <a:solidFill>
                  <a:srgbClr val="333333"/>
                </a:solidFill>
                <a:latin typeface="+mj-lt"/>
                <a:cs typeface="Arial" pitchFamily="34"/>
              </a:rPr>
              <a:t>RGB</a:t>
            </a:r>
            <a:r>
              <a:rPr lang="es-ES" sz="2000" kern="0" dirty="0">
                <a:solidFill>
                  <a:srgbClr val="333333"/>
                </a:solidFill>
                <a:latin typeface="+mj-lt"/>
                <a:cs typeface="Arial" pitchFamily="34"/>
              </a:rPr>
              <a:t> </a:t>
            </a:r>
            <a:r>
              <a:rPr lang="es-ES" sz="2000" b="1" kern="0" dirty="0">
                <a:solidFill>
                  <a:srgbClr val="333333"/>
                </a:solidFill>
                <a:latin typeface="+mj-lt"/>
                <a:cs typeface="Arial" pitchFamily="34"/>
              </a:rPr>
              <a:t>blanco)</a:t>
            </a:r>
            <a:endParaRPr lang="es-ES" sz="2000" kern="0" dirty="0">
              <a:solidFill>
                <a:srgbClr val="333333"/>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Enchufe: E27</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AC: 110-230 V ± 10%, 50/60 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DC: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Medida de potencia: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Atenuación: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Ángulo de haz:  190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Brillo: RGB + W: 800 LM</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Cambio de color (</a:t>
            </a:r>
            <a:r>
              <a:rPr lang="es-ES" sz="1800" kern="0" dirty="0" err="1">
                <a:solidFill>
                  <a:srgbClr val="333333"/>
                </a:solidFill>
                <a:latin typeface="Arial" pitchFamily="34"/>
                <a:cs typeface="Arial" pitchFamily="34"/>
              </a:rPr>
              <a:t>dimmer</a:t>
            </a:r>
            <a:r>
              <a:rPr lang="es-ES" sz="1800" kern="0" dirty="0">
                <a:solidFill>
                  <a:srgbClr val="333333"/>
                </a:solidFill>
                <a:latin typeface="Arial" pitchFamily="34"/>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del color: RGB + blanco natural (4000K)</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Clase de protección:  IP20</a:t>
            </a:r>
          </a:p>
          <a:p>
            <a:pPr marL="742950" lvl="1" indent="-285750" eaLnBrk="1" fontAlgn="auto" hangingPunct="1">
              <a:lnSpc>
                <a:spcPct val="120000"/>
              </a:lnSpc>
              <a:spcBef>
                <a:spcPts val="0"/>
              </a:spcBef>
              <a:spcAft>
                <a:spcPts val="0"/>
              </a:spcAft>
              <a:buFont typeface="Arial" pitchFamily="34"/>
              <a:buChar char="•"/>
              <a:defRPr/>
            </a:pPr>
            <a:endParaRPr lang="es-ES" sz="12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635248562"/>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p>
          <a:p>
            <a:pPr marL="971550" lvl="1" indent="-514350" eaLnBrk="1" fontAlgn="auto" hangingPunct="1">
              <a:lnSpc>
                <a:spcPct val="120000"/>
              </a:lnSpc>
              <a:spcBef>
                <a:spcPts val="0"/>
              </a:spcBef>
              <a:spcAft>
                <a:spcPts val="0"/>
              </a:spcAft>
              <a:buFont typeface="Aptos Display"/>
              <a:buAutoNum type="arabicPeriod"/>
              <a:defRPr/>
            </a:pPr>
            <a:r>
              <a:rPr kern="0" dirty="0"/>
              <a:t>Descargar la aplicación "</a:t>
            </a:r>
            <a:r>
              <a:rPr b="1" kern="0" dirty="0">
                <a:solidFill>
                  <a:srgbClr val="0070C0"/>
                </a:solidFill>
              </a:rPr>
              <a:t>Shelly</a:t>
            </a:r>
            <a:r>
              <a:rPr kern="0" dirty="0"/>
              <a:t>" desde </a:t>
            </a:r>
            <a:r>
              <a:rPr b="1" kern="0" dirty="0"/>
              <a:t>Google Play Store</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Desde la aplicación, escanear la red </a:t>
            </a:r>
            <a:r>
              <a:rPr kern="0" dirty="0" err="1">
                <a:solidFill>
                  <a:srgbClr val="333333"/>
                </a:solidFill>
                <a:cs typeface="Arial" pitchFamily="34"/>
              </a:rPr>
              <a:t>WiFi</a:t>
            </a:r>
            <a:r>
              <a:rPr kern="0" dirty="0">
                <a:solidFill>
                  <a:srgbClr val="333333"/>
                </a:solidFill>
                <a:cs typeface="Arial" pitchFamily="34"/>
              </a:rPr>
              <a:t>, y añadir dispositivo</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Conectividad </a:t>
            </a:r>
            <a:r>
              <a:rPr kern="0" dirty="0" err="1">
                <a:solidFill>
                  <a:srgbClr val="333333"/>
                </a:solidFill>
                <a:cs typeface="Arial" pitchFamily="34"/>
              </a:rPr>
              <a:t>WiFi</a:t>
            </a:r>
            <a:r>
              <a:rPr kern="0" dirty="0">
                <a:solidFill>
                  <a:srgbClr val="333333"/>
                </a:solidFill>
                <a:cs typeface="Arial" pitchFamily="34"/>
              </a:rPr>
              <a:t> </a:t>
            </a:r>
            <a:r>
              <a:rPr lang="es-ES" kern="0" dirty="0">
                <a:solidFill>
                  <a:srgbClr val="333333"/>
                </a:solidFill>
                <a:cs typeface="Arial" pitchFamily="34"/>
                <a:sym typeface="Wingdings" panose="05000000000000000000" pitchFamily="2" charset="2"/>
              </a:rPr>
              <a:t> </a:t>
            </a:r>
            <a:r>
              <a:rPr lang="es-ES" b="1" kern="0" dirty="0" err="1">
                <a:solidFill>
                  <a:srgbClr val="0070C0"/>
                </a:solidFill>
                <a:cs typeface="Arial" pitchFamily="34"/>
                <a:sym typeface="Wingdings" panose="05000000000000000000" pitchFamily="2" charset="2"/>
              </a:rPr>
              <a:t>Enable</a:t>
            </a:r>
            <a:r>
              <a:rPr lang="es-ES" b="1" kern="0" dirty="0">
                <a:solidFill>
                  <a:srgbClr val="0070C0"/>
                </a:solidFill>
                <a:cs typeface="Arial" pitchFamily="34"/>
                <a:sym typeface="Wingdings" panose="05000000000000000000" pitchFamily="2" charset="2"/>
              </a:rPr>
              <a:t> Access Point</a:t>
            </a:r>
            <a:r>
              <a:rPr lang="es-ES" kern="0" dirty="0">
                <a:solidFill>
                  <a:srgbClr val="333333"/>
                </a:solidFill>
                <a:cs typeface="Arial" pitchFamily="34"/>
                <a:sym typeface="Wingdings" panose="05000000000000000000" pitchFamily="2" charset="2"/>
              </a:rPr>
              <a:t>, establecer </a:t>
            </a:r>
            <a:r>
              <a:rPr lang="es-ES" b="1" kern="0" dirty="0">
                <a:solidFill>
                  <a:srgbClr val="0070C0"/>
                </a:solidFill>
              </a:rPr>
              <a:t>SSID=</a:t>
            </a:r>
            <a:r>
              <a:rPr lang="es-ES" b="1" kern="0" dirty="0" err="1">
                <a:solidFill>
                  <a:srgbClr val="0070C0"/>
                </a:solidFill>
              </a:rPr>
              <a:t>shellycolorbulb</a:t>
            </a:r>
            <a:r>
              <a:rPr lang="es-ES" b="1" kern="0" dirty="0">
                <a:solidFill>
                  <a:srgbClr val="0070C0"/>
                </a:solidFill>
              </a:rPr>
              <a:t>-&lt;</a:t>
            </a:r>
            <a:r>
              <a:rPr lang="es-ES" b="1" kern="0" dirty="0" err="1">
                <a:solidFill>
                  <a:srgbClr val="0070C0"/>
                </a:solidFill>
              </a:rPr>
              <a:t>dir</a:t>
            </a:r>
            <a:r>
              <a:rPr lang="es-ES" b="1" kern="0" dirty="0">
                <a:solidFill>
                  <a:srgbClr val="0070C0"/>
                </a:solidFill>
              </a:rPr>
              <a:t> MAC&gt; </a:t>
            </a:r>
            <a:r>
              <a:rPr lang="es-ES" b="1" kern="0" dirty="0">
                <a:solidFill>
                  <a:schemeClr val="tx1"/>
                </a:solidFill>
              </a:rPr>
              <a:t>y </a:t>
            </a:r>
            <a:r>
              <a:rPr lang="es-ES" kern="0" dirty="0" err="1">
                <a:solidFill>
                  <a:srgbClr val="333333"/>
                </a:solidFill>
                <a:cs typeface="Arial" pitchFamily="34"/>
                <a:sym typeface="Wingdings" panose="05000000000000000000" pitchFamily="2" charset="2"/>
              </a:rPr>
              <a:t>password</a:t>
            </a:r>
            <a:endParaRPr kern="0" dirty="0">
              <a:solidFill>
                <a:srgbClr val="333333"/>
              </a:solidFill>
              <a:cs typeface="Arial" pitchFamily="34"/>
            </a:endParaRP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a:t>
            </a:r>
            <a:r>
              <a:rPr b="1" kern="0" dirty="0" err="1">
                <a:solidFill>
                  <a:srgbClr val="0070C0"/>
                </a:solidFill>
              </a:rPr>
              <a:t>shellycolorbulb</a:t>
            </a:r>
            <a:r>
              <a:rPr b="1" kern="0" dirty="0">
                <a:solidFill>
                  <a:srgbClr val="0070C0"/>
                </a:solidFill>
              </a:rPr>
              <a:t>-&lt;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3"/>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09374012"/>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a:bodyPr>
          <a:lstStyle/>
          <a:p>
            <a:pPr marL="0" indent="0" eaLnBrk="1" fontAlgn="auto" hangingPunct="1">
              <a:lnSpc>
                <a:spcPct val="120000"/>
              </a:lnSpc>
              <a:spcBef>
                <a:spcPts val="0"/>
              </a:spcBef>
              <a:spcAft>
                <a:spcPts val="0"/>
              </a:spcAft>
              <a:buFont typeface="Arial" pitchFamily="34"/>
              <a:buNone/>
              <a:defRPr/>
            </a:pPr>
            <a:endParaRPr sz="2400" b="1" kern="0" dirty="0"/>
          </a:p>
          <a:p>
            <a:pPr marL="457200" indent="-457200" eaLnBrk="1" fontAlgn="auto" hangingPunct="1">
              <a:lnSpc>
                <a:spcPct val="100000"/>
              </a:lnSpc>
              <a:spcBef>
                <a:spcPts val="0"/>
              </a:spcBef>
              <a:spcAft>
                <a:spcPts val="0"/>
              </a:spcAft>
              <a:buFont typeface="+mj-lt"/>
              <a:buAutoNum type="arabicPeriod"/>
              <a:defRPr/>
            </a:pPr>
            <a:r>
              <a:rPr lang="es-ES" sz="2400" kern="0" dirty="0"/>
              <a:t>Conectar el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r>
              <a:rPr lang="es-ES" sz="2400" kern="0" dirty="0"/>
              <a:t> a</a:t>
            </a:r>
            <a:r>
              <a:rPr lang="es-ES" sz="2400" b="1" kern="0" dirty="0"/>
              <a:t> la </a:t>
            </a:r>
            <a:r>
              <a:rPr lang="es-ES" sz="2400" b="1" kern="0" dirty="0" err="1"/>
              <a:t>WiFi</a:t>
            </a:r>
            <a:r>
              <a:rPr lang="es-ES" sz="2400" b="1" kern="0" dirty="0"/>
              <a:t> </a:t>
            </a:r>
            <a:r>
              <a:rPr lang="es-ES" sz="24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78846699"/>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85000" lnSpcReduction="2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Desde cualquier dispositivo en la red </a:t>
            </a:r>
            <a:r>
              <a:rPr lang="es-ES" sz="2800" kern="0" dirty="0" err="1">
                <a:solidFill>
                  <a:schemeClr val="tx1"/>
                </a:solidFill>
              </a:rPr>
              <a:t>WiFi</a:t>
            </a:r>
            <a:r>
              <a:rPr lang="es-ES" sz="2800" kern="0" dirty="0">
                <a:solidFill>
                  <a:schemeClr val="tx1"/>
                </a:solidFill>
              </a:rPr>
              <a:t> acceder al </a:t>
            </a:r>
            <a:r>
              <a:rPr lang="es-ES" sz="2800" kern="0" dirty="0" err="1">
                <a:solidFill>
                  <a:schemeClr val="tx1"/>
                </a:solidFill>
              </a:rPr>
              <a:t>shelly</a:t>
            </a:r>
            <a:r>
              <a:rPr lang="es-ES" sz="2800" kern="0" dirty="0">
                <a:solidFill>
                  <a:schemeClr val="tx1"/>
                </a:solidFill>
              </a:rPr>
              <a:t> </a:t>
            </a:r>
            <a:r>
              <a:rPr lang="es-ES" sz="2800" kern="0" dirty="0">
                <a:solidFill>
                  <a:schemeClr val="tx1"/>
                </a:solidFill>
                <a:sym typeface="Wingdings" panose="05000000000000000000" pitchFamily="2" charset="2"/>
              </a:rPr>
              <a:t>a través de un navegador: </a:t>
            </a:r>
            <a:r>
              <a:rPr lang="es-ES" sz="2800" kern="0" dirty="0">
                <a:solidFill>
                  <a:schemeClr val="tx1"/>
                </a:solidFill>
              </a:rPr>
              <a:t>http://</a:t>
            </a:r>
            <a:r>
              <a:rPr lang="es-ES" sz="2800" kern="0" dirty="0">
                <a:solidFill>
                  <a:schemeClr val="tx1"/>
                </a:solidFill>
                <a:sym typeface="Wingdings" panose="05000000000000000000" pitchFamily="2" charset="2"/>
              </a:rPr>
              <a:t>&lt;</a:t>
            </a:r>
            <a:r>
              <a:rPr lang="es-ES" sz="2800" b="1" kern="0" dirty="0" err="1">
                <a:solidFill>
                  <a:srgbClr val="0070C0"/>
                </a:solidFill>
                <a:sym typeface="Wingdings" panose="05000000000000000000" pitchFamily="2" charset="2"/>
              </a:rPr>
              <a:t>ip_estática</a:t>
            </a:r>
            <a:r>
              <a:rPr lang="es-ES" sz="2800" kern="0" dirty="0">
                <a:solidFill>
                  <a:schemeClr val="tx1"/>
                </a:solidFill>
                <a:sym typeface="Wingdings" panose="05000000000000000000" pitchFamily="2" charset="2"/>
              </a:rPr>
              <a:t>&gt; </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 </a:t>
            </a:r>
            <a:r>
              <a:rPr lang="es-ES" sz="2800" b="1" kern="0" dirty="0" err="1">
                <a:solidFill>
                  <a:srgbClr val="0070C0"/>
                </a:solidFill>
              </a:rPr>
              <a:t>Update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Hacer el dispositivo “descubrible”: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discoverable</a:t>
            </a:r>
            <a:endParaRPr lang="es-ES" sz="2800"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Modificar el nombre del dispositivo: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name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p>
          <a:p>
            <a:pPr lvl="2" eaLnBrk="1" fontAlgn="auto" hangingPunct="1">
              <a:lnSpc>
                <a:spcPct val="100000"/>
              </a:lnSpc>
              <a:spcBef>
                <a:spcPts val="0"/>
              </a:spcBef>
              <a:spcAft>
                <a:spcPts val="0"/>
              </a:spcAft>
              <a:buFont typeface="Arial" pitchFamily="34"/>
              <a:buChar char="•"/>
              <a:defRPr/>
            </a:pPr>
            <a:r>
              <a:rPr lang="es-ES" sz="2400" b="1" kern="0" dirty="0">
                <a:solidFill>
                  <a:srgbClr val="002060"/>
                </a:solidFill>
                <a:sym typeface="Wingdings" panose="05000000000000000000" pitchFamily="2" charset="2"/>
              </a:rPr>
              <a:t>Reiniciar Shelly</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err="1">
                <a:solidFill>
                  <a:srgbClr val="0070C0"/>
                </a:solidFill>
              </a:rPr>
              <a:t>CoIoT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a:t>
            </a:r>
            <a:r>
              <a:rPr lang="es-ES" sz="2400" kern="0" dirty="0" err="1">
                <a:solidFill>
                  <a:srgbClr val="002060"/>
                </a:solidFill>
                <a:sym typeface="Wingdings" panose="05000000000000000000" pitchFamily="2" charset="2"/>
              </a:rPr>
              <a:t>CoIoT</a:t>
            </a:r>
            <a:r>
              <a:rPr lang="es-ES" sz="2400" kern="0" dirty="0">
                <a:solidFill>
                  <a:srgbClr val="002060"/>
                </a:solidFill>
                <a:sym typeface="Wingdings" panose="05000000000000000000" pitchFamily="2" charset="2"/>
              </a:rPr>
              <a:t>  </a:t>
            </a:r>
            <a:r>
              <a:rPr lang="es-ES" sz="2400" kern="0" dirty="0" err="1">
                <a:solidFill>
                  <a:srgbClr val="002060"/>
                </a:solidFill>
                <a:sym typeface="Wingdings" panose="05000000000000000000" pitchFamily="2" charset="2"/>
              </a:rPr>
              <a:t>mcast</a:t>
            </a:r>
            <a:endParaRPr lang="es-ES" sz="2400" kern="0" dirty="0">
              <a:solidFill>
                <a:srgbClr val="00206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sz="22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36BE8189-C2B4-D4F0-6CF2-414F36EEF8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112428686"/>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color </a:t>
            </a:r>
            <a:r>
              <a:rPr b="1" kern="0" dirty="0" err="1"/>
              <a:t>bulb</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dirty="0">
                <a:solidFill>
                  <a:schemeClr val="tx1"/>
                </a:solidFill>
                <a:latin typeface="Aptos" panose="020B0004020202020204" pitchFamily="34" charset="0"/>
                <a:sym typeface="Wingdings" panose="05000000000000000000" pitchFamily="2" charset="2"/>
              </a:rPr>
              <a:t>Home </a:t>
            </a:r>
            <a:r>
              <a:rPr lang="es-ES" altLang="en-US" sz="2800" dirty="0" err="1">
                <a:solidFill>
                  <a:schemeClr val="tx1"/>
                </a:solidFill>
                <a:latin typeface="Aptos" panose="020B0004020202020204" pitchFamily="34" charset="0"/>
                <a:sym typeface="Wingdings" panose="05000000000000000000" pitchFamily="2" charset="2"/>
              </a:rPr>
              <a:t>Assistant</a:t>
            </a:r>
            <a:r>
              <a:rPr lang="es-ES" altLang="en-US" sz="2800" dirty="0">
                <a:solidFill>
                  <a:schemeClr val="tx1"/>
                </a:solidFill>
                <a:latin typeface="Aptos" panose="020B0004020202020204" pitchFamily="34" charset="0"/>
                <a:sym typeface="Wingdings" panose="05000000000000000000" pitchFamily="2" charset="2"/>
              </a:rPr>
              <a:t> detecta el </a:t>
            </a:r>
            <a:r>
              <a:rPr lang="es-ES" altLang="en-US" sz="2800" dirty="0" err="1">
                <a:solidFill>
                  <a:schemeClr val="tx1"/>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de forma automática (</a:t>
            </a:r>
            <a:r>
              <a:rPr lang="es-ES" altLang="en-US" sz="2800" b="1" dirty="0">
                <a:solidFill>
                  <a:schemeClr val="tx1"/>
                </a:solidFill>
                <a:latin typeface="Aptos" panose="020B0004020202020204" pitchFamily="34" charset="0"/>
                <a:sym typeface="Wingdings" panose="05000000000000000000" pitchFamily="2" charset="2"/>
              </a:rPr>
              <a:t>notificaciones</a:t>
            </a:r>
            <a:r>
              <a:rPr lang="es-ES" altLang="en-US" sz="2800" dirty="0">
                <a:solidFill>
                  <a:schemeClr val="tx1"/>
                </a:solidFill>
                <a:latin typeface="Aptos" panose="020B0004020202020204" pitchFamily="34" charset="0"/>
                <a:sym typeface="Wingdings" panose="05000000000000000000" pitchFamily="2" charset="2"/>
              </a:rPr>
              <a:t> o </a:t>
            </a:r>
            <a:r>
              <a:rPr lang="es-ES" altLang="en-US" sz="2800" b="1" dirty="0" err="1">
                <a:solidFill>
                  <a:srgbClr val="0070C0"/>
                </a:solidFill>
                <a:sym typeface="Wingdings" panose="05000000000000000000" pitchFamily="2" charset="2"/>
              </a:rPr>
              <a:t>Integrations</a:t>
            </a:r>
            <a:r>
              <a:rPr lang="es-ES" altLang="en-US" sz="2800" dirty="0">
                <a:solidFill>
                  <a:schemeClr val="tx1"/>
                </a:solidFill>
                <a:latin typeface="Aptos" panose="020B0004020202020204" pitchFamily="34" charset="0"/>
                <a:sym typeface="Wingdings" panose="05000000000000000000" pitchFamily="2" charset="2"/>
              </a:rPr>
              <a:t>  </a:t>
            </a:r>
            <a:r>
              <a:rPr lang="es-ES" altLang="en-US" sz="2800" b="1" dirty="0">
                <a:solidFill>
                  <a:srgbClr val="0070C0"/>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latin typeface="Aptos" panose="020B0004020202020204" pitchFamily="34" charset="0"/>
              </a:rPr>
              <a:t>Configure </a:t>
            </a: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err="1">
                <a:latin typeface="Aptos" panose="020B0004020202020204" pitchFamily="34" charset="0"/>
              </a:rPr>
              <a:t>Devices</a:t>
            </a:r>
            <a:r>
              <a:rPr lang="es-ES" altLang="en-US" sz="2800" dirty="0">
                <a:latin typeface="Aptos" panose="020B0004020202020204" pitchFamily="34" charset="0"/>
              </a:rPr>
              <a:t> &amp; </a:t>
            </a:r>
            <a:r>
              <a:rPr lang="es-ES" altLang="en-US" sz="2800" dirty="0" err="1">
                <a:latin typeface="Aptos" panose="020B0004020202020204" pitchFamily="34" charset="0"/>
              </a:rPr>
              <a:t>Services</a:t>
            </a:r>
            <a:r>
              <a:rPr lang="es-ES" altLang="en-US" sz="2800" dirty="0">
                <a:latin typeface="Aptos" panose="020B0004020202020204" pitchFamily="34" charset="0"/>
              </a:rPr>
              <a:t> </a:t>
            </a:r>
            <a:r>
              <a:rPr lang="es-ES" altLang="en-US" sz="2800" dirty="0">
                <a:latin typeface="Aptos" panose="020B0004020202020204" pitchFamily="34" charset="0"/>
                <a:sym typeface="Wingdings" panose="05000000000000000000" pitchFamily="2" charset="2"/>
              </a:rPr>
              <a:t> Shelly  seleccionar </a:t>
            </a:r>
            <a:r>
              <a:rPr lang="es-ES" altLang="en-US" sz="2800" b="1" dirty="0" err="1">
                <a:solidFill>
                  <a:srgbClr val="0070C0"/>
                </a:solidFill>
                <a:latin typeface="Aptos" panose="020B0004020202020204" pitchFamily="34" charset="0"/>
                <a:sym typeface="Wingdings" panose="05000000000000000000" pitchFamily="2" charset="2"/>
              </a:rPr>
              <a:t>shellycolorbulb</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solidFill>
                  <a:srgbClr val="0070C0"/>
                </a:solidFill>
                <a:latin typeface="Aptos" panose="020B0004020202020204" pitchFamily="34" charset="0"/>
                <a:sym typeface="Wingdings" panose="05000000000000000000" pitchFamily="2" charset="2"/>
              </a:rPr>
              <a:t>Sensors</a:t>
            </a:r>
            <a:r>
              <a:rPr lang="es-ES" altLang="en-US" sz="2800" b="1" dirty="0">
                <a:solidFill>
                  <a:srgbClr val="0070C0"/>
                </a:solidFill>
                <a:latin typeface="Aptos" panose="020B0004020202020204" pitchFamily="34" charset="0"/>
                <a:sym typeface="Wingdings" panose="05000000000000000000" pitchFamily="2" charset="2"/>
              </a:rPr>
              <a:t>  </a:t>
            </a:r>
            <a:r>
              <a:rPr lang="es-ES" altLang="en-US" sz="2800" b="1" dirty="0" err="1">
                <a:solidFill>
                  <a:srgbClr val="0070C0"/>
                </a:solidFill>
                <a:latin typeface="Aptos" panose="020B0004020202020204" pitchFamily="34" charset="0"/>
                <a:sym typeface="Wingdings" panose="05000000000000000000" pitchFamily="2" charset="2"/>
              </a:rPr>
              <a:t>Add</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to</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Dashboard</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dirty="0" err="1">
                <a:solidFill>
                  <a:schemeClr val="tx1"/>
                </a:solidFill>
                <a:latin typeface="Aptos" panose="020B0004020202020204" pitchFamily="34" charset="0"/>
                <a:sym typeface="Wingdings" panose="05000000000000000000" pitchFamily="2" charset="2"/>
              </a:rPr>
              <a:t>Click</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dirty="0">
                <a:solidFill>
                  <a:schemeClr val="tx1"/>
                </a:solidFill>
                <a:latin typeface="Aptos" panose="020B0004020202020204" pitchFamily="34" charset="0"/>
                <a:sym typeface="Wingdings" panose="05000000000000000000" pitchFamily="2" charset="2"/>
              </a:rPr>
              <a:t>sobre la bombilla para controlar el </a:t>
            </a:r>
            <a:r>
              <a:rPr lang="es-ES" altLang="en-US" sz="2800" b="1" dirty="0" err="1">
                <a:solidFill>
                  <a:srgbClr val="0070C0"/>
                </a:solidFill>
                <a:latin typeface="Aptos" panose="020B0004020202020204" pitchFamily="34" charset="0"/>
                <a:sym typeface="Wingdings" panose="05000000000000000000" pitchFamily="2" charset="2"/>
              </a:rPr>
              <a:t>on</a:t>
            </a:r>
            <a:r>
              <a:rPr lang="es-ES" altLang="en-US" sz="2800" b="1" dirty="0">
                <a:solidFill>
                  <a:srgbClr val="0070C0"/>
                </a:solidFill>
                <a:latin typeface="Aptos" panose="020B0004020202020204" pitchFamily="34" charset="0"/>
                <a:sym typeface="Wingdings" panose="05000000000000000000" pitchFamily="2" charset="2"/>
              </a:rPr>
              <a:t>/off y RGB</a:t>
            </a:r>
            <a:endParaRPr lang="es-ES" altLang="en-US" sz="2800"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2CFEA02C-2218-E99D-6ED6-B71EC194775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3441452905"/>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fontScale="92500" lnSpcReduction="20000"/>
          </a:bodyPr>
          <a:lstStyle/>
          <a:p>
            <a:pPr eaLnBrk="1" fontAlgn="auto" hangingPunct="1">
              <a:lnSpc>
                <a:spcPct val="100000"/>
              </a:lnSpc>
              <a:spcBef>
                <a:spcPts val="0"/>
              </a:spcBef>
              <a:spcAft>
                <a:spcPts val="0"/>
              </a:spcAft>
              <a:defRPr/>
            </a:pPr>
            <a:r>
              <a:rPr lang="es-ES" sz="2600" b="1" kern="0" dirty="0"/>
              <a:t>Configuración</a:t>
            </a:r>
            <a:r>
              <a:rPr lang="es-ES" sz="2600" kern="0" dirty="0"/>
              <a:t> de acciones desde el </a:t>
            </a:r>
            <a:r>
              <a:rPr lang="es-ES" sz="2600" b="1" kern="0" dirty="0">
                <a:solidFill>
                  <a:srgbClr val="0070C0"/>
                </a:solidFill>
              </a:rPr>
              <a:t>Shelly </a:t>
            </a:r>
            <a:r>
              <a:rPr lang="es-ES" sz="2600" b="1" kern="0" dirty="0" err="1">
                <a:solidFill>
                  <a:srgbClr val="0070C0"/>
                </a:solidFill>
              </a:rPr>
              <a:t>Button</a:t>
            </a:r>
            <a:r>
              <a:rPr lang="es-ES" sz="2600" b="1" kern="0" dirty="0">
                <a:solidFill>
                  <a:srgbClr val="0070C0"/>
                </a:solidFill>
              </a:rPr>
              <a:t> 1</a:t>
            </a:r>
          </a:p>
          <a:p>
            <a:pPr lvl="1" eaLnBrk="1" fontAlgn="auto" hangingPunct="1">
              <a:lnSpc>
                <a:spcPct val="100000"/>
              </a:lnSpc>
              <a:spcBef>
                <a:spcPts val="0"/>
              </a:spcBef>
              <a:spcAft>
                <a:spcPts val="0"/>
              </a:spcAft>
              <a:defRPr/>
            </a:pPr>
            <a:r>
              <a:rPr sz="2600" b="1" kern="0" dirty="0">
                <a:solidFill>
                  <a:srgbClr val="0070C0"/>
                </a:solidFill>
              </a:rPr>
              <a:t>Objetivo</a:t>
            </a:r>
            <a:r>
              <a:rPr sz="2600" kern="0" dirty="0"/>
              <a:t>: enviar comandos a dispositivos Shelly</a:t>
            </a:r>
            <a:endParaRPr sz="2600" b="1" kern="0" dirty="0"/>
          </a:p>
          <a:p>
            <a:pPr lvl="1" eaLnBrk="1" fontAlgn="auto" hangingPunct="1">
              <a:lnSpc>
                <a:spcPct val="100000"/>
              </a:lnSpc>
              <a:spcBef>
                <a:spcPts val="0"/>
              </a:spcBef>
              <a:spcAft>
                <a:spcPts val="0"/>
              </a:spcAft>
              <a:defRPr/>
            </a:pPr>
            <a:r>
              <a:rPr lang="es-ES" sz="2600" kern="0" dirty="0"/>
              <a:t>En el menú </a:t>
            </a:r>
            <a:r>
              <a:rPr lang="es-ES" sz="2600" b="1" kern="0" dirty="0" err="1">
                <a:solidFill>
                  <a:srgbClr val="0070C0"/>
                </a:solidFill>
              </a:rPr>
              <a:t>Actions</a:t>
            </a:r>
            <a:r>
              <a:rPr lang="es-ES" sz="2600" b="1" kern="0" dirty="0"/>
              <a:t> </a:t>
            </a:r>
            <a:r>
              <a:rPr lang="es-ES" sz="2600" kern="0" dirty="0"/>
              <a:t>es posible configurar hasta 4 acciones</a:t>
            </a:r>
            <a:endParaRPr lang="es-ES" sz="2600" b="1" kern="0" dirty="0"/>
          </a:p>
          <a:p>
            <a:pPr lvl="2" eaLnBrk="1" fontAlgn="auto" hangingPunct="1">
              <a:lnSpc>
                <a:spcPct val="100000"/>
              </a:lnSpc>
              <a:spcBef>
                <a:spcPts val="0"/>
              </a:spcBef>
              <a:spcAft>
                <a:spcPts val="0"/>
              </a:spcAft>
              <a:defRPr/>
            </a:pPr>
            <a:r>
              <a:rPr lang="es-ES" sz="2600" b="1" kern="0" dirty="0"/>
              <a:t>Short </a:t>
            </a:r>
            <a:r>
              <a:rPr lang="es-ES" sz="2600" b="1" kern="0" dirty="0" err="1"/>
              <a:t>Press</a:t>
            </a:r>
            <a:r>
              <a:rPr lang="es-ES" sz="2600" b="1" kern="0" dirty="0"/>
              <a:t>: </a:t>
            </a:r>
            <a:r>
              <a:rPr lang="es-ES" sz="2600" kern="0" dirty="0"/>
              <a:t>enviar un comando a una URL cuando el botón se presiona una vez</a:t>
            </a:r>
            <a:endParaRPr lang="es-ES" sz="2600" b="1" kern="0" dirty="0"/>
          </a:p>
          <a:p>
            <a:pPr lvl="2" eaLnBrk="1" fontAlgn="auto" hangingPunct="1">
              <a:lnSpc>
                <a:spcPct val="100000"/>
              </a:lnSpc>
              <a:spcBef>
                <a:spcPts val="0"/>
              </a:spcBef>
              <a:spcAft>
                <a:spcPts val="0"/>
              </a:spcAft>
              <a:defRPr/>
            </a:pPr>
            <a:r>
              <a:rPr lang="es-ES" sz="2600" b="1" kern="0" dirty="0"/>
              <a:t>Long </a:t>
            </a:r>
            <a:r>
              <a:rPr lang="es-ES" sz="2600" b="1" kern="0" dirty="0" err="1"/>
              <a:t>Press</a:t>
            </a:r>
            <a:r>
              <a:rPr lang="es-ES" sz="2600" b="1" kern="0" dirty="0"/>
              <a:t>: </a:t>
            </a:r>
            <a:r>
              <a:rPr lang="es-ES" sz="2600" kern="0" dirty="0"/>
              <a:t>enviar un comando a una URL cuando el botón se mantiene presionado</a:t>
            </a:r>
            <a:endParaRPr lang="es-ES" sz="2600" b="1" kern="0" dirty="0"/>
          </a:p>
          <a:p>
            <a:pPr lvl="2" eaLnBrk="1" fontAlgn="auto" hangingPunct="1">
              <a:lnSpc>
                <a:spcPct val="100000"/>
              </a:lnSpc>
              <a:spcBef>
                <a:spcPts val="0"/>
              </a:spcBef>
              <a:spcAft>
                <a:spcPts val="0"/>
              </a:spcAft>
              <a:defRPr/>
            </a:pPr>
            <a:r>
              <a:rPr lang="es-ES" sz="2600" b="1" kern="0" dirty="0"/>
              <a:t>2x Short </a:t>
            </a:r>
            <a:r>
              <a:rPr lang="es-ES" sz="2600" b="1" kern="0" dirty="0" err="1"/>
              <a:t>Press</a:t>
            </a:r>
            <a:r>
              <a:rPr lang="es-ES" sz="2600" b="1" kern="0" dirty="0"/>
              <a:t>: </a:t>
            </a:r>
            <a:r>
              <a:rPr lang="es-ES" sz="2600" kern="0" dirty="0"/>
              <a:t>enviar un comando a una URL cuando el botón se presiona dos veces</a:t>
            </a:r>
            <a:endParaRPr lang="es-ES" sz="2600" b="1" kern="0" dirty="0"/>
          </a:p>
          <a:p>
            <a:pPr lvl="2" eaLnBrk="1" fontAlgn="auto" hangingPunct="1">
              <a:lnSpc>
                <a:spcPct val="100000"/>
              </a:lnSpc>
              <a:spcBef>
                <a:spcPts val="0"/>
              </a:spcBef>
              <a:spcAft>
                <a:spcPts val="0"/>
              </a:spcAft>
              <a:defRPr/>
            </a:pPr>
            <a:r>
              <a:rPr lang="es-ES" sz="2600" b="1" kern="0" dirty="0"/>
              <a:t>3x Short </a:t>
            </a:r>
            <a:r>
              <a:rPr lang="es-ES" sz="2600" b="1" kern="0" dirty="0" err="1"/>
              <a:t>Press</a:t>
            </a:r>
            <a:r>
              <a:rPr lang="es-ES" sz="2600" b="1" kern="0" dirty="0"/>
              <a:t>: </a:t>
            </a:r>
            <a:r>
              <a:rPr lang="es-ES" sz="2600" kern="0" dirty="0"/>
              <a:t>enviar un comando a una URL cuando el botón se presiona tres veces</a:t>
            </a:r>
            <a:endParaRPr sz="2600" b="1" kern="0" dirty="0"/>
          </a:p>
          <a:p>
            <a:pPr lvl="1" eaLnBrk="1" fontAlgn="auto" hangingPunct="1">
              <a:lnSpc>
                <a:spcPct val="100000"/>
              </a:lnSpc>
              <a:spcBef>
                <a:spcPts val="0"/>
              </a:spcBef>
              <a:spcAft>
                <a:spcPts val="0"/>
              </a:spcAft>
              <a:defRPr/>
            </a:pPr>
            <a:r>
              <a:rPr lang="es-ES" sz="2600" kern="0" dirty="0"/>
              <a:t>Una </a:t>
            </a:r>
            <a:r>
              <a:rPr lang="es-ES" sz="2600" b="1" kern="0" dirty="0">
                <a:solidFill>
                  <a:srgbClr val="0070C0"/>
                </a:solidFill>
              </a:rPr>
              <a:t>acción</a:t>
            </a:r>
            <a:r>
              <a:rPr lang="es-ES" sz="2600" kern="0" dirty="0"/>
              <a:t> es un </a:t>
            </a:r>
            <a:r>
              <a:rPr lang="es-ES" sz="2600" b="1" kern="0" dirty="0" err="1"/>
              <a:t>endpoint</a:t>
            </a:r>
            <a:r>
              <a:rPr lang="es-ES" sz="2600" kern="0" dirty="0"/>
              <a:t> o URL que identifica el dispositivo Shelly y uno o varios comandos</a:t>
            </a:r>
            <a:endParaRPr lang="es-ES" sz="2600" b="1" kern="0" dirty="0"/>
          </a:p>
          <a:p>
            <a:pPr lvl="2" eaLnBrk="1" fontAlgn="auto" hangingPunct="1">
              <a:lnSpc>
                <a:spcPct val="100000"/>
              </a:lnSpc>
              <a:spcBef>
                <a:spcPts val="0"/>
              </a:spcBef>
              <a:spcAft>
                <a:spcPts val="0"/>
              </a:spcAft>
              <a:defRPr/>
            </a:pPr>
            <a:r>
              <a:rPr lang="es-ES" sz="2600" kern="0" dirty="0"/>
              <a:t>El formato de la URL se especifica en la </a:t>
            </a:r>
            <a:r>
              <a:rPr lang="es-ES" sz="2600" kern="0" dirty="0">
                <a:hlinkClick r:id="rId3"/>
              </a:rPr>
              <a:t>API de los dispositivos Shelly </a:t>
            </a:r>
            <a:endParaRPr lang="es-ES" sz="2600" kern="0" dirty="0"/>
          </a:p>
          <a:p>
            <a:pPr marL="914400" lvl="2" indent="0" eaLnBrk="1" fontAlgn="auto" hangingPunct="1">
              <a:lnSpc>
                <a:spcPct val="100000"/>
              </a:lnSpc>
              <a:spcBef>
                <a:spcPts val="0"/>
              </a:spcBef>
              <a:spcAft>
                <a:spcPts val="0"/>
              </a:spcAft>
              <a:buNone/>
              <a:defRPr/>
            </a:pPr>
            <a:r>
              <a:rPr lang="es-ES" sz="2600" kern="0" dirty="0">
                <a:solidFill>
                  <a:schemeClr val="tx1"/>
                </a:solidFill>
                <a:latin typeface="Courier New" panose="02070309020205020404" pitchFamily="49" charset="0"/>
                <a:cs typeface="Courier New" panose="02070309020205020404" pitchFamily="49" charset="0"/>
              </a:rPr>
              <a:t>	http://dirección_IP_Shelly/tipo/canal?comando=valor</a:t>
            </a:r>
          </a:p>
          <a:p>
            <a:pPr marL="914400" lvl="2" indent="0" eaLnBrk="1" fontAlgn="auto" hangingPunct="1">
              <a:lnSpc>
                <a:spcPct val="100000"/>
              </a:lnSpc>
              <a:spcBef>
                <a:spcPts val="0"/>
              </a:spcBef>
              <a:spcAft>
                <a:spcPts val="0"/>
              </a:spcAft>
              <a:buNone/>
              <a:defRPr/>
            </a:pPr>
            <a:endParaRPr lang="es-ES" sz="2600"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100000"/>
              </a:lnSpc>
              <a:spcBef>
                <a:spcPts val="0"/>
              </a:spcBef>
              <a:spcAft>
                <a:spcPts val="0"/>
              </a:spcAft>
              <a:buNone/>
              <a:defRPr/>
            </a:pPr>
            <a:endParaRPr sz="3000" kern="0" dirty="0"/>
          </a:p>
          <a:p>
            <a:pPr marL="971550" lvl="1" indent="-514350" eaLnBrk="1" fontAlgn="auto" hangingPunct="1">
              <a:lnSpc>
                <a:spcPct val="100000"/>
              </a:lnSpc>
              <a:spcBef>
                <a:spcPts val="0"/>
              </a:spcBef>
              <a:spcAft>
                <a:spcPts val="0"/>
              </a:spcAft>
              <a:buFont typeface="Aptos Display"/>
              <a:buAutoNum type="arabicPeriod" startAt="4"/>
              <a:defRPr/>
            </a:pPr>
            <a:endParaRPr sz="3000" kern="0" dirty="0"/>
          </a:p>
          <a:p>
            <a:pPr marL="457200" lvl="1" indent="0" eaLnBrk="1" fontAlgn="auto" hangingPunct="1">
              <a:lnSpc>
                <a:spcPct val="100000"/>
              </a:lnSpc>
              <a:spcBef>
                <a:spcPts val="0"/>
              </a:spcBef>
              <a:spcAft>
                <a:spcPts val="0"/>
              </a:spcAft>
              <a:buFont typeface="Arial" pitchFamily="34"/>
              <a:buNone/>
              <a:defRPr/>
            </a:pPr>
            <a:endParaRPr sz="3000"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sz="3000"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94021856"/>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a:bodyPr>
          <a:lstStyle/>
          <a:p>
            <a:pPr eaLnBrk="1" fontAlgn="auto" hangingPunct="1">
              <a:lnSpc>
                <a:spcPct val="100000"/>
              </a:lnSpc>
              <a:spcBef>
                <a:spcPts val="0"/>
              </a:spcBef>
              <a:spcAft>
                <a:spcPts val="0"/>
              </a:spcAft>
              <a:defRPr/>
            </a:pPr>
            <a:r>
              <a:rPr lang="es-ES" sz="2400" b="1" kern="0" dirty="0"/>
              <a:t>Configuración</a:t>
            </a:r>
            <a:r>
              <a:rPr lang="es-ES" sz="2400" kern="0" dirty="0"/>
              <a:t> de acciones desde el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lvl="1" eaLnBrk="1" fontAlgn="auto" hangingPunct="1">
              <a:lnSpc>
                <a:spcPct val="100000"/>
              </a:lnSpc>
              <a:spcBef>
                <a:spcPts val="0"/>
              </a:spcBef>
              <a:spcAft>
                <a:spcPts val="0"/>
              </a:spcAft>
              <a:defRPr/>
            </a:pPr>
            <a:r>
              <a:rPr lang="es-ES" sz="2600" kern="0" dirty="0"/>
              <a:t>Accede al dispositivo </a:t>
            </a:r>
            <a:r>
              <a:rPr lang="es-ES" sz="2600" kern="0" dirty="0" err="1"/>
              <a:t>shelly</a:t>
            </a:r>
            <a:r>
              <a:rPr lang="es-ES" sz="2600" kern="0" dirty="0"/>
              <a:t> </a:t>
            </a:r>
            <a:r>
              <a:rPr lang="es-ES" sz="2600" kern="0" dirty="0" err="1"/>
              <a:t>button</a:t>
            </a:r>
            <a:r>
              <a:rPr lang="es-ES" sz="2600" kern="0" dirty="0"/>
              <a:t> a través de un navegador http://&lt;dirIP_shelly_button&gt;</a:t>
            </a: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Short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3"/>
              </a:rPr>
              <a:t>http://dirIP_Shelly_button/color/0?turn=on&amp;red=255&amp;green=0&amp;blue=0&amp;White=0</a:t>
            </a: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Long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4"/>
              </a:rPr>
              <a:t>http://dirIP_Shelly_button/color/0?turn=off</a:t>
            </a:r>
            <a:endParaRPr lang="es-ES" sz="1900" kern="0" dirty="0">
              <a:solidFill>
                <a:schemeClr val="tx1"/>
              </a:solidFill>
              <a:latin typeface="Courier New" panose="02070309020205020404" pitchFamily="49" charset="0"/>
              <a:cs typeface="Courier New" panose="02070309020205020404" pitchFamily="49" charset="0"/>
            </a:endParaRPr>
          </a:p>
          <a:p>
            <a:pPr marL="914400" lvl="2" indent="0" eaLnBrk="1" fontAlgn="auto" hangingPunct="1">
              <a:lnSpc>
                <a:spcPct val="100000"/>
              </a:lnSpc>
              <a:spcBef>
                <a:spcPts val="0"/>
              </a:spcBef>
              <a:spcAft>
                <a:spcPts val="0"/>
              </a:spcAft>
              <a:buNone/>
              <a:defRPr/>
            </a:pP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80000"/>
              </a:lnSpc>
              <a:spcBef>
                <a:spcPts val="0"/>
              </a:spcBef>
              <a:spcAft>
                <a:spcPts val="0"/>
              </a:spcAft>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039377816"/>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67586" name="Título 1">
            <a:extLst>
              <a:ext uri="{FF2B5EF4-FFF2-40B4-BE49-F238E27FC236}">
                <a16:creationId xmlns:a16="http://schemas.microsoft.com/office/drawing/2014/main" id="{11D59EE6-A9F0-2FE0-CF23-A6903C0BBEE0}"/>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6F07009-DFA8-37EB-0FC9-517FB697925B}"/>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6. </a:t>
            </a:r>
            <a:r>
              <a:rPr sz="2400" b="1" dirty="0">
                <a:solidFill>
                  <a:srgbClr val="0070C0"/>
                </a:solidFill>
                <a:highlight>
                  <a:srgbClr val="FFFF00"/>
                </a:highlight>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7588" name="CuadroTexto 3">
            <a:extLst>
              <a:ext uri="{FF2B5EF4-FFF2-40B4-BE49-F238E27FC236}">
                <a16:creationId xmlns:a16="http://schemas.microsoft.com/office/drawing/2014/main" id="{A509D570-F74E-8E29-677C-8B3FBAE7B02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843B3603-EF1C-7A49-9AB3-58E51345CE8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38E915-AD34-8385-64CE-514F0D47507C}"/>
              </a:ext>
            </a:extLst>
          </p:cNvPr>
          <p:cNvSpPr txBox="1">
            <a:spLocks noGrp="1"/>
          </p:cNvSpPr>
          <p:nvPr>
            <p:ph idx="1"/>
          </p:nvPr>
        </p:nvSpPr>
        <p:spPr/>
        <p:txBody>
          <a:bodyPr>
            <a:normAutofit/>
          </a:bodyPr>
          <a:lstStyle/>
          <a:p>
            <a:pPr eaLnBrk="1" fontAlgn="auto" hangingPunct="1">
              <a:lnSpc>
                <a:spcPct val="80000"/>
              </a:lnSpc>
              <a:spcAft>
                <a:spcPts val="0"/>
              </a:spcAft>
              <a:buFont typeface="Arial" pitchFamily="34"/>
              <a:buChar char="•"/>
              <a:defRPr/>
            </a:pPr>
            <a:r>
              <a:rPr sz="2600" dirty="0"/>
              <a:t>Una </a:t>
            </a:r>
            <a:r>
              <a:rPr sz="2600" b="1" dirty="0">
                <a:solidFill>
                  <a:srgbClr val="0070C0"/>
                </a:solidFill>
              </a:rPr>
              <a:t>escena</a:t>
            </a:r>
            <a:r>
              <a:rPr sz="2600" dirty="0"/>
              <a:t> permite configurar el valor de </a:t>
            </a:r>
            <a:r>
              <a:rPr sz="2600" b="1" dirty="0">
                <a:solidFill>
                  <a:srgbClr val="0070C0"/>
                </a:solidFill>
              </a:rPr>
              <a:t>estado</a:t>
            </a:r>
            <a:r>
              <a:rPr sz="2600" dirty="0"/>
              <a:t> de uno o varios </a:t>
            </a:r>
            <a:r>
              <a:rPr sz="2600" b="1" dirty="0"/>
              <a:t>dispositivos</a:t>
            </a:r>
            <a:r>
              <a:rPr sz="2600" dirty="0"/>
              <a:t> relacionados semánticamente</a:t>
            </a:r>
          </a:p>
          <a:p>
            <a:pPr lvl="1" eaLnBrk="1" fontAlgn="auto" hangingPunct="1">
              <a:lnSpc>
                <a:spcPct val="80000"/>
              </a:lnSpc>
              <a:spcAft>
                <a:spcPts val="0"/>
              </a:spcAft>
              <a:buFont typeface="Arial" pitchFamily="34"/>
              <a:buChar char="•"/>
              <a:defRPr/>
            </a:pPr>
            <a:r>
              <a:rPr sz="2200" b="1" dirty="0"/>
              <a:t>Ejemplo</a:t>
            </a:r>
            <a:r>
              <a:rPr sz="2200" dirty="0"/>
              <a:t>: la escena “</a:t>
            </a:r>
            <a:r>
              <a:rPr sz="2200" b="1" dirty="0">
                <a:solidFill>
                  <a:srgbClr val="0070C0"/>
                </a:solidFill>
              </a:rPr>
              <a:t>cine</a:t>
            </a:r>
            <a:r>
              <a:rPr sz="2200" dirty="0"/>
              <a:t>” incluye tres dispositivos con sus estados </a:t>
            </a:r>
          </a:p>
          <a:p>
            <a:pPr marL="457200" lvl="1" indent="0" eaLnBrk="1" fontAlgn="auto" hangingPunct="1">
              <a:lnSpc>
                <a:spcPct val="80000"/>
              </a:lnSpc>
              <a:spcAft>
                <a:spcPts val="0"/>
              </a:spcAft>
              <a:buNone/>
              <a:defRPr/>
            </a:pPr>
            <a:r>
              <a:rPr lang="es-ES" sz="2200" dirty="0"/>
              <a:t>	</a:t>
            </a:r>
            <a:r>
              <a:rPr sz="2200" dirty="0"/>
              <a:t>LUZ (</a:t>
            </a:r>
            <a:r>
              <a:rPr sz="2200" b="1" dirty="0"/>
              <a:t>estado=apagada</a:t>
            </a:r>
            <a:r>
              <a:rPr sz="2200" dirty="0"/>
              <a:t>), </a:t>
            </a:r>
          </a:p>
          <a:p>
            <a:pPr marL="457200" lvl="1" indent="0" eaLnBrk="1" fontAlgn="auto" hangingPunct="1">
              <a:lnSpc>
                <a:spcPct val="80000"/>
              </a:lnSpc>
              <a:spcAft>
                <a:spcPts val="0"/>
              </a:spcAft>
              <a:buNone/>
              <a:defRPr/>
            </a:pPr>
            <a:r>
              <a:rPr lang="es-ES" sz="2200" dirty="0"/>
              <a:t>	</a:t>
            </a:r>
            <a:r>
              <a:rPr sz="2200" dirty="0"/>
              <a:t>PERSIANA (</a:t>
            </a:r>
            <a:r>
              <a:rPr sz="2200" b="1" dirty="0"/>
              <a:t>estado=bajada</a:t>
            </a:r>
            <a:r>
              <a:rPr sz="2200" dirty="0"/>
              <a:t>) y </a:t>
            </a:r>
          </a:p>
          <a:p>
            <a:pPr marL="457200" lvl="1" indent="0" eaLnBrk="1" fontAlgn="auto" hangingPunct="1">
              <a:lnSpc>
                <a:spcPct val="80000"/>
              </a:lnSpc>
              <a:spcAft>
                <a:spcPts val="0"/>
              </a:spcAft>
              <a:buNone/>
              <a:defRPr/>
            </a:pPr>
            <a:r>
              <a:rPr lang="es-ES" sz="2200" dirty="0"/>
              <a:t>	</a:t>
            </a:r>
            <a:r>
              <a:rPr sz="2200" dirty="0"/>
              <a:t>TEMPERATURA (</a:t>
            </a:r>
            <a:r>
              <a:rPr sz="2200" b="1" dirty="0"/>
              <a:t>estado=20º C</a:t>
            </a:r>
            <a:r>
              <a:rPr sz="2200" dirty="0"/>
              <a:t>)</a:t>
            </a:r>
          </a:p>
          <a:p>
            <a:pPr lvl="1" eaLnBrk="1" fontAlgn="auto" hangingPunct="1">
              <a:lnSpc>
                <a:spcPct val="80000"/>
              </a:lnSpc>
              <a:spcAft>
                <a:spcPts val="0"/>
              </a:spcAft>
              <a:buFont typeface="Arial" pitchFamily="34"/>
              <a:buChar char="•"/>
              <a:defRPr/>
            </a:pPr>
            <a:endParaRPr sz="2200" dirty="0"/>
          </a:p>
          <a:p>
            <a:pPr eaLnBrk="1" fontAlgn="auto" hangingPunct="1">
              <a:lnSpc>
                <a:spcPct val="80000"/>
              </a:lnSpc>
              <a:spcAft>
                <a:spcPts val="0"/>
              </a:spcAft>
              <a:buFont typeface="Arial" pitchFamily="34"/>
              <a:buChar char="•"/>
              <a:defRPr/>
            </a:pPr>
            <a:r>
              <a:rPr sz="2600" dirty="0"/>
              <a:t>Al invocar una escena el estado de cada dispositivo definido se </a:t>
            </a:r>
            <a:r>
              <a:rPr sz="2600" b="1" dirty="0">
                <a:solidFill>
                  <a:srgbClr val="0070C0"/>
                </a:solidFill>
              </a:rPr>
              <a:t>actualiza</a:t>
            </a:r>
            <a:r>
              <a:rPr sz="2600" b="1" dirty="0"/>
              <a:t> </a:t>
            </a:r>
            <a:r>
              <a:rPr sz="2600" dirty="0"/>
              <a:t>al valor configurado</a:t>
            </a:r>
          </a:p>
          <a:p>
            <a:pPr eaLnBrk="1" fontAlgn="auto" hangingPunct="1">
              <a:lnSpc>
                <a:spcPct val="80000"/>
              </a:lnSpc>
              <a:spcAft>
                <a:spcPts val="0"/>
              </a:spcAft>
              <a:buFont typeface="Arial" pitchFamily="34"/>
              <a:buChar char="•"/>
              <a:defRPr/>
            </a:pPr>
            <a:r>
              <a:rPr sz="2600" dirty="0"/>
              <a:t>Más simples que las automatizaciones, no tienen condiciones ni desencadenantes</a:t>
            </a:r>
          </a:p>
          <a:p>
            <a:pPr eaLnBrk="1" fontAlgn="auto" hangingPunct="1">
              <a:lnSpc>
                <a:spcPct val="80000"/>
              </a:lnSpc>
              <a:spcAft>
                <a:spcPts val="0"/>
              </a:spcAft>
              <a:buFont typeface="Arial" pitchFamily="34"/>
              <a:buChar char="•"/>
              <a:defRPr/>
            </a:pPr>
            <a:r>
              <a:rPr sz="2600" dirty="0"/>
              <a:t>Es posible definir una escena dentro de una automatización</a:t>
            </a:r>
          </a:p>
          <a:p>
            <a:pPr marL="457200" lvl="1" indent="0" eaLnBrk="1" fontAlgn="auto" hangingPunct="1">
              <a:lnSpc>
                <a:spcPct val="80000"/>
              </a:lnSpc>
              <a:spcAft>
                <a:spcPts val="0"/>
              </a:spcAft>
              <a:buFont typeface="Arial" pitchFamily="34"/>
              <a:buNone/>
              <a:defRPr/>
            </a:pPr>
            <a:endParaRPr sz="2200" dirty="0"/>
          </a:p>
        </p:txBody>
      </p:sp>
      <p:sp>
        <p:nvSpPr>
          <p:cNvPr id="4" name="CuadroTexto 3">
            <a:extLst>
              <a:ext uri="{FF2B5EF4-FFF2-40B4-BE49-F238E27FC236}">
                <a16:creationId xmlns:a16="http://schemas.microsoft.com/office/drawing/2014/main" id="{6A6276AA-352F-30A2-4E6A-C337E4FB01B4}"/>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14FEF8AD-DBEA-1718-6E77-43960C9A103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25313406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2. </a:t>
            </a:r>
            <a:r>
              <a:rPr sz="2400" b="1" dirty="0">
                <a:solidFill>
                  <a:srgbClr val="0070C0"/>
                </a:solidFill>
                <a:highlight>
                  <a:srgbClr val="FFFF00"/>
                </a:highlight>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77578191"/>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Configurar una </a:t>
            </a:r>
            <a:r>
              <a:rPr sz="2400" b="1" dirty="0">
                <a:solidFill>
                  <a:srgbClr val="0070C0"/>
                </a:solidFill>
              </a:rPr>
              <a:t>escena</a:t>
            </a:r>
            <a:r>
              <a:rPr sz="2400" dirty="0"/>
              <a:t>:</a:t>
            </a:r>
          </a:p>
          <a:p>
            <a:pPr lvl="1" eaLnBrk="1" fontAlgn="auto" hangingPunct="1">
              <a:lnSpc>
                <a:spcPct val="120000"/>
              </a:lnSpc>
              <a:spcAft>
                <a:spcPts val="0"/>
              </a:spcAft>
              <a:buFont typeface="Arial" pitchFamily="34"/>
              <a:buChar char="•"/>
              <a:defRPr/>
            </a:pPr>
            <a:r>
              <a:rPr dirty="0"/>
              <a:t>Desde la IU de Home </a:t>
            </a:r>
            <a:r>
              <a:rPr dirty="0" err="1"/>
              <a:t>Assistant</a:t>
            </a:r>
            <a:r>
              <a:rPr dirty="0"/>
              <a:t> en </a:t>
            </a:r>
            <a:r>
              <a:rPr dirty="0">
                <a:hlinkClick r:id="rId2"/>
              </a:rPr>
              <a:t>http://127.0.0.1:8123</a:t>
            </a:r>
            <a:endParaRPr dirty="0"/>
          </a:p>
          <a:p>
            <a:pPr lvl="1" eaLnBrk="1" fontAlgn="auto" hangingPunct="1">
              <a:lnSpc>
                <a:spcPct val="120000"/>
              </a:lnSpc>
              <a:spcAft>
                <a:spcPts val="0"/>
              </a:spcAft>
              <a:buFont typeface="Arial" pitchFamily="34"/>
              <a:buChar char="•"/>
              <a:defRPr/>
            </a:pPr>
            <a:r>
              <a:rPr b="1" dirty="0" err="1"/>
              <a:t>Settings</a:t>
            </a:r>
            <a:r>
              <a:rPr b="1" dirty="0"/>
              <a:t> </a:t>
            </a:r>
            <a:r>
              <a:rPr lang="es-ES" b="1" dirty="0">
                <a:sym typeface="Wingdings" panose="05000000000000000000" pitchFamily="2" charset="2"/>
              </a:rPr>
              <a:t> </a:t>
            </a:r>
            <a:r>
              <a:rPr b="1" dirty="0" err="1"/>
              <a:t>Automations</a:t>
            </a:r>
            <a:r>
              <a:rPr b="1" dirty="0"/>
              <a:t> &amp; </a:t>
            </a:r>
            <a:r>
              <a:rPr b="1" dirty="0" err="1"/>
              <a:t>Scenes</a:t>
            </a:r>
            <a:r>
              <a:rPr b="1" dirty="0"/>
              <a:t> </a:t>
            </a:r>
            <a:r>
              <a:rPr lang="es-ES" b="1" dirty="0">
                <a:sym typeface="Wingdings" panose="05000000000000000000" pitchFamily="2" charset="2"/>
              </a:rPr>
              <a:t> </a:t>
            </a:r>
            <a:r>
              <a:rPr b="1" dirty="0" err="1"/>
              <a:t>Scenes</a:t>
            </a:r>
            <a:r>
              <a:rPr b="1" dirty="0"/>
              <a:t> </a:t>
            </a:r>
            <a:r>
              <a:rPr lang="es-ES" dirty="0">
                <a:sym typeface="Wingdings" panose="05000000000000000000" pitchFamily="2" charset="2"/>
              </a:rPr>
              <a:t> </a:t>
            </a:r>
            <a:r>
              <a:rPr lang="es-ES" b="1" dirty="0">
                <a:solidFill>
                  <a:srgbClr val="0070C0"/>
                </a:solidFill>
              </a:rPr>
              <a:t>ADD SCENE</a:t>
            </a:r>
            <a:endParaRPr b="1" dirty="0">
              <a:solidFill>
                <a:srgbClr val="0070C0"/>
              </a:solidFill>
            </a:endParaRPr>
          </a:p>
          <a:p>
            <a:pPr lvl="1" eaLnBrk="1" fontAlgn="auto" hangingPunct="1">
              <a:lnSpc>
                <a:spcPct val="120000"/>
              </a:lnSpc>
              <a:spcAft>
                <a:spcPts val="0"/>
              </a:spcAft>
              <a:buFont typeface="Arial" pitchFamily="34"/>
              <a:buChar char="•"/>
              <a:defRPr/>
            </a:pPr>
            <a:r>
              <a:rPr dirty="0"/>
              <a:t>Nombre de la escena y lista de dispositivos y su estado </a:t>
            </a:r>
          </a:p>
          <a:p>
            <a:pPr eaLnBrk="1" fontAlgn="auto" hangingPunct="1">
              <a:lnSpc>
                <a:spcPct val="120000"/>
              </a:lnSpc>
              <a:spcAft>
                <a:spcPts val="0"/>
              </a:spcAft>
              <a:buFont typeface="Arial" pitchFamily="34"/>
              <a:buChar char="•"/>
              <a:defRPr/>
            </a:pPr>
            <a:r>
              <a:rPr lang="es-ES" sz="2600" dirty="0"/>
              <a:t>Invocar una </a:t>
            </a:r>
            <a:r>
              <a:rPr lang="es-ES" sz="2600" b="1" dirty="0">
                <a:solidFill>
                  <a:srgbClr val="0070C0"/>
                </a:solidFill>
              </a:rPr>
              <a:t>escena</a:t>
            </a:r>
            <a:r>
              <a:rPr lang="es-ES" sz="2600" dirty="0"/>
              <a:t>:</a:t>
            </a:r>
          </a:p>
          <a:p>
            <a:pPr lvl="1" eaLnBrk="1" fontAlgn="auto" hangingPunct="1">
              <a:lnSpc>
                <a:spcPct val="120000"/>
              </a:lnSpc>
              <a:spcAft>
                <a:spcPts val="0"/>
              </a:spcAft>
              <a:buFont typeface="Arial" pitchFamily="34"/>
              <a:buChar char="•"/>
              <a:defRPr/>
            </a:pPr>
            <a:r>
              <a:rPr lang="es-ES" sz="2200" b="1" dirty="0"/>
              <a:t>Manual</a:t>
            </a:r>
            <a:r>
              <a:rPr lang="es-ES" sz="2200" dirty="0"/>
              <a:t>: </a:t>
            </a:r>
            <a:r>
              <a:rPr lang="es-ES" sz="2200" b="1" dirty="0" err="1">
                <a:solidFill>
                  <a:srgbClr val="0070C0"/>
                </a:solidFill>
              </a:rPr>
              <a:t>Settings</a:t>
            </a:r>
            <a:r>
              <a:rPr lang="es-ES" sz="2200" b="1" dirty="0">
                <a:solidFill>
                  <a:srgbClr val="0070C0"/>
                </a:solidFill>
              </a:rPr>
              <a:t> </a:t>
            </a:r>
            <a:r>
              <a:rPr lang="es-ES" sz="2200" b="1" dirty="0">
                <a:solidFill>
                  <a:srgbClr val="0070C0"/>
                </a:solidFill>
                <a:sym typeface="Wingdings" panose="05000000000000000000" pitchFamily="2" charset="2"/>
              </a:rPr>
              <a:t> </a:t>
            </a:r>
            <a:r>
              <a:rPr lang="es-ES" sz="2200" b="1" dirty="0" err="1">
                <a:solidFill>
                  <a:srgbClr val="0070C0"/>
                </a:solidFill>
              </a:rPr>
              <a:t>Scenes</a:t>
            </a:r>
            <a:r>
              <a:rPr lang="es-ES" sz="2200" b="1" dirty="0">
                <a:solidFill>
                  <a:srgbClr val="0070C0"/>
                </a:solidFill>
              </a:rPr>
              <a:t> </a:t>
            </a:r>
            <a:r>
              <a:rPr lang="es-ES" sz="2200" dirty="0"/>
              <a:t>o desde el </a:t>
            </a:r>
            <a:r>
              <a:rPr lang="es-ES" sz="2200" b="1" dirty="0" err="1">
                <a:solidFill>
                  <a:srgbClr val="0070C0"/>
                </a:solidFill>
              </a:rPr>
              <a:t>Dashboard</a:t>
            </a:r>
            <a:r>
              <a:rPr lang="es-ES" sz="2200" dirty="0"/>
              <a:t> principal o </a:t>
            </a:r>
            <a:r>
              <a:rPr lang="es-ES" sz="2200" dirty="0" err="1"/>
              <a:t>Voice</a:t>
            </a:r>
            <a:r>
              <a:rPr lang="es-ES" sz="2200" dirty="0"/>
              <a:t> </a:t>
            </a:r>
            <a:r>
              <a:rPr lang="es-ES" sz="2200" dirty="0" err="1"/>
              <a:t>Assistants</a:t>
            </a:r>
            <a:endParaRPr lang="es-ES" sz="2200" dirty="0"/>
          </a:p>
          <a:p>
            <a:pPr lvl="2" eaLnBrk="1" fontAlgn="auto" hangingPunct="1">
              <a:lnSpc>
                <a:spcPct val="120000"/>
              </a:lnSpc>
              <a:spcAft>
                <a:spcPts val="0"/>
              </a:spcAft>
              <a:buFont typeface="Arial" pitchFamily="34"/>
              <a:buChar char="•"/>
              <a:defRPr/>
            </a:pPr>
            <a:r>
              <a:rPr lang="es-ES" sz="2200" dirty="0" err="1"/>
              <a:t>Click</a:t>
            </a:r>
            <a:r>
              <a:rPr lang="es-ES" sz="2200" dirty="0"/>
              <a:t> sobre el nombre de la escena</a:t>
            </a:r>
          </a:p>
          <a:p>
            <a:pPr lvl="1" eaLnBrk="1" fontAlgn="auto" hangingPunct="1">
              <a:lnSpc>
                <a:spcPct val="120000"/>
              </a:lnSpc>
              <a:spcAft>
                <a:spcPts val="0"/>
              </a:spcAft>
              <a:buFont typeface="Arial" pitchFamily="34"/>
              <a:buChar char="•"/>
              <a:defRPr/>
            </a:pPr>
            <a:r>
              <a:rPr lang="es-ES" sz="2200" b="1" dirty="0"/>
              <a:t>Automática</a:t>
            </a:r>
            <a:r>
              <a:rPr lang="es-ES" sz="2200" dirty="0"/>
              <a:t>:  desde dentro de una </a:t>
            </a:r>
            <a:r>
              <a:rPr lang="es-ES" sz="2200" b="1" dirty="0">
                <a:solidFill>
                  <a:srgbClr val="0070C0"/>
                </a:solidFill>
              </a:rPr>
              <a:t>automatización</a:t>
            </a:r>
            <a:endParaRPr lang="es-ES" sz="2200" dirty="0">
              <a:solidFill>
                <a:srgbClr val="0070C0"/>
              </a:solidFill>
            </a:endParaRPr>
          </a:p>
          <a:p>
            <a:pPr eaLnBrk="1" fontAlgn="auto" hangingPunct="1">
              <a:lnSpc>
                <a:spcPct val="120000"/>
              </a:lnSpc>
              <a:spcAft>
                <a:spcPts val="0"/>
              </a:spcAft>
              <a:buFont typeface="Arial" pitchFamily="34"/>
              <a:buChar char="•"/>
              <a:defRPr/>
            </a:pPr>
            <a:endParaRPr sz="24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309253697"/>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la escena “Día de verano”</a:t>
            </a:r>
          </a:p>
          <a:p>
            <a:pPr lvl="1"/>
            <a:r>
              <a:rPr lang="es-ES" dirty="0" err="1"/>
              <a:t>shellycolorbulb</a:t>
            </a:r>
            <a:r>
              <a:rPr lang="es-ES" dirty="0"/>
              <a:t>:  color=naranja (255,112,40)</a:t>
            </a:r>
          </a:p>
          <a:p>
            <a:r>
              <a:rPr lang="es-ES" dirty="0"/>
              <a:t>Definir la escena “Día de invierno”</a:t>
            </a:r>
          </a:p>
          <a:p>
            <a:pPr lvl="1"/>
            <a:r>
              <a:rPr lang="es-ES" dirty="0" err="1"/>
              <a:t>shellycolorbulb</a:t>
            </a:r>
            <a:r>
              <a:rPr lang="es-ES" dirty="0"/>
              <a:t>: color=gris (186, 196, 200)</a:t>
            </a:r>
          </a:p>
          <a:p>
            <a:r>
              <a:rPr lang="es-ES" dirty="0"/>
              <a:t>Añadir al </a:t>
            </a:r>
            <a:r>
              <a:rPr lang="es-ES" dirty="0" err="1"/>
              <a:t>Dashboard</a:t>
            </a:r>
            <a:r>
              <a:rPr lang="es-ES" dirty="0"/>
              <a:t> la tarjeta “Escenas” de tipo </a:t>
            </a:r>
            <a:r>
              <a:rPr lang="es-ES" dirty="0" err="1"/>
              <a:t>Entities</a:t>
            </a:r>
            <a:endParaRPr lang="es-ES" dirty="0"/>
          </a:p>
          <a:p>
            <a:pPr lvl="1"/>
            <a:r>
              <a:rPr lang="es-ES" dirty="0"/>
              <a:t>Añadir las dos escenas</a:t>
            </a:r>
          </a:p>
          <a:p>
            <a:pPr lvl="1"/>
            <a:r>
              <a:rPr lang="es-ES" dirty="0"/>
              <a:t>Activar/Desactivar</a:t>
            </a:r>
          </a:p>
          <a:p>
            <a:pPr lvl="1"/>
            <a:endParaRPr lang="es-ES" dirty="0"/>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4BA12F54-6848-EC58-E358-FDAAF55DD30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
        <p:nvSpPr>
          <p:cNvPr id="9" name="CuadroTexto 8">
            <a:extLst>
              <a:ext uri="{FF2B5EF4-FFF2-40B4-BE49-F238E27FC236}">
                <a16:creationId xmlns:a16="http://schemas.microsoft.com/office/drawing/2014/main" id="{2A063654-377F-274E-AC79-80F36F9024C1}"/>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236043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Una </a:t>
            </a:r>
            <a:r>
              <a:rPr sz="2400" b="1" dirty="0">
                <a:solidFill>
                  <a:srgbClr val="0070C0"/>
                </a:solidFill>
              </a:rPr>
              <a:t>automatización</a:t>
            </a:r>
            <a:r>
              <a:rPr sz="2400" dirty="0"/>
              <a:t> es un </a:t>
            </a:r>
            <a:r>
              <a:rPr sz="2400" b="1" dirty="0"/>
              <a:t>conjunto de acciones repetibles </a:t>
            </a:r>
            <a:r>
              <a:rPr sz="2400" dirty="0"/>
              <a:t>que pueden ejecutarse automáticamente</a:t>
            </a:r>
          </a:p>
          <a:p>
            <a:pPr lvl="1" eaLnBrk="1" fontAlgn="auto" hangingPunct="1">
              <a:lnSpc>
                <a:spcPct val="120000"/>
              </a:lnSpc>
              <a:spcAft>
                <a:spcPts val="0"/>
              </a:spcAft>
              <a:buFont typeface="Arial" pitchFamily="34"/>
              <a:buChar char="•"/>
              <a:defRPr/>
            </a:pPr>
            <a:r>
              <a:rPr lang="es-ES" sz="2200" b="1" dirty="0">
                <a:solidFill>
                  <a:srgbClr val="0070C0"/>
                </a:solidFill>
              </a:rPr>
              <a:t>D</a:t>
            </a:r>
            <a:r>
              <a:rPr sz="2200" b="1" dirty="0">
                <a:solidFill>
                  <a:srgbClr val="0070C0"/>
                </a:solidFill>
              </a:rPr>
              <a:t>esencadenantes o disparadores:</a:t>
            </a:r>
            <a:r>
              <a:rPr sz="2200" dirty="0"/>
              <a:t>  Evento(s) necesario(s) para disparar la automatización: </a:t>
            </a:r>
          </a:p>
          <a:p>
            <a:pPr lvl="2" eaLnBrk="1" fontAlgn="auto" hangingPunct="1">
              <a:lnSpc>
                <a:spcPct val="120000"/>
              </a:lnSpc>
              <a:spcAft>
                <a:spcPts val="0"/>
              </a:spcAft>
              <a:buFont typeface="Arial" pitchFamily="34"/>
              <a:buChar char="•"/>
              <a:defRPr/>
            </a:pPr>
            <a:r>
              <a:rPr lang="es-ES" sz="2200" dirty="0"/>
              <a:t>Suelen ser </a:t>
            </a:r>
            <a:r>
              <a:rPr lang="es-ES" sz="2200" b="1" dirty="0"/>
              <a:t>estados</a:t>
            </a:r>
            <a:r>
              <a:rPr lang="es-ES" sz="2200" dirty="0"/>
              <a:t> de dispositivos </a:t>
            </a: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States</a:t>
            </a:r>
            <a:endParaRPr sz="2200" b="1" dirty="0"/>
          </a:p>
          <a:p>
            <a:pPr lvl="1" eaLnBrk="1" fontAlgn="auto" hangingPunct="1">
              <a:lnSpc>
                <a:spcPct val="120000"/>
              </a:lnSpc>
              <a:spcAft>
                <a:spcPts val="0"/>
              </a:spcAft>
              <a:buFont typeface="Arial" pitchFamily="34"/>
              <a:buChar char="•"/>
              <a:defRPr/>
            </a:pPr>
            <a:r>
              <a:rPr lang="es-ES" sz="2200" b="1" dirty="0">
                <a:solidFill>
                  <a:srgbClr val="0070C0"/>
                </a:solidFill>
              </a:rPr>
              <a:t>[OPCIONAL] </a:t>
            </a:r>
            <a:r>
              <a:rPr sz="2200" b="1" dirty="0">
                <a:solidFill>
                  <a:srgbClr val="0070C0"/>
                </a:solidFill>
              </a:rPr>
              <a:t>Condiciones</a:t>
            </a:r>
            <a:r>
              <a:rPr sz="2200" b="1" dirty="0"/>
              <a:t> (And </a:t>
            </a:r>
            <a:r>
              <a:rPr sz="2200" b="1" dirty="0" err="1"/>
              <a:t>If</a:t>
            </a:r>
            <a:r>
              <a:rPr sz="2200" b="1" dirty="0"/>
              <a:t>)</a:t>
            </a:r>
            <a:r>
              <a:rPr sz="2200" dirty="0"/>
              <a:t>: condiciones sobre el evento, dispositivos o entidades </a:t>
            </a:r>
          </a:p>
          <a:p>
            <a:pPr lvl="1" eaLnBrk="1" fontAlgn="auto" hangingPunct="1">
              <a:lnSpc>
                <a:spcPct val="120000"/>
              </a:lnSpc>
              <a:spcAft>
                <a:spcPts val="0"/>
              </a:spcAft>
              <a:buFont typeface="Arial" pitchFamily="34"/>
              <a:buChar char="•"/>
              <a:defRPr/>
            </a:pPr>
            <a:r>
              <a:rPr lang="es-ES" sz="2200" b="1" dirty="0">
                <a:solidFill>
                  <a:srgbClr val="0070C0"/>
                </a:solidFill>
              </a:rPr>
              <a:t>Acció</a:t>
            </a:r>
            <a:r>
              <a:rPr sz="2200" b="1" dirty="0">
                <a:solidFill>
                  <a:srgbClr val="0070C0"/>
                </a:solidFill>
              </a:rPr>
              <a:t>n </a:t>
            </a:r>
            <a:r>
              <a:rPr sz="2200" b="1" dirty="0"/>
              <a:t>(</a:t>
            </a:r>
            <a:r>
              <a:rPr sz="2200" b="1" dirty="0" err="1"/>
              <a:t>then</a:t>
            </a:r>
            <a:r>
              <a:rPr sz="2200" b="1" dirty="0"/>
              <a:t> do)</a:t>
            </a:r>
            <a:r>
              <a:rPr sz="2200" dirty="0"/>
              <a:t>: acción a realizar (una escena, una notificación, servic</a:t>
            </a:r>
            <a:r>
              <a:rPr lang="es-ES" sz="2200" dirty="0"/>
              <a:t>i</a:t>
            </a:r>
            <a:r>
              <a:rPr sz="2200" dirty="0"/>
              <a:t>o sobre un dispositivo, etc.)</a:t>
            </a:r>
          </a:p>
          <a:p>
            <a:pPr lvl="2" eaLnBrk="1" fontAlgn="auto" hangingPunct="1">
              <a:lnSpc>
                <a:spcPct val="120000"/>
              </a:lnSpc>
              <a:spcAft>
                <a:spcPts val="0"/>
              </a:spcAft>
              <a:buFont typeface="Arial" pitchFamily="34"/>
              <a:buChar char="•"/>
              <a:defRPr/>
            </a:pP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Services</a:t>
            </a:r>
            <a:endParaRPr lang="es-ES" sz="2200" b="1" dirty="0"/>
          </a:p>
          <a:p>
            <a:pPr lvl="2" eaLnBrk="1" fontAlgn="auto" hangingPunct="1">
              <a:lnSpc>
                <a:spcPct val="120000"/>
              </a:lnSpc>
              <a:spcAft>
                <a:spcPts val="0"/>
              </a:spcAft>
              <a:buFont typeface="Arial" pitchFamily="34"/>
              <a:buChar char="•"/>
              <a:defRPr/>
            </a:pPr>
            <a:endParaRPr sz="1600" dirty="0"/>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76938300"/>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62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y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para el </a:t>
            </a:r>
            <a:r>
              <a:rPr lang="fr-FR" dirty="0" err="1">
                <a:solidFill>
                  <a:schemeClr val="tx1"/>
                </a:solidFill>
                <a:sym typeface="Wingdings" panose="05000000000000000000" pitchFamily="2" charset="2"/>
              </a:rPr>
              <a:t>shelly</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button</a:t>
            </a:r>
            <a:r>
              <a:rPr lang="fr-FR" dirty="0">
                <a:solidFill>
                  <a:schemeClr val="tx1"/>
                </a:solidFill>
                <a:sym typeface="Wingdings" panose="05000000000000000000" pitchFamily="2" charset="2"/>
              </a:rPr>
              <a:t>, que se haya </a:t>
            </a:r>
            <a:r>
              <a:rPr lang="fr-FR" dirty="0" err="1">
                <a:solidFill>
                  <a:schemeClr val="tx1"/>
                </a:solidFill>
                <a:sym typeface="Wingdings" panose="05000000000000000000" pitchFamily="2" charset="2"/>
              </a:rPr>
              <a:t>pulsado</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veces</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numérico</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persona entra/sale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/hora</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meteorológicos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forestales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desastres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naturales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nuestra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ubicación</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desencadenante</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la instancia de HA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con un topic/</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nuestro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escanea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definida</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verdadera</a:t>
            </a:r>
            <a:r>
              <a:rPr lang="fr-FR" dirty="0">
                <a:solidFill>
                  <a:schemeClr val="tx1"/>
                </a:solidFill>
                <a:sym typeface="Wingdings" panose="05000000000000000000" pitchFamily="2" charset="2"/>
              </a:rPr>
              <a:t> ante un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dirty="0">
                <a:solidFill>
                  <a:schemeClr val="tx1"/>
                </a:solidFill>
                <a:sym typeface="Wingdings" panose="05000000000000000000" pitchFamily="2" charset="2"/>
              </a:rPr>
              <a:t>….</a:t>
            </a:r>
            <a:endParaRPr lang="fr-FR"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461586878"/>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 [EJEMPLOS]</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Shelly Button Single </a:t>
            </a:r>
            <a:r>
              <a:rPr lang="fr-FR" b="1" dirty="0" err="1">
                <a:solidFill>
                  <a:schemeClr val="tx1"/>
                </a:solidFill>
                <a:sym typeface="Wingdings" panose="05000000000000000000" pitchFamily="2" charset="2"/>
              </a:rPr>
              <a:t>Clicked</a:t>
            </a:r>
            <a:r>
              <a:rPr lang="fr-FR" b="1"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AEMET </a:t>
            </a:r>
            <a:r>
              <a:rPr lang="fr-FR" b="1" dirty="0" err="1">
                <a:solidFill>
                  <a:schemeClr val="tx1"/>
                </a:solidFill>
                <a:sym typeface="Wingdings" panose="05000000000000000000" pitchFamily="2" charset="2"/>
              </a:rPr>
              <a:t>temperature</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above</a:t>
            </a:r>
            <a:r>
              <a:rPr lang="fr-FR" b="1" dirty="0">
                <a:solidFill>
                  <a:schemeClr val="tx1"/>
                </a:solidFill>
                <a:sym typeface="Wingdings" panose="05000000000000000000" pitchFamily="2" charset="2"/>
              </a:rPr>
              <a:t> 30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it is June 6 at 10 o'clock</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bush fire is reported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Home Assistant is started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an MQTT with topic /</a:t>
            </a:r>
            <a:r>
              <a:rPr lang="en-US" b="1" dirty="0" err="1">
                <a:solidFill>
                  <a:schemeClr val="tx1"/>
                </a:solidFill>
                <a:sym typeface="Wingdings" panose="05000000000000000000" pitchFamily="2" charset="2"/>
              </a:rPr>
              <a:t>shellies</a:t>
            </a:r>
            <a:r>
              <a:rPr lang="en-US" b="1" dirty="0">
                <a:solidFill>
                  <a:schemeClr val="tx1"/>
                </a:solidFill>
                <a:sym typeface="Wingdings" panose="05000000000000000000" pitchFamily="2" charset="2"/>
              </a:rPr>
              <a:t>/</a:t>
            </a:r>
            <a:r>
              <a:rPr lang="en-US" b="1" dirty="0" err="1">
                <a:solidFill>
                  <a:schemeClr val="tx1"/>
                </a:solidFill>
                <a:sym typeface="Wingdings" panose="05000000000000000000" pitchFamily="2" charset="2"/>
              </a:rPr>
              <a:t>shellyht</a:t>
            </a:r>
            <a:r>
              <a:rPr lang="en-US" b="1" dirty="0">
                <a:solidFill>
                  <a:schemeClr val="tx1"/>
                </a:solidFill>
                <a:sym typeface="Wingdings" panose="05000000000000000000" pitchFamily="2" charset="2"/>
              </a:rPr>
              <a:t>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the sentence “House Keeping “ is said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tag is scanned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template changes from false to true</a:t>
            </a: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Webhook payload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3468167917"/>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sie</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y hora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los </a:t>
            </a:r>
            <a:r>
              <a:rPr lang="fr-FR" dirty="0" err="1">
                <a:solidFill>
                  <a:schemeClr val="tx1"/>
                </a:solidFill>
                <a:sym typeface="Wingdings" panose="05000000000000000000" pitchFamily="2" charset="2"/>
              </a:rPr>
              <a:t>operadores</a:t>
            </a:r>
            <a:r>
              <a:rPr lang="fr-FR" dirty="0">
                <a:solidFill>
                  <a:schemeClr val="tx1"/>
                </a:solidFill>
                <a:sym typeface="Wingdings" panose="05000000000000000000" pitchFamily="2" charset="2"/>
              </a:rPr>
              <a:t> AND, NOT, OR</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toma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VERDADERO</a:t>
            </a:r>
          </a:p>
          <a:p>
            <a:pPr lvl="2" eaLnBrk="1" fontAlgn="auto" hangingPunct="1">
              <a:lnSpc>
                <a:spcPct val="120000"/>
              </a:lnSpc>
              <a:spcAft>
                <a:spcPts val="0"/>
              </a:spcAft>
              <a:buFont typeface="Arial" pitchFamily="34"/>
              <a:buChar char="•"/>
              <a:defRPr/>
            </a:pP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511505056"/>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And If Shelly Button </a:t>
            </a:r>
            <a:r>
              <a:rPr lang="fr-FR" b="1" dirty="0" err="1">
                <a:solidFill>
                  <a:schemeClr val="tx1"/>
                </a:solidFill>
                <a:sym typeface="Wingdings" panose="05000000000000000000" pitchFamily="2" charset="2"/>
              </a:rPr>
              <a:t>battery</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level</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below</a:t>
            </a:r>
            <a:r>
              <a:rPr lang="fr-FR" b="1" dirty="0">
                <a:solidFill>
                  <a:schemeClr val="tx1"/>
                </a:solidFill>
                <a:sym typeface="Wingdings" panose="05000000000000000000" pitchFamily="2" charset="2"/>
              </a:rPr>
              <a:t> 25%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And If AEMET condition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cloudy</a:t>
            </a:r>
            <a:r>
              <a:rPr lang="fr-FR" b="1"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children</a:t>
            </a:r>
            <a:r>
              <a:rPr lang="fr-FR" b="1" dirty="0">
                <a:solidFill>
                  <a:schemeClr val="tx1"/>
                </a:solidFill>
                <a:sym typeface="Wingdings" panose="05000000000000000000" pitchFamily="2" charset="2"/>
              </a:rPr>
              <a:t> are in </a:t>
            </a:r>
            <a:r>
              <a:rPr lang="fr-FR" b="1" dirty="0" err="1">
                <a:solidFill>
                  <a:schemeClr val="tx1"/>
                </a:solidFill>
                <a:sym typeface="Wingdings" panose="05000000000000000000" pitchFamily="2" charset="2"/>
              </a:rPr>
              <a:t>kitchen</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b="1" dirty="0">
                <a:solidFill>
                  <a:schemeClr val="tx1"/>
                </a:solidFill>
                <a:sym typeface="Wingdings" panose="05000000000000000000" pitchFamily="2" charset="2"/>
              </a:rPr>
              <a:t> « And If condition 1 and/or/not condition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template</a:t>
            </a:r>
            <a:r>
              <a:rPr lang="fr-FR" b="1" dirty="0">
                <a:solidFill>
                  <a:schemeClr val="tx1"/>
                </a:solidFill>
                <a:sym typeface="Wingdings" panose="05000000000000000000" pitchFamily="2" charset="2"/>
              </a:rPr>
              <a:t> 2 over </a:t>
            </a:r>
            <a:r>
              <a:rPr lang="fr-FR" b="1" dirty="0" err="1">
                <a:solidFill>
                  <a:schemeClr val="tx1"/>
                </a:solidFill>
                <a:sym typeface="Wingdings" panose="05000000000000000000" pitchFamily="2" charset="2"/>
              </a:rPr>
              <a:t>device</a:t>
            </a:r>
            <a:r>
              <a:rPr lang="fr-FR" b="1" dirty="0">
                <a:solidFill>
                  <a:schemeClr val="tx1"/>
                </a:solidFill>
                <a:sym typeface="Wingdings" panose="05000000000000000000" pitchFamily="2" charset="2"/>
              </a:rPr>
              <a:t>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dirty="0">
              <a:solidFill>
                <a:schemeClr val="tx1"/>
              </a:solidFill>
              <a:sym typeface="Wingdings" panose="05000000000000000000" pitchFamily="2" charset="2"/>
            </a:endParaRPr>
          </a:p>
          <a:p>
            <a:pPr marL="914400" lvl="2" indent="0" eaLnBrk="1" fontAlgn="auto" hangingPunct="1">
              <a:lnSpc>
                <a:spcPct val="120000"/>
              </a:lnSpc>
              <a:spcAft>
                <a:spcPts val="0"/>
              </a:spcAft>
              <a:buNone/>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1195520168"/>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3"/>
              <a:defRPr/>
            </a:pPr>
            <a:r>
              <a:rPr lang="fr-FR" b="1" dirty="0" err="1">
                <a:solidFill>
                  <a:srgbClr val="0070C0"/>
                </a:solidFill>
                <a:highlight>
                  <a:srgbClr val="FFFF00"/>
                </a:highlight>
                <a:sym typeface="Wingdings" panose="05000000000000000000" pitchFamily="2" charset="2"/>
              </a:rPr>
              <a:t>Then</a:t>
            </a:r>
            <a:r>
              <a:rPr lang="fr-FR" b="1" dirty="0">
                <a:solidFill>
                  <a:srgbClr val="0070C0"/>
                </a:solidFill>
                <a:highlight>
                  <a:srgbClr val="FFFF00"/>
                </a:highlight>
                <a:sym typeface="Wingdings" panose="05000000000000000000" pitchFamily="2" charset="2"/>
              </a:rPr>
              <a:t> do (action)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Action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acción</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normalmente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(on, off, </a:t>
            </a:r>
            <a:r>
              <a:rPr lang="fr-FR" dirty="0" err="1">
                <a:solidFill>
                  <a:schemeClr val="tx1"/>
                </a:solidFill>
                <a:sym typeface="Wingdings" panose="05000000000000000000" pitchFamily="2" charset="2"/>
              </a:rPr>
              <a:t>toggle</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Media </a:t>
            </a:r>
            <a:r>
              <a:rPr lang="fr-FR" b="1" dirty="0" err="1">
                <a:solidFill>
                  <a:srgbClr val="0070C0"/>
                </a:solidFill>
                <a:sym typeface="Wingdings" panose="05000000000000000000" pitchFamily="2" charset="2"/>
              </a:rPr>
              <a:t>player</a:t>
            </a:r>
            <a:r>
              <a:rPr lang="fr-FR" b="1" dirty="0">
                <a:solidFill>
                  <a:srgbClr val="0070C0"/>
                </a:solidFill>
                <a:sym typeface="Wingdings" panose="05000000000000000000" pitchFamily="2" charset="2"/>
              </a:rPr>
              <a:t>: </a:t>
            </a:r>
            <a:r>
              <a:rPr lang="fr-FR" dirty="0" err="1">
                <a:solidFill>
                  <a:srgbClr val="002060"/>
                </a:solidFill>
                <a:sym typeface="Wingdings" panose="05000000000000000000" pitchFamily="2" charset="2"/>
              </a:rPr>
              <a:t>reproducir</a:t>
            </a:r>
            <a:r>
              <a:rPr lang="fr-FR" dirty="0">
                <a:solidFill>
                  <a:srgbClr val="002060"/>
                </a:solidFill>
                <a:sym typeface="Wingdings" panose="05000000000000000000" pitchFamily="2" charset="2"/>
              </a:rPr>
              <a:t> audio/</a:t>
            </a:r>
            <a:r>
              <a:rPr lang="fr-FR" dirty="0" err="1">
                <a:solidFill>
                  <a:srgbClr val="002060"/>
                </a:solidFill>
                <a:sym typeface="Wingdings" panose="05000000000000000000" pitchFamily="2" charset="2"/>
              </a:rPr>
              <a:t>vídeo</a:t>
            </a:r>
            <a:r>
              <a:rPr lang="fr-FR" dirty="0">
                <a:solidFill>
                  <a:srgbClr val="002060"/>
                </a:solidFill>
                <a:sym typeface="Wingdings" panose="05000000000000000000" pitchFamily="2" charset="2"/>
              </a:rPr>
              <a:t> sobre un </a:t>
            </a:r>
            <a:r>
              <a:rPr lang="fr-FR" dirty="0" err="1">
                <a:solidFill>
                  <a:srgbClr val="002060"/>
                </a:solidFill>
                <a:sym typeface="Wingdings" panose="05000000000000000000" pitchFamily="2" charset="2"/>
              </a:rPr>
              <a:t>asistente</a:t>
            </a:r>
            <a:r>
              <a:rPr lang="fr-FR" dirty="0">
                <a:solidFill>
                  <a:srgbClr val="002060"/>
                </a:solidFill>
                <a:sym typeface="Wingdings" panose="05000000000000000000" pitchFamily="2" charset="2"/>
              </a:rPr>
              <a:t> de </a:t>
            </a:r>
            <a:r>
              <a:rPr lang="fr-FR" dirty="0" err="1">
                <a:solidFill>
                  <a:srgbClr val="002060"/>
                </a:solidFill>
                <a:sym typeface="Wingdings" panose="05000000000000000000" pitchFamily="2" charset="2"/>
              </a:rPr>
              <a:t>voz</a:t>
            </a:r>
            <a:r>
              <a:rPr lang="fr-FR" dirty="0">
                <a:solidFill>
                  <a:srgbClr val="002060"/>
                </a:solidFill>
                <a:sym typeface="Wingdings" panose="05000000000000000000" pitchFamily="2" charset="2"/>
              </a:rPr>
              <a:t> o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inteligente</a:t>
            </a:r>
            <a:endParaRPr lang="fr-FR" dirty="0">
              <a:solidFill>
                <a:srgbClr val="00206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Notification: </a:t>
            </a:r>
            <a:r>
              <a:rPr lang="fr-FR" dirty="0" err="1">
                <a:solidFill>
                  <a:srgbClr val="002060"/>
                </a:solidFill>
                <a:sym typeface="Wingdings" panose="05000000000000000000" pitchFamily="2" charset="2"/>
              </a:rPr>
              <a:t>enviar</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una</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notificación</a:t>
            </a:r>
            <a:r>
              <a:rPr lang="fr-FR" dirty="0">
                <a:solidFill>
                  <a:srgbClr val="002060"/>
                </a:solidFill>
                <a:sym typeface="Wingdings" panose="05000000000000000000" pitchFamily="2" charset="2"/>
              </a:rPr>
              <a:t> a un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o al panel de « </a:t>
            </a:r>
            <a:r>
              <a:rPr lang="fr-FR" dirty="0" err="1">
                <a:solidFill>
                  <a:srgbClr val="002060"/>
                </a:solidFill>
                <a:sym typeface="Wingdings" panose="05000000000000000000" pitchFamily="2" charset="2"/>
              </a:rPr>
              <a:t>Notificaciones</a:t>
            </a:r>
            <a:r>
              <a:rPr lang="fr-FR" dirty="0">
                <a:solidFill>
                  <a:srgbClr val="002060"/>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Remote</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envía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comando</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Scene</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crear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nueva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activar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borrar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ya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To-do </a:t>
            </a:r>
            <a:r>
              <a:rPr lang="fr-FR" b="1" dirty="0" err="1">
                <a:solidFill>
                  <a:srgbClr val="0070C0"/>
                </a:solidFill>
                <a:sym typeface="Wingdings" panose="05000000000000000000" pitchFamily="2" charset="2"/>
              </a:rPr>
              <a:t>list</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añadir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quitar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modificar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elementos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lista de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To-do </a:t>
            </a:r>
            <a:r>
              <a:rPr lang="fr-FR" dirty="0" err="1">
                <a:solidFill>
                  <a:schemeClr val="tx1"/>
                </a:solidFill>
                <a:sym typeface="Wingdings" panose="05000000000000000000" pitchFamily="2" charset="2"/>
              </a:rPr>
              <a:t>lists</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highlight>
                  <a:srgbClr val="FFFF00"/>
                </a:highlight>
                <a:sym typeface="Wingdings" panose="05000000000000000000" pitchFamily="2" charset="2"/>
              </a:rPr>
              <a:t>Helpers</a:t>
            </a:r>
            <a:r>
              <a:rPr lang="fr-FR" dirty="0">
                <a:solidFill>
                  <a:srgbClr val="0070C0"/>
                </a:solidFill>
                <a:highlight>
                  <a:srgbClr val="FFFF00"/>
                </a:highlight>
                <a:sym typeface="Wingdings" panose="05000000000000000000" pitchFamily="2" charset="2"/>
              </a:rPr>
              <a:t>: </a:t>
            </a:r>
            <a:r>
              <a:rPr lang="fr-FR" dirty="0" err="1">
                <a:solidFill>
                  <a:schemeClr val="tx1"/>
                </a:solidFill>
                <a:highlight>
                  <a:srgbClr val="FFFF00"/>
                </a:highlight>
                <a:sym typeface="Wingdings" panose="05000000000000000000" pitchFamily="2" charset="2"/>
              </a:rPr>
              <a:t>acción</a:t>
            </a:r>
            <a:r>
              <a:rPr lang="fr-FR" dirty="0">
                <a:solidFill>
                  <a:schemeClr val="tx1"/>
                </a:solidFill>
                <a:highlight>
                  <a:srgbClr val="FFFF00"/>
                </a:highlight>
                <a:sym typeface="Wingdings" panose="05000000000000000000" pitchFamily="2" charset="2"/>
              </a:rPr>
              <a:t> sobre un </a:t>
            </a:r>
            <a:r>
              <a:rPr lang="fr-FR" dirty="0" err="1">
                <a:solidFill>
                  <a:schemeClr val="tx1"/>
                </a:solidFill>
                <a:highlight>
                  <a:srgbClr val="FFFF00"/>
                </a:highlight>
                <a:sym typeface="Wingdings" panose="05000000000000000000" pitchFamily="2" charset="2"/>
              </a:rPr>
              <a:t>ayudante</a:t>
            </a:r>
            <a:endParaRPr lang="fr-FR" dirty="0">
              <a:solidFill>
                <a:schemeClr val="tx1"/>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secuencias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complejas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acciones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repetirse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realizarse</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paralelo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sólo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Services: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servicio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especificado</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 Services, </a:t>
            </a:r>
            <a:r>
              <a:rPr lang="fr-FR" dirty="0" err="1">
                <a:solidFill>
                  <a:schemeClr val="tx1"/>
                </a:solidFill>
                <a:sym typeface="Wingdings" panose="05000000000000000000" pitchFamily="2" charset="2"/>
              </a:rPr>
              <a:t>definir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ejecutar</a:t>
            </a:r>
            <a:r>
              <a:rPr lang="fr-FR" dirty="0">
                <a:solidFill>
                  <a:schemeClr val="tx1"/>
                </a:solidFill>
                <a:sym typeface="Wingdings" panose="05000000000000000000" pitchFamily="2" charset="2"/>
              </a:rPr>
              <a:t> un backup, </a:t>
            </a:r>
            <a:r>
              <a:rPr lang="fr-FR" dirty="0" err="1">
                <a:solidFill>
                  <a:schemeClr val="tx1"/>
                </a:solidFill>
                <a:sym typeface="Wingdings" panose="05000000000000000000" pitchFamily="2" charset="2"/>
              </a:rPr>
              <a:t>reproducir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respuesta</a:t>
            </a:r>
            <a:r>
              <a:rPr lang="fr-FR" dirty="0">
                <a:solidFill>
                  <a:schemeClr val="tx1"/>
                </a:solidFill>
                <a:sym typeface="Wingdings" panose="05000000000000000000" pitchFamily="2" charset="2"/>
              </a:rPr>
              <a:t> en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disparar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etc.</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69085229"/>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2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fontAlgn="auto" hangingPunct="1">
              <a:lnSpc>
                <a:spcPct val="120000"/>
              </a:lnSpc>
              <a:spcAft>
                <a:spcPts val="0"/>
              </a:spcAft>
              <a:buFont typeface="+mj-lt"/>
              <a:buAutoNum type="arabicPeriod"/>
              <a:defRPr/>
            </a:pP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b="1" dirty="0" err="1">
                <a:solidFill>
                  <a:srgbClr val="0070C0"/>
                </a:solidFill>
                <a:sym typeface="Wingdings" panose="05000000000000000000" pitchFamily="2" charset="2"/>
              </a:rPr>
              <a:t>dispositivo</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móvil</a:t>
            </a:r>
            <a:r>
              <a:rPr lang="fr-FR" b="1" dirty="0">
                <a:solidFill>
                  <a:srgbClr val="0070C0"/>
                </a:solidFill>
                <a:sym typeface="Wingdings" panose="05000000000000000000" pitchFamily="2" charset="2"/>
              </a:rPr>
              <a:t> (o PC)</a:t>
            </a:r>
            <a:endParaRPr lang="fr-FR"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Iniciar</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una</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conversación</a:t>
            </a:r>
            <a:r>
              <a:rPr lang="fr-FR" sz="2400" dirty="0">
                <a:solidFill>
                  <a:schemeClr val="tx1"/>
                </a:solidFill>
                <a:sym typeface="Wingdings" panose="05000000000000000000" pitchFamily="2" charset="2"/>
              </a:rPr>
              <a:t> con </a:t>
            </a:r>
            <a:r>
              <a:rPr lang="fr-FR" sz="2400" b="1" dirty="0">
                <a:solidFill>
                  <a:srgbClr val="0070C0"/>
                </a:solidFill>
                <a:sym typeface="Wingdings" panose="05000000000000000000" pitchFamily="2" charset="2"/>
              </a:rPr>
              <a:t>@BotFather </a:t>
            </a:r>
            <a:r>
              <a:rPr lang="fr-FR" sz="2400" b="1" dirty="0">
                <a:solidFill>
                  <a:schemeClr val="tx1"/>
                </a:solidFill>
                <a:sym typeface="Wingdings" panose="05000000000000000000" pitchFamily="2" charset="2"/>
              </a:rPr>
              <a:t>(</a:t>
            </a:r>
            <a:r>
              <a:rPr lang="fr-FR" sz="2400" b="1" dirty="0" err="1">
                <a:solidFill>
                  <a:schemeClr val="tx1"/>
                </a:solidFill>
                <a:sym typeface="Wingdings" panose="05000000000000000000" pitchFamily="2" charset="2"/>
              </a:rPr>
              <a:t>Telegram</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Buscar</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err="1">
                <a:solidFill>
                  <a:schemeClr val="tx1"/>
                </a:solidFill>
                <a:sym typeface="Wingdings" panose="05000000000000000000" pitchFamily="2" charset="2"/>
              </a:rPr>
              <a:t>BotFather</a:t>
            </a:r>
            <a:r>
              <a:rPr lang="fr-FR" sz="2400" b="1"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a:t>
            </a:r>
            <a:r>
              <a:rPr lang="fr-FR" sz="2400" b="1" dirty="0" err="1">
                <a:solidFill>
                  <a:srgbClr val="0070C0"/>
                </a:solidFill>
                <a:sym typeface="Wingdings" panose="05000000000000000000" pitchFamily="2" charset="2"/>
              </a:rPr>
              <a:t>newbot</a:t>
            </a:r>
            <a:endParaRPr lang="fr-FR" sz="2400" b="1"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Especificar</a:t>
            </a:r>
            <a:r>
              <a:rPr lang="fr-FR" sz="2400" dirty="0">
                <a:solidFill>
                  <a:schemeClr val="tx1"/>
                </a:solidFill>
                <a:sym typeface="Wingdings" panose="05000000000000000000" pitchFamily="2" charset="2"/>
              </a:rPr>
              <a:t> un </a:t>
            </a:r>
            <a:r>
              <a:rPr lang="fr-FR" sz="2400" b="1" dirty="0">
                <a:solidFill>
                  <a:srgbClr val="0070C0"/>
                </a:solidFill>
                <a:sym typeface="Wingdings" panose="05000000000000000000" pitchFamily="2" charset="2"/>
              </a:rPr>
              <a:t>nombre </a:t>
            </a:r>
            <a:r>
              <a:rPr lang="fr-FR" sz="2400" dirty="0">
                <a:solidFill>
                  <a:schemeClr val="tx1"/>
                </a:solidFill>
                <a:sym typeface="Wingdings" panose="05000000000000000000" pitchFamily="2" charset="2"/>
              </a:rPr>
              <a:t>para el bot (</a:t>
            </a:r>
            <a:r>
              <a:rPr lang="fr-FR" sz="2400" dirty="0" err="1">
                <a:solidFill>
                  <a:schemeClr val="tx1"/>
                </a:solidFill>
                <a:sym typeface="Wingdings" panose="05000000000000000000" pitchFamily="2" charset="2"/>
              </a:rPr>
              <a:t>debe</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terminar</a:t>
            </a:r>
            <a:r>
              <a:rPr lang="fr-FR" sz="2400" dirty="0">
                <a:solidFill>
                  <a:schemeClr val="tx1"/>
                </a:solidFill>
                <a:sym typeface="Wingdings" panose="05000000000000000000" pitchFamily="2" charset="2"/>
              </a:rPr>
              <a:t> en « bot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Telegram</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proporcionará</a:t>
            </a:r>
            <a:r>
              <a:rPr lang="fr-FR" sz="2400" dirty="0">
                <a:solidFill>
                  <a:schemeClr val="tx1"/>
                </a:solidFill>
                <a:sym typeface="Wingdings" panose="05000000000000000000" pitchFamily="2" charset="2"/>
              </a:rPr>
              <a:t> un enlace para </a:t>
            </a:r>
            <a:r>
              <a:rPr lang="fr-FR" sz="2400" dirty="0" err="1">
                <a:solidFill>
                  <a:schemeClr val="tx1"/>
                </a:solidFill>
                <a:sym typeface="Wingdings" panose="05000000000000000000" pitchFamily="2" charset="2"/>
              </a:rPr>
              <a:t>acceder</a:t>
            </a:r>
            <a:r>
              <a:rPr lang="fr-FR" sz="2400" dirty="0">
                <a:solidFill>
                  <a:schemeClr val="tx1"/>
                </a:solidFill>
                <a:sym typeface="Wingdings" panose="05000000000000000000" pitchFamily="2" charset="2"/>
              </a:rPr>
              <a:t> al bot y un </a:t>
            </a:r>
            <a:r>
              <a:rPr lang="fr-FR" sz="2400" dirty="0" err="1">
                <a:solidFill>
                  <a:schemeClr val="tx1"/>
                </a:solidFill>
                <a:sym typeface="Wingdings" panose="05000000000000000000" pitchFamily="2" charset="2"/>
              </a:rPr>
              <a:t>token</a:t>
            </a:r>
            <a:r>
              <a:rPr lang="fr-FR" sz="2400" dirty="0">
                <a:solidFill>
                  <a:schemeClr val="tx1"/>
                </a:solidFill>
                <a:sym typeface="Wingdings" panose="05000000000000000000" pitchFamily="2" charset="2"/>
              </a:rPr>
              <a:t> de </a:t>
            </a:r>
            <a:r>
              <a:rPr lang="fr-FR" sz="2400" dirty="0" err="1">
                <a:solidFill>
                  <a:schemeClr val="tx1"/>
                </a:solidFill>
                <a:sym typeface="Wingdings" panose="05000000000000000000" pitchFamily="2" charset="2"/>
              </a:rPr>
              <a:t>acceso</a:t>
            </a:r>
            <a:r>
              <a:rPr lang="fr-FR" sz="2400"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b="1" dirty="0" err="1">
                <a:solidFill>
                  <a:srgbClr val="0070C0"/>
                </a:solidFill>
                <a:sym typeface="Wingdings" panose="05000000000000000000" pitchFamily="2" charset="2"/>
              </a:rPr>
              <a:t>Iniciar</a:t>
            </a:r>
            <a:r>
              <a:rPr lang="fr-FR" sz="2400" dirty="0">
                <a:solidFill>
                  <a:schemeClr val="tx1"/>
                </a:solidFill>
                <a:sym typeface="Wingdings" panose="05000000000000000000" pitchFamily="2" charset="2"/>
              </a:rPr>
              <a:t>  </a:t>
            </a:r>
            <a:r>
              <a:rPr lang="fr-FR" sz="2400" dirty="0" err="1">
                <a:solidFill>
                  <a:schemeClr val="tx1"/>
                </a:solidFill>
                <a:sym typeface="Wingdings" panose="05000000000000000000" pitchFamily="2" charset="2"/>
              </a:rPr>
              <a:t>teclear</a:t>
            </a:r>
            <a:r>
              <a:rPr lang="fr-FR" sz="2400"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/start</a:t>
            </a:r>
            <a:endParaRPr lang="fr-FR" sz="2400" dirty="0">
              <a:solidFill>
                <a:schemeClr val="tx1"/>
              </a:solidFill>
              <a:sym typeface="Wingdings" panose="05000000000000000000" pitchFamily="2" charset="2"/>
            </a:endParaRPr>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71500248"/>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Añadir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telegraml.yaml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api_key</a:t>
            </a:r>
            <a:r>
              <a:rPr lang="es-ES" altLang="en-US" dirty="0">
                <a:latin typeface="Aptos" panose="020B0004020202020204" pitchFamily="34" charset="0"/>
              </a:rPr>
              <a:t> y </a:t>
            </a:r>
            <a:r>
              <a:rPr lang="es-ES" altLang="en-US" b="1" dirty="0" err="1">
                <a:solidFill>
                  <a:srgbClr val="0070C0"/>
                </a:solidFill>
                <a:latin typeface="Aptos" panose="020B0004020202020204" pitchFamily="34" charset="0"/>
              </a:rPr>
              <a:t>allowed_chat_ids</a:t>
            </a:r>
            <a:r>
              <a:rPr lang="es-ES" altLang="en-US" dirty="0">
                <a:latin typeface="Aptos" panose="020B0004020202020204" pitchFamily="34" charset="0"/>
              </a:rPr>
              <a:t> el token devuelto por </a:t>
            </a:r>
            <a:r>
              <a:rPr lang="es-ES" altLang="en-US" dirty="0" err="1">
                <a:latin typeface="Aptos" panose="020B0004020202020204" pitchFamily="34" charset="0"/>
              </a:rPr>
              <a:t>Telegram</a:t>
            </a:r>
            <a:r>
              <a:rPr lang="es-ES" altLang="en-US" dirty="0">
                <a:latin typeface="Aptos" panose="020B0004020202020204" pitchFamily="34" charset="0"/>
              </a:rPr>
              <a:t> y </a:t>
            </a:r>
            <a:r>
              <a:rPr lang="es-ES" altLang="en-US" dirty="0" err="1">
                <a:latin typeface="Aptos" panose="020B0004020202020204" pitchFamily="34" charset="0"/>
              </a:rPr>
              <a:t>eI</a:t>
            </a:r>
            <a:r>
              <a:rPr lang="es-ES" altLang="en-US" dirty="0">
                <a:latin typeface="Aptos" panose="020B0004020202020204" pitchFamily="34" charset="0"/>
              </a:rPr>
              <a:t> ID del usuario (puedes obtenerlo mediante el comando </a:t>
            </a:r>
            <a:r>
              <a:rPr lang="es-ES" altLang="en-US" b="1" dirty="0" err="1">
                <a:latin typeface="Aptos" panose="020B0004020202020204" pitchFamily="34" charset="0"/>
              </a:rPr>
              <a:t>getIdBot</a:t>
            </a:r>
            <a:r>
              <a:rPr lang="es-ES" altLang="en-US" b="1" dirty="0">
                <a:latin typeface="Aptos" panose="020B0004020202020204" pitchFamily="34" charset="0"/>
              </a:rPr>
              <a:t> de </a:t>
            </a:r>
            <a:r>
              <a:rPr lang="es-ES" altLang="en-US" b="1" dirty="0" err="1">
                <a:latin typeface="Aptos" panose="020B0004020202020204" pitchFamily="34" charset="0"/>
              </a:rPr>
              <a:t>Telegram</a:t>
            </a:r>
            <a:r>
              <a:rPr lang="es-ES" altLang="en-US" b="1" dirty="0">
                <a:latin typeface="Aptos" panose="020B0004020202020204" pitchFamily="34" charset="0"/>
              </a:rPr>
              <a:t>)</a:t>
            </a:r>
            <a:endParaRPr lang="fr-FR" sz="2400" b="1" dirty="0">
              <a:solidFill>
                <a:srgbClr val="0070C0"/>
              </a:solidFill>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Crear un notificador para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sym typeface="Wingdings" panose="05000000000000000000" pitchFamily="2" charset="2"/>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notifier-telegram.yaml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chat_id</a:t>
            </a:r>
            <a:r>
              <a:rPr lang="es-ES" altLang="en-US" dirty="0">
                <a:latin typeface="Aptos" panose="020B0004020202020204" pitchFamily="34" charset="0"/>
              </a:rPr>
              <a:t> el ID del usuario y en </a:t>
            </a:r>
            <a:r>
              <a:rPr lang="es-ES" altLang="en-US" b="1" dirty="0" err="1">
                <a:solidFill>
                  <a:srgbClr val="0070C0"/>
                </a:solidFill>
                <a:latin typeface="Aptos" panose="020B0004020202020204" pitchFamily="34" charset="0"/>
              </a:rPr>
              <a:t>name</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 el nombre de usuario del </a:t>
            </a:r>
            <a:r>
              <a:rPr lang="es-ES" altLang="en-US" dirty="0" err="1">
                <a:latin typeface="Aptos" panose="020B0004020202020204" pitchFamily="34" charset="0"/>
              </a:rPr>
              <a:t>bot</a:t>
            </a:r>
            <a:r>
              <a:rPr lang="es-ES" altLang="en-US" dirty="0">
                <a:latin typeface="Aptos" panose="020B0004020202020204" pitchFamily="34" charset="0"/>
              </a:rPr>
              <a:t> creado</a:t>
            </a: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Reiniciar</a:t>
            </a:r>
            <a:r>
              <a:rPr lang="es-ES" b="1" dirty="0">
                <a:solidFill>
                  <a:srgbClr val="0070C0"/>
                </a:solidFill>
                <a:latin typeface="Aptos" panose="020B0004020202020204" pitchFamily="34" charset="0"/>
              </a:rPr>
              <a:t> Home </a:t>
            </a:r>
            <a:r>
              <a:rPr lang="es-ES" b="1" dirty="0" err="1">
                <a:solidFill>
                  <a:srgbClr val="0070C0"/>
                </a:solidFill>
                <a:latin typeface="Aptos" panose="020B0004020202020204" pitchFamily="34" charset="0"/>
              </a:rPr>
              <a:t>Assistant</a:t>
            </a:r>
            <a:endParaRPr lang="es-ES" b="1" dirty="0">
              <a:solidFill>
                <a:srgbClr val="0070C0"/>
              </a:solidFill>
              <a:latin typeface="Aptos" panose="020B0004020202020204" pitchFamily="34" charset="0"/>
            </a:endParaRP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63162417"/>
      </p:ext>
    </p:extLst>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33228</TotalTime>
  <Words>24027</Words>
  <Application>Microsoft Office PowerPoint</Application>
  <PresentationFormat>Panorámica</PresentationFormat>
  <Paragraphs>2596</Paragraphs>
  <Slides>195</Slides>
  <Notes>90</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195</vt:i4>
      </vt:variant>
    </vt:vector>
  </HeadingPairs>
  <TitlesOfParts>
    <vt:vector size="210" baseType="lpstr">
      <vt:lpstr>__inter_943d4e</vt:lpstr>
      <vt:lpstr>Aharoni</vt:lpstr>
      <vt:lpstr>Aptos</vt:lpstr>
      <vt:lpstr>Aptos Display</vt:lpstr>
      <vt:lpstr>Arial</vt:lpstr>
      <vt:lpstr>Courier New</vt:lpstr>
      <vt:lpstr>Helvetica Neue</vt:lpstr>
      <vt:lpstr>lato</vt:lpstr>
      <vt:lpstr>NimbusRomNo9L-Regu</vt:lpstr>
      <vt:lpstr>Open Sans</vt:lpstr>
      <vt:lpstr>Roboto</vt:lpstr>
      <vt:lpstr>system-ui</vt:lpstr>
      <vt:lpstr>Times New Roman</vt:lpstr>
      <vt:lpstr>Wingdings</vt:lpstr>
      <vt:lpstr>Tema de Office</vt:lpstr>
      <vt:lpstr>Instalación, configuración y  control avanzado de Home Assistant </vt:lpstr>
      <vt:lpstr>Prerrequisitos</vt:lpstr>
      <vt:lpstr>Presentación de PowerPoint</vt:lpstr>
      <vt:lpstr>Día 1</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Instalar vscode </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Soledad Escolar Díaz</dc:creator>
  <cp:lastModifiedBy>María Soledad Escolar Díaz</cp:lastModifiedBy>
  <cp:revision>276</cp:revision>
  <dcterms:created xsi:type="dcterms:W3CDTF">2024-04-11T13:26:00Z</dcterms:created>
  <dcterms:modified xsi:type="dcterms:W3CDTF">2024-06-04T15:03:03Z</dcterms:modified>
</cp:coreProperties>
</file>